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2" r:id="rId4"/>
  </p:sldMasterIdLst>
  <p:notesMasterIdLst>
    <p:notesMasterId r:id="rId17"/>
  </p:notesMasterIdLst>
  <p:sldIdLst>
    <p:sldId id="571" r:id="rId5"/>
    <p:sldId id="594" r:id="rId6"/>
    <p:sldId id="608" r:id="rId7"/>
    <p:sldId id="595" r:id="rId8"/>
    <p:sldId id="596" r:id="rId9"/>
    <p:sldId id="616" r:id="rId10"/>
    <p:sldId id="611" r:id="rId11"/>
    <p:sldId id="617" r:id="rId12"/>
    <p:sldId id="613" r:id="rId13"/>
    <p:sldId id="618" r:id="rId14"/>
    <p:sldId id="615" r:id="rId15"/>
    <p:sldId id="604" r:id="rId1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rcer, Jenny" initials="MJ" lastIdx="1" clrIdx="0">
    <p:extLst>
      <p:ext uri="{19B8F6BF-5375-455C-9EA6-DF929625EA0E}">
        <p15:presenceInfo xmlns:p15="http://schemas.microsoft.com/office/powerpoint/2012/main" userId="S::sm16093@cardiffmet.ac.uk::29f29f78-7e15-4edc-8064-45f34144a5c6" providerId="AD"/>
      </p:ext>
    </p:extLst>
  </p:cmAuthor>
  <p:cmAuthor id="2" name="Haven-Tang, Claire" initials="HC" lastIdx="10" clrIdx="1">
    <p:extLst>
      <p:ext uri="{19B8F6BF-5375-455C-9EA6-DF929625EA0E}">
        <p15:presenceInfo xmlns:p15="http://schemas.microsoft.com/office/powerpoint/2012/main" userId="S::sm16442@cardiffmet.ac.uk::8d6f0b5e-1d60-46af-aabc-49d8d65462f9" providerId="AD"/>
      </p:ext>
    </p:extLst>
  </p:cmAuthor>
  <p:cmAuthor id="3" name="Thompson, Stephen" initials="TS" lastIdx="1" clrIdx="2">
    <p:extLst>
      <p:ext uri="{19B8F6BF-5375-455C-9EA6-DF929625EA0E}">
        <p15:presenceInfo xmlns:p15="http://schemas.microsoft.com/office/powerpoint/2012/main" userId="S::sm18183@cardiffmet.ac.uk::1eee20e6-bf5f-4b96-af1d-bd772ce57d77" providerId="AD"/>
      </p:ext>
    </p:extLst>
  </p:cmAuthor>
  <p:cmAuthor id="4" name="Lloyd, Rhodri" initials="LR" lastIdx="6" clrIdx="3">
    <p:extLst>
      <p:ext uri="{19B8F6BF-5375-455C-9EA6-DF929625EA0E}">
        <p15:presenceInfo xmlns:p15="http://schemas.microsoft.com/office/powerpoint/2012/main" userId="S::sm16700@cardiffmet.ac.uk::7b49309b-ccee-4880-875b-82f7dd41518a" providerId="AD"/>
      </p:ext>
    </p:extLst>
  </p:cmAuthor>
  <p:cmAuthor id="5" name="Rushil Bala" initials="RB" lastIdx="1" clrIdx="4">
    <p:extLst>
      <p:ext uri="{19B8F6BF-5375-455C-9EA6-DF929625EA0E}">
        <p15:presenceInfo xmlns:p15="http://schemas.microsoft.com/office/powerpoint/2012/main" userId="Rushil Ba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1D3E"/>
    <a:srgbClr val="D9D8D6"/>
    <a:srgbClr val="B2B2B2"/>
    <a:srgbClr val="021C3D"/>
    <a:srgbClr val="000066"/>
    <a:srgbClr val="0000CC"/>
    <a:srgbClr val="F6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A87FD9-6739-4940-903B-3033FDBD25E7}" v="94" dt="2021-05-14T18:26:11.212"/>
    <p1510:client id="{A2AA806E-CDF1-4DBC-9C5D-54D13B183EEB}" v="2" dt="2021-05-14T18:34:38.430"/>
    <p1510:client id="{D16AE819-FB39-45B1-84B7-4A9FB4472643}" v="7" dt="2021-03-15T10:45:28.7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asubramanian, Rushil" userId="S::st20189076@outlook.cardiffmet.ac.uk::1b19fd73-bd86-41ac-b98c-93303a2cb0c9" providerId="AD" clId="Web-{41A87FD9-6739-4940-903B-3033FDBD25E7}"/>
    <pc:docChg chg="modSld">
      <pc:chgData name="Balasubramanian, Rushil" userId="S::st20189076@outlook.cardiffmet.ac.uk::1b19fd73-bd86-41ac-b98c-93303a2cb0c9" providerId="AD" clId="Web-{41A87FD9-6739-4940-903B-3033FDBD25E7}" dt="2021-05-14T18:26:11.196" v="47" actId="20577"/>
      <pc:docMkLst>
        <pc:docMk/>
      </pc:docMkLst>
      <pc:sldChg chg="modSp">
        <pc:chgData name="Balasubramanian, Rushil" userId="S::st20189076@outlook.cardiffmet.ac.uk::1b19fd73-bd86-41ac-b98c-93303a2cb0c9" providerId="AD" clId="Web-{41A87FD9-6739-4940-903B-3033FDBD25E7}" dt="2021-05-14T18:26:11.196" v="47" actId="20577"/>
        <pc:sldMkLst>
          <pc:docMk/>
          <pc:sldMk cId="1739186010" sldId="571"/>
        </pc:sldMkLst>
        <pc:spChg chg="mod">
          <ac:chgData name="Balasubramanian, Rushil" userId="S::st20189076@outlook.cardiffmet.ac.uk::1b19fd73-bd86-41ac-b98c-93303a2cb0c9" providerId="AD" clId="Web-{41A87FD9-6739-4940-903B-3033FDBD25E7}" dt="2021-05-14T18:26:11.196" v="47" actId="20577"/>
          <ac:spMkLst>
            <pc:docMk/>
            <pc:sldMk cId="1739186010" sldId="571"/>
            <ac:spMk id="7" creationId="{00000000-0000-0000-0000-000000000000}"/>
          </ac:spMkLst>
        </pc:spChg>
      </pc:sldChg>
    </pc:docChg>
  </pc:docChgLst>
  <pc:docChgLst>
    <pc:chgData name="Prakash, Edmond" userId="S::sm22897@cardiffmet.ac.uk::75386260-fe51-4f93-a6f5-7ef1fba2eb38" providerId="AD" clId="Web-{A2AA806E-CDF1-4DBC-9C5D-54D13B183EEB}"/>
    <pc:docChg chg="modSld">
      <pc:chgData name="Prakash, Edmond" userId="S::sm22897@cardiffmet.ac.uk::75386260-fe51-4f93-a6f5-7ef1fba2eb38" providerId="AD" clId="Web-{A2AA806E-CDF1-4DBC-9C5D-54D13B183EEB}" dt="2021-05-14T18:34:38.430" v="0" actId="20577"/>
      <pc:docMkLst>
        <pc:docMk/>
      </pc:docMkLst>
      <pc:sldChg chg="modSp">
        <pc:chgData name="Prakash, Edmond" userId="S::sm22897@cardiffmet.ac.uk::75386260-fe51-4f93-a6f5-7ef1fba2eb38" providerId="AD" clId="Web-{A2AA806E-CDF1-4DBC-9C5D-54D13B183EEB}" dt="2021-05-14T18:34:38.430" v="0" actId="20577"/>
        <pc:sldMkLst>
          <pc:docMk/>
          <pc:sldMk cId="1739186010" sldId="571"/>
        </pc:sldMkLst>
        <pc:spChg chg="mod">
          <ac:chgData name="Prakash, Edmond" userId="S::sm22897@cardiffmet.ac.uk::75386260-fe51-4f93-a6f5-7ef1fba2eb38" providerId="AD" clId="Web-{A2AA806E-CDF1-4DBC-9C5D-54D13B183EEB}" dt="2021-05-14T18:34:38.430" v="0" actId="20577"/>
          <ac:spMkLst>
            <pc:docMk/>
            <pc:sldMk cId="1739186010" sldId="571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8D3805-EA7C-46EB-BA1C-EB62A94C4F58}" type="datetimeFigureOut">
              <a:rPr lang="en-GB" smtClean="0"/>
              <a:pPr/>
              <a:t>14/05/2021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DC354-0DD1-4BCA-9CEA-83E7CA32B5C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74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3DC354-0DD1-4BCA-9CEA-83E7CA32B5C3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033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3DC354-0DD1-4BCA-9CEA-83E7CA32B5C3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078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31881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8765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1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38766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31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1943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19430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640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687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59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04969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950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68269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876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876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57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317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3178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09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535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992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029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0307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6657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133808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355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700546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8328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porate Powerpoint page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375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5" name="Picture 4" descr="Cardiff Met Slide_grey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Cardiff Met Slide_grey.jp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2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rdiff Met Slid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365761"/>
            <a:ext cx="7772400" cy="5897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5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The 5</a:t>
            </a:r>
            <a:r>
              <a:rPr lang="en-US" sz="5500" b="1" baseline="300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th</a:t>
            </a:r>
            <a:r>
              <a:rPr lang="en-US" sz="5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Advances in Management and Innovation Conference 2021</a:t>
            </a:r>
          </a:p>
          <a:p>
            <a:pPr algn="l"/>
            <a:r>
              <a:rPr lang="en-US" sz="45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Cardiff School of Management</a:t>
            </a:r>
          </a:p>
          <a:p>
            <a:pPr algn="l"/>
            <a:endParaRPr lang="en-US" sz="450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45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“Blockchain Technology for Healthcare”</a:t>
            </a:r>
          </a:p>
          <a:p>
            <a:pPr algn="r"/>
            <a:r>
              <a:rPr lang="en-US" sz="3300">
                <a:solidFill>
                  <a:schemeClr val="bg1"/>
                </a:solidFill>
                <a:latin typeface="Calibri"/>
                <a:cs typeface="Calibri"/>
              </a:rPr>
              <a:t>Rushil Balasubramanian, </a:t>
            </a:r>
            <a:br>
              <a:rPr lang="en-US" sz="3300">
                <a:solidFill>
                  <a:schemeClr val="bg1"/>
                </a:solidFill>
                <a:latin typeface="Calibri"/>
                <a:cs typeface="Calibri"/>
              </a:rPr>
            </a:br>
            <a:r>
              <a:rPr lang="en-US" sz="3300">
                <a:solidFill>
                  <a:schemeClr val="bg1"/>
                </a:solidFill>
                <a:latin typeface="Calibri"/>
                <a:cs typeface="Calibri"/>
              </a:rPr>
              <a:t>Edmond Prakash, Imtiaz Khan and Jon Platts</a:t>
            </a:r>
          </a:p>
          <a:p>
            <a:pPr algn="r"/>
            <a:r>
              <a:rPr lang="en-US" sz="330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Cardiff School of Technologies</a:t>
            </a:r>
          </a:p>
        </p:txBody>
      </p:sp>
    </p:spTree>
    <p:extLst>
      <p:ext uri="{BB962C8B-B14F-4D97-AF65-F5344CB8AC3E}">
        <p14:creationId xmlns:p14="http://schemas.microsoft.com/office/powerpoint/2010/main" val="1739186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BT for Healthcare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33D0827-27FF-B948-8BFC-8C44D3C6A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Tsung-Ting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Kuo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Hyeon-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Eui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 Kim, and Lucila Ohno-Machado. Blockchain distributed ledger technologies for biomedical and health care applications. Journal of the American Medical Informatics Association: JAMIA, 24(6):1211—1220, November 2017.</a:t>
            </a:r>
          </a:p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Gary Leeming, James Cunningham, and John Ainsworth. A ledger of me: Personalizing healthcare using blockchain technology. Frontiers in Medicine, 6:171, 2019.</a:t>
            </a:r>
          </a:p>
          <a:p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Vazirani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A.A.,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O’Donoghue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O., Brindley, D. et al. Blockchain vehicles for efficient Medical Record management.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npj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 Digit. Med. 3, 1 (2020).</a:t>
            </a:r>
          </a:p>
        </p:txBody>
      </p:sp>
    </p:spTree>
    <p:extLst>
      <p:ext uri="{BB962C8B-B14F-4D97-AF65-F5344CB8AC3E}">
        <p14:creationId xmlns:p14="http://schemas.microsoft.com/office/powerpoint/2010/main" val="4159647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BT for Healthcare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33D0827-27FF-B948-8BFC-8C44D3C6A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Shared study reports on blockchain technology and AI with supervisory team.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Accepted: article titled “Blockchain Technology for Healthcare” to Advances in Management and Innovation Conference 2021.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Planned: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>
                <a:solidFill>
                  <a:srgbClr val="021D3E"/>
                </a:solidFill>
                <a:latin typeface="Calibri"/>
                <a:cs typeface="Calibri"/>
              </a:rPr>
              <a:t>“Survey of Blockchain-based Solutions for Healthcare and Associated Sectors” in ACM Computing Surveys or JBBA.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sz="2000">
                <a:solidFill>
                  <a:srgbClr val="021D3E"/>
                </a:solidFill>
                <a:latin typeface="Calibri"/>
                <a:cs typeface="Calibri"/>
              </a:rPr>
              <a:t>“A Robust Framework for Scalable and Interoperable Blockchain Technology Solutions” in IEEE Access, MDPI, Frontiers in Blockchain.</a:t>
            </a:r>
          </a:p>
        </p:txBody>
      </p:sp>
    </p:spTree>
    <p:extLst>
      <p:ext uri="{BB962C8B-B14F-4D97-AF65-F5344CB8AC3E}">
        <p14:creationId xmlns:p14="http://schemas.microsoft.com/office/powerpoint/2010/main" val="42243538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Thank You!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950A84D-7947-4212-B100-F132AE3D48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37631" y="1763713"/>
            <a:ext cx="3868737" cy="3868737"/>
          </a:xfrm>
        </p:spPr>
      </p:pic>
    </p:spTree>
    <p:extLst>
      <p:ext uri="{BB962C8B-B14F-4D97-AF65-F5344CB8AC3E}">
        <p14:creationId xmlns:p14="http://schemas.microsoft.com/office/powerpoint/2010/main" val="2524335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Research Project Context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33D0827-27FF-B948-8BFC-8C44D3C6A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BT beyond cryptocurrencies: finance, economics, governance, healthcare, internet of things (IoT), supply chain management (SCM), distributed computing, cybersecurity, AI/Big Data, etc.</a:t>
            </a:r>
          </a:p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Systematic holistic study. Read, review, repeat.</a:t>
            </a:r>
          </a:p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Primary focus on healthcare.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EF8A2A9-F70A-4870-93C2-66893808B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84484" y="5058000"/>
            <a:ext cx="1859516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7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5181A-5663-488E-B550-87EC3A542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E112A1D-7915-43DE-B3AE-CC43D5BF73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07" y="1531"/>
            <a:ext cx="9061386" cy="6854938"/>
          </a:xfrm>
        </p:spPr>
      </p:pic>
    </p:spTree>
    <p:extLst>
      <p:ext uri="{BB962C8B-B14F-4D97-AF65-F5344CB8AC3E}">
        <p14:creationId xmlns:p14="http://schemas.microsoft.com/office/powerpoint/2010/main" val="85933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Research Aim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1FFA663A-A275-1B4E-A76D-708772A53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To provide scalable and interoperable BT solution for smart comprehensive healthcare.</a:t>
            </a:r>
          </a:p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Demystify BT, present its prospects for better societies and explain how BT’s hailed features can augment/transform conventional IT solutions for healthcare.</a:t>
            </a:r>
          </a:p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Title of research proposal is: “Novel scalable analytical models and algorithms for big data integrity and validation using distributed ledger technologies”.</a:t>
            </a:r>
          </a:p>
        </p:txBody>
      </p:sp>
    </p:spTree>
    <p:extLst>
      <p:ext uri="{BB962C8B-B14F-4D97-AF65-F5344CB8AC3E}">
        <p14:creationId xmlns:p14="http://schemas.microsoft.com/office/powerpoint/2010/main" val="1746423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Research / Project Objectives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28BD7B-220D-0E45-8369-B6B7DDAF5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Widely explore active research areas of computer science and information technology. Study recent research on BT and other emerging technologies for efficient data processing, management and analytics.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Assess current status of BT in diverse application areas and identify common challenges that prevent its implementation. Establish generic framework to develop ethical and transparent BT solutions.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Propose models to integrate IoT, BT, cloud computing and Big Data for smart comprehensive healthcare. How can collective health data be used to offer personalized healthcare?</a:t>
            </a:r>
          </a:p>
        </p:txBody>
      </p:sp>
    </p:spTree>
    <p:extLst>
      <p:ext uri="{BB962C8B-B14F-4D97-AF65-F5344CB8AC3E}">
        <p14:creationId xmlns:p14="http://schemas.microsoft.com/office/powerpoint/2010/main" val="2005556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Research / Project Objectives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428BD7B-220D-0E45-8369-B6B7DDAF5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+mj-lt"/>
              <a:buAutoNum type="arabicPeriod" startAt="4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Provide methods to de-identify health data, standardize electronic health record (EHR) management and incentivize health data sharing/usage.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Design and implement BT solution based on framework for internationally interoperable healthcare.</a:t>
            </a:r>
          </a:p>
          <a:p>
            <a:pPr marL="457200" indent="-457200">
              <a:buFont typeface="+mj-lt"/>
              <a:buAutoNum type="arabicPeriod" startAt="4"/>
            </a:pP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Present increase in quality and decrease in operational cost of healthcare offered by solution.</a:t>
            </a:r>
          </a:p>
        </p:txBody>
      </p:sp>
    </p:spTree>
    <p:extLst>
      <p:ext uri="{BB962C8B-B14F-4D97-AF65-F5344CB8AC3E}">
        <p14:creationId xmlns:p14="http://schemas.microsoft.com/office/powerpoint/2010/main" val="38736420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BT for Healthcare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D3D4C927-816E-416B-923C-4FD82456C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295" y="1828662"/>
            <a:ext cx="2615411" cy="320067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5D119D21-D956-4430-A351-DC2048572CF0}"/>
              </a:ext>
            </a:extLst>
          </p:cNvPr>
          <p:cNvSpPr txBox="1"/>
          <p:nvPr/>
        </p:nvSpPr>
        <p:spPr>
          <a:xfrm>
            <a:off x="3264295" y="5657671"/>
            <a:ext cx="5879705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IN"/>
              <a:t>Erikson Julio De Aguiar, Bruno S. </a:t>
            </a:r>
            <a:r>
              <a:rPr lang="en-IN" err="1"/>
              <a:t>Faical</a:t>
            </a:r>
            <a:r>
              <a:rPr lang="en-IN"/>
              <a:t>, Bhaskar </a:t>
            </a:r>
            <a:r>
              <a:rPr lang="en-IN" err="1"/>
              <a:t>Krishnamachari</a:t>
            </a:r>
            <a:r>
              <a:rPr lang="en-IN"/>
              <a:t>, and Jo </a:t>
            </a:r>
            <a:r>
              <a:rPr lang="en-IN" err="1"/>
              <a:t>Ueyama</a:t>
            </a:r>
            <a:r>
              <a:rPr lang="en-IN"/>
              <a:t>. A survey of blockchain-based strategies for healthcare. ACM </a:t>
            </a:r>
            <a:r>
              <a:rPr lang="en-IN" err="1"/>
              <a:t>Comput</a:t>
            </a:r>
            <a:r>
              <a:rPr lang="en-IN"/>
              <a:t>. </a:t>
            </a:r>
            <a:r>
              <a:rPr lang="en-IN" err="1"/>
              <a:t>Surv</a:t>
            </a:r>
            <a:r>
              <a:rPr lang="en-IN"/>
              <a:t>., 53(2), March 2020.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1D8B99-7B82-4E3E-98D3-8B4D4BCE6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8662"/>
            <a:ext cx="2615411" cy="32006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817BA6-591E-4762-BF57-CAB79E9380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8589" y="1828662"/>
            <a:ext cx="2615411" cy="320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71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BT for Healthcare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633D0827-27FF-B948-8BFC-8C44D3C6A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63487"/>
            <a:ext cx="8229600" cy="38687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Mackey, T.K.,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Kuo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TT.,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Gummadi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B. et al. ‘Fit-for-purpose?’ – challenges and opportunities for applications of blockchain technology in the future of healthcare. BMC Med 17, 68 (2019).</a:t>
            </a:r>
          </a:p>
          <a:p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Anuraag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 A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Vazirani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Odhran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O’Donoghue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, David Brindley, and Edward </a:t>
            </a:r>
            <a:r>
              <a:rPr lang="en-US" sz="2400" err="1">
                <a:solidFill>
                  <a:srgbClr val="021D3E"/>
                </a:solidFill>
                <a:latin typeface="Calibri"/>
                <a:cs typeface="Calibri"/>
              </a:rPr>
              <a:t>Meinert</a:t>
            </a:r>
            <a:r>
              <a:rPr lang="en-US" sz="2400">
                <a:solidFill>
                  <a:srgbClr val="021D3E"/>
                </a:solidFill>
                <a:latin typeface="Calibri"/>
                <a:cs typeface="Calibri"/>
              </a:rPr>
              <a:t>. Implementing blockchains for efficient health care: Systematic review. J Med Internet Res, 21(2):e12439, Feb2019.</a:t>
            </a:r>
          </a:p>
        </p:txBody>
      </p:sp>
    </p:spTree>
    <p:extLst>
      <p:ext uri="{BB962C8B-B14F-4D97-AF65-F5344CB8AC3E}">
        <p14:creationId xmlns:p14="http://schemas.microsoft.com/office/powerpoint/2010/main" val="2348810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>
                <a:solidFill>
                  <a:srgbClr val="031D3E"/>
                </a:solidFill>
                <a:latin typeface="Calibri" charset="0"/>
                <a:ea typeface="Calibri" charset="0"/>
                <a:cs typeface="Calibri" charset="0"/>
              </a:rPr>
              <a:t>BT for Healthcare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17638"/>
            <a:ext cx="8229600" cy="0"/>
          </a:xfrm>
          <a:prstGeom prst="line">
            <a:avLst/>
          </a:prstGeom>
          <a:ln>
            <a:solidFill>
              <a:srgbClr val="031D3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5A27B619-7D5E-4078-8A50-7AD91BC85E74}"/>
              </a:ext>
            </a:extLst>
          </p:cNvPr>
          <p:cNvSpPr txBox="1"/>
          <p:nvPr/>
        </p:nvSpPr>
        <p:spPr>
          <a:xfrm>
            <a:off x="5257800" y="5099839"/>
            <a:ext cx="3886200" cy="17543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IN"/>
              <a:t>A. Azaria, A. </a:t>
            </a:r>
            <a:r>
              <a:rPr lang="en-IN" err="1"/>
              <a:t>Ekblaw</a:t>
            </a:r>
            <a:r>
              <a:rPr lang="en-IN"/>
              <a:t>, T. Vieira, and A. Lippman. </a:t>
            </a:r>
            <a:r>
              <a:rPr lang="en-IN" err="1"/>
              <a:t>Medrec</a:t>
            </a:r>
            <a:r>
              <a:rPr lang="en-IN"/>
              <a:t>: Using blockchain for medical data access and permission management. In 2016 2nd International Conference on Open and Big Data (OBD), pages 25–30, 2016.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0CB9F0-68E8-4F5F-B92C-C3CFF6B8E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00" y="1494754"/>
            <a:ext cx="5191200" cy="386849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0E2EE7D-412B-4C55-B7BC-518FD682AD4F}"/>
              </a:ext>
            </a:extLst>
          </p:cNvPr>
          <p:cNvSpPr/>
          <p:nvPr/>
        </p:nvSpPr>
        <p:spPr>
          <a:xfrm>
            <a:off x="3505200" y="2554776"/>
            <a:ext cx="1620000" cy="82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6ECE0E-8227-43CB-B955-CB38F05714F5}"/>
              </a:ext>
            </a:extLst>
          </p:cNvPr>
          <p:cNvSpPr/>
          <p:nvPr/>
        </p:nvSpPr>
        <p:spPr>
          <a:xfrm>
            <a:off x="3505200" y="4421910"/>
            <a:ext cx="1620000" cy="828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3368D6-25BD-4217-AFBC-BF2AA2614BF2}"/>
              </a:ext>
            </a:extLst>
          </p:cNvPr>
          <p:cNvSpPr txBox="1"/>
          <p:nvPr/>
        </p:nvSpPr>
        <p:spPr>
          <a:xfrm>
            <a:off x="6629400" y="1600200"/>
            <a:ext cx="2057400" cy="3693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Research Focus</a:t>
            </a:r>
            <a:endParaRPr lang="en-IN"/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B8D07596-91CA-4E9A-BFC8-78387336977B}"/>
              </a:ext>
            </a:extLst>
          </p:cNvPr>
          <p:cNvCxnSpPr>
            <a:cxnSpLocks/>
            <a:stCxn id="11" idx="2"/>
            <a:endCxn id="10" idx="3"/>
          </p:cNvCxnSpPr>
          <p:nvPr/>
        </p:nvCxnSpPr>
        <p:spPr>
          <a:xfrm rot="5400000">
            <a:off x="4958461" y="2136271"/>
            <a:ext cx="2866378" cy="2532900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231E1D16-639B-4A3C-B982-05EEAFD4CD34}"/>
              </a:ext>
            </a:extLst>
          </p:cNvPr>
          <p:cNvCxnSpPr>
            <a:cxnSpLocks/>
            <a:stCxn id="11" idx="2"/>
            <a:endCxn id="9" idx="3"/>
          </p:cNvCxnSpPr>
          <p:nvPr/>
        </p:nvCxnSpPr>
        <p:spPr>
          <a:xfrm rot="5400000">
            <a:off x="5892028" y="1202704"/>
            <a:ext cx="999244" cy="2532900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309817"/>
      </p:ext>
    </p:extLst>
  </p:cSld>
  <p:clrMapOvr>
    <a:masterClrMapping/>
  </p:clrMapOvr>
</p:sld>
</file>

<file path=ppt/theme/theme1.xml><?xml version="1.0" encoding="utf-8"?>
<a:theme xmlns:a="http://schemas.openxmlformats.org/drawingml/2006/main" name="Cardiff Me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E55C054A45AB43B9AE8664F6180501" ma:contentTypeVersion="11" ma:contentTypeDescription="Create a new document." ma:contentTypeScope="" ma:versionID="d35a80898e8281bcc7916968b071a37d">
  <xsd:schema xmlns:xsd="http://www.w3.org/2001/XMLSchema" xmlns:xs="http://www.w3.org/2001/XMLSchema" xmlns:p="http://schemas.microsoft.com/office/2006/metadata/properties" xmlns:ns2="0278d22c-1c32-4d13-b7f5-7deb73186667" xmlns:ns3="f352d330-4374-4a62-af0e-9fbf563349e0" targetNamespace="http://schemas.microsoft.com/office/2006/metadata/properties" ma:root="true" ma:fieldsID="de601deb01a2ac1dddb46df86bd6012f" ns2:_="" ns3:_="">
    <xsd:import namespace="0278d22c-1c32-4d13-b7f5-7deb73186667"/>
    <xsd:import namespace="f352d330-4374-4a62-af0e-9fbf563349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78d22c-1c32-4d13-b7f5-7deb731866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2d330-4374-4a62-af0e-9fbf563349e0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5358F5-BBB3-4571-BF28-804D71C6C471}">
  <ds:schemaRefs>
    <ds:schemaRef ds:uri="0278d22c-1c32-4d13-b7f5-7deb73186667"/>
    <ds:schemaRef ds:uri="f352d330-4374-4a62-af0e-9fbf563349e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A2F77A3-DB51-4A1A-AF37-8FC23DF5F241}">
  <ds:schemaRefs>
    <ds:schemaRef ds:uri="2f36a2ce-7267-485d-b814-5bc54abbfa71"/>
    <ds:schemaRef ds:uri="572bac19-745d-43dc-93ec-0a1bf104ed2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42DD72B-DA6C-4142-B6E5-394175A2A8E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12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Cardiff Met Template</vt:lpstr>
      <vt:lpstr>PowerPoint Presentation</vt:lpstr>
      <vt:lpstr>Research Project Context</vt:lpstr>
      <vt:lpstr>PowerPoint Presentation</vt:lpstr>
      <vt:lpstr>Research Aim</vt:lpstr>
      <vt:lpstr>Research / Project Objectives</vt:lpstr>
      <vt:lpstr>Research / Project Objectives</vt:lpstr>
      <vt:lpstr>BT for Healthcare</vt:lpstr>
      <vt:lpstr>BT for Healthcare</vt:lpstr>
      <vt:lpstr>BT for Healthcare</vt:lpstr>
      <vt:lpstr>BT for Healthcare</vt:lpstr>
      <vt:lpstr>BT for Healthcare</vt:lpstr>
      <vt:lpstr>Thank You!</vt:lpstr>
    </vt:vector>
  </TitlesOfParts>
  <Company>UWIC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title…</dc:title>
  <dc:creator>Helen Hallam</dc:creator>
  <cp:revision>1</cp:revision>
  <cp:lastPrinted>2018-10-12T06:58:52Z</cp:lastPrinted>
  <dcterms:created xsi:type="dcterms:W3CDTF">2011-11-01T14:35:53Z</dcterms:created>
  <dcterms:modified xsi:type="dcterms:W3CDTF">2021-05-14T18:35:02Z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0x01010057E55C054A45AB43B9AE8664F6180501</vt:lpwstr>
  </property>
</Properties>
</file>