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1"/>
  </p:sldMasterIdLst>
  <p:notesMasterIdLst>
    <p:notesMasterId r:id="rId14"/>
  </p:notesMasterIdLst>
  <p:sldIdLst>
    <p:sldId id="256" r:id="rId2"/>
    <p:sldId id="272" r:id="rId3"/>
    <p:sldId id="260" r:id="rId4"/>
    <p:sldId id="265" r:id="rId5"/>
    <p:sldId id="284" r:id="rId6"/>
    <p:sldId id="264" r:id="rId7"/>
    <p:sldId id="266" r:id="rId8"/>
    <p:sldId id="273" r:id="rId9"/>
    <p:sldId id="288" r:id="rId10"/>
    <p:sldId id="267" r:id="rId11"/>
    <p:sldId id="287" r:id="rId12"/>
    <p:sldId id="289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ammersmith One" panose="020B0604020202020204" charset="0"/>
      <p:regular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6D8FC31-C6A2-4F68-AB44-CE920FDFD4B5}">
  <a:tblStyle styleId="{26D8FC31-C6A2-4F68-AB44-CE920FDFD4B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8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9f7963e06d_1_4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g9f7963e06d_1_4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Issues in each sector are still persistent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9f7963e06d_1_1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9f7963e06d_1_1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Society- manyfold, breakdown in prof relationships- mediated by digital mediums/channels, chances of misrepresentation. Prof </a:t>
            </a:r>
            <a:r>
              <a:rPr lang="en-US" dirty="0" err="1"/>
              <a:t>rltnshps</a:t>
            </a:r>
            <a:r>
              <a:rPr lang="en-US" dirty="0"/>
              <a:t> need to be redefined. Better family/couple relationships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Company- cost of coordination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Employees- Missing coffee table chats, Principals of mgmt. need to be re-worked. Grapevine, scalar chain etc.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HR OB theories- relooked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9f7963e06d_1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9f7963e06d_1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9f7963e06d_1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9f7963e06d_1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9f7963e06d_1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9f7963e06d_1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9f7963e06d_1_1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2" name="Google Shape;1162;g9f7963e06d_1_13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9f7963e06d_1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" name="Google Shape;786;g9f7963e06d_1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g9f7963e06d_1_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9" name="Google Shape;809;g9f7963e06d_1_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9f7963e06d_1_6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1" name="Google Shape;951;g9f7963e06d_1_6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9f7963e06d_1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9f7963e06d_1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7667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8526435" y="2757025"/>
            <a:ext cx="863479" cy="1519796"/>
            <a:chOff x="8522150" y="2810900"/>
            <a:chExt cx="580100" cy="1021025"/>
          </a:xfrm>
        </p:grpSpPr>
        <p:sp>
          <p:nvSpPr>
            <p:cNvPr id="11" name="Google Shape;11;p2"/>
            <p:cNvSpPr/>
            <p:nvPr/>
          </p:nvSpPr>
          <p:spPr>
            <a:xfrm>
              <a:off x="8590050" y="2937950"/>
              <a:ext cx="512200" cy="893975"/>
            </a:xfrm>
            <a:custGeom>
              <a:avLst/>
              <a:gdLst/>
              <a:ahLst/>
              <a:cxnLst/>
              <a:rect l="l" t="t" r="r" b="b"/>
              <a:pathLst>
                <a:path w="20488" h="35759" extrusionOk="0">
                  <a:moveTo>
                    <a:pt x="0" y="0"/>
                  </a:moveTo>
                  <a:lnTo>
                    <a:pt x="0" y="35759"/>
                  </a:lnTo>
                  <a:lnTo>
                    <a:pt x="20487" y="35759"/>
                  </a:lnTo>
                  <a:lnTo>
                    <a:pt x="204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522150" y="2810900"/>
              <a:ext cx="255450" cy="254775"/>
            </a:xfrm>
            <a:custGeom>
              <a:avLst/>
              <a:gdLst/>
              <a:ahLst/>
              <a:cxnLst/>
              <a:rect l="l" t="t" r="r" b="b"/>
              <a:pathLst>
                <a:path w="10218" h="10191" fill="none" extrusionOk="0">
                  <a:moveTo>
                    <a:pt x="1" y="1"/>
                  </a:moveTo>
                  <a:lnTo>
                    <a:pt x="10217" y="1"/>
                  </a:lnTo>
                  <a:lnTo>
                    <a:pt x="10217" y="10191"/>
                  </a:lnTo>
                  <a:lnTo>
                    <a:pt x="1" y="10191"/>
                  </a:lnTo>
                  <a:close/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13;p2"/>
          <p:cNvGrpSpPr/>
          <p:nvPr/>
        </p:nvGrpSpPr>
        <p:grpSpPr>
          <a:xfrm>
            <a:off x="6953439" y="1062501"/>
            <a:ext cx="4725006" cy="4462105"/>
            <a:chOff x="6769200" y="957775"/>
            <a:chExt cx="2911100" cy="2749125"/>
          </a:xfrm>
        </p:grpSpPr>
        <p:sp>
          <p:nvSpPr>
            <p:cNvPr id="14" name="Google Shape;14;p2"/>
            <p:cNvSpPr/>
            <p:nvPr/>
          </p:nvSpPr>
          <p:spPr>
            <a:xfrm>
              <a:off x="6809525" y="957775"/>
              <a:ext cx="2749100" cy="2749125"/>
            </a:xfrm>
            <a:custGeom>
              <a:avLst/>
              <a:gdLst/>
              <a:ahLst/>
              <a:cxnLst/>
              <a:rect l="l" t="t" r="r" b="b"/>
              <a:pathLst>
                <a:path w="109964" h="109965" fill="none" extrusionOk="0">
                  <a:moveTo>
                    <a:pt x="109964" y="54983"/>
                  </a:moveTo>
                  <a:cubicBezTo>
                    <a:pt x="109964" y="85337"/>
                    <a:pt x="85363" y="109965"/>
                    <a:pt x="54982" y="109965"/>
                  </a:cubicBezTo>
                  <a:cubicBezTo>
                    <a:pt x="24601" y="109965"/>
                    <a:pt x="0" y="85337"/>
                    <a:pt x="0" y="54983"/>
                  </a:cubicBezTo>
                  <a:cubicBezTo>
                    <a:pt x="0" y="24602"/>
                    <a:pt x="24601" y="1"/>
                    <a:pt x="54982" y="1"/>
                  </a:cubicBezTo>
                  <a:cubicBezTo>
                    <a:pt x="85363" y="1"/>
                    <a:pt x="109964" y="24602"/>
                    <a:pt x="109964" y="54983"/>
                  </a:cubicBezTo>
                  <a:close/>
                </a:path>
              </a:pathLst>
            </a:custGeom>
            <a:noFill/>
            <a:ln w="3630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6769200" y="1816800"/>
              <a:ext cx="1414900" cy="1861200"/>
            </a:xfrm>
            <a:custGeom>
              <a:avLst/>
              <a:gdLst/>
              <a:ahLst/>
              <a:cxnLst/>
              <a:rect l="l" t="t" r="r" b="b"/>
              <a:pathLst>
                <a:path w="56596" h="74448" fill="none" extrusionOk="0">
                  <a:moveTo>
                    <a:pt x="56595" y="74448"/>
                  </a:moveTo>
                  <a:cubicBezTo>
                    <a:pt x="38608" y="74421"/>
                    <a:pt x="21832" y="65441"/>
                    <a:pt x="11857" y="50492"/>
                  </a:cubicBezTo>
                  <a:cubicBezTo>
                    <a:pt x="1855" y="35544"/>
                    <a:pt x="0" y="16589"/>
                    <a:pt x="6883" y="0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184075" y="986700"/>
              <a:ext cx="523625" cy="105550"/>
            </a:xfrm>
            <a:custGeom>
              <a:avLst/>
              <a:gdLst/>
              <a:ahLst/>
              <a:cxnLst/>
              <a:rect l="l" t="t" r="r" b="b"/>
              <a:pathLst>
                <a:path w="20945" h="4222" fill="none" extrusionOk="0">
                  <a:moveTo>
                    <a:pt x="0" y="0"/>
                  </a:moveTo>
                  <a:cubicBezTo>
                    <a:pt x="7206" y="0"/>
                    <a:pt x="14330" y="1425"/>
                    <a:pt x="20944" y="4221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9007450" y="1696475"/>
              <a:ext cx="672850" cy="1699900"/>
            </a:xfrm>
            <a:custGeom>
              <a:avLst/>
              <a:gdLst/>
              <a:ahLst/>
              <a:cxnLst/>
              <a:rect l="l" t="t" r="r" b="b"/>
              <a:pathLst>
                <a:path w="26914" h="67996" fill="none" extrusionOk="0">
                  <a:moveTo>
                    <a:pt x="14519" y="1"/>
                  </a:moveTo>
                  <a:cubicBezTo>
                    <a:pt x="26913" y="23150"/>
                    <a:pt x="20783" y="51891"/>
                    <a:pt x="0" y="67996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-1983251" y="3143250"/>
            <a:ext cx="2515910" cy="445675"/>
            <a:chOff x="-114100" y="3577175"/>
            <a:chExt cx="858350" cy="445675"/>
          </a:xfrm>
        </p:grpSpPr>
        <p:sp>
          <p:nvSpPr>
            <p:cNvPr id="19" name="Google Shape;19;p2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27;p2"/>
          <p:cNvGrpSpPr/>
          <p:nvPr/>
        </p:nvGrpSpPr>
        <p:grpSpPr>
          <a:xfrm rot="-5400000">
            <a:off x="567895" y="2307309"/>
            <a:ext cx="842454" cy="4147110"/>
            <a:chOff x="7739775" y="376375"/>
            <a:chExt cx="565975" cy="2786100"/>
          </a:xfrm>
        </p:grpSpPr>
        <p:sp>
          <p:nvSpPr>
            <p:cNvPr id="28" name="Google Shape;28;p2"/>
            <p:cNvSpPr/>
            <p:nvPr/>
          </p:nvSpPr>
          <p:spPr>
            <a:xfrm>
              <a:off x="7852700" y="376375"/>
              <a:ext cx="453050" cy="1955975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739775" y="1207150"/>
              <a:ext cx="226550" cy="1955325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655518" y="3340867"/>
            <a:ext cx="914436" cy="890922"/>
            <a:chOff x="-269375" y="2368200"/>
            <a:chExt cx="453050" cy="441400"/>
          </a:xfrm>
        </p:grpSpPr>
        <p:sp>
          <p:nvSpPr>
            <p:cNvPr id="31" name="Google Shape;31;p2"/>
            <p:cNvSpPr/>
            <p:nvPr/>
          </p:nvSpPr>
          <p:spPr>
            <a:xfrm>
              <a:off x="-77125" y="2368200"/>
              <a:ext cx="260800" cy="237050"/>
            </a:xfrm>
            <a:custGeom>
              <a:avLst/>
              <a:gdLst/>
              <a:ahLst/>
              <a:cxnLst/>
              <a:rect l="l" t="t" r="r" b="b"/>
              <a:pathLst>
                <a:path w="10432" h="9482" extrusionOk="0">
                  <a:moveTo>
                    <a:pt x="5228" y="1"/>
                  </a:moveTo>
                  <a:cubicBezTo>
                    <a:pt x="3073" y="1"/>
                    <a:pt x="1121" y="1459"/>
                    <a:pt x="592" y="3648"/>
                  </a:cubicBezTo>
                  <a:cubicBezTo>
                    <a:pt x="0" y="6202"/>
                    <a:pt x="1586" y="8756"/>
                    <a:pt x="4140" y="9348"/>
                  </a:cubicBezTo>
                  <a:cubicBezTo>
                    <a:pt x="4510" y="9438"/>
                    <a:pt x="4880" y="9482"/>
                    <a:pt x="5245" y="9482"/>
                  </a:cubicBezTo>
                  <a:cubicBezTo>
                    <a:pt x="7373" y="9482"/>
                    <a:pt x="9312" y="8007"/>
                    <a:pt x="9840" y="5826"/>
                  </a:cubicBezTo>
                  <a:cubicBezTo>
                    <a:pt x="10432" y="3272"/>
                    <a:pt x="8846" y="718"/>
                    <a:pt x="6318" y="126"/>
                  </a:cubicBezTo>
                  <a:cubicBezTo>
                    <a:pt x="5953" y="41"/>
                    <a:pt x="5588" y="1"/>
                    <a:pt x="522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-269375" y="2401575"/>
              <a:ext cx="408025" cy="408025"/>
            </a:xfrm>
            <a:custGeom>
              <a:avLst/>
              <a:gdLst/>
              <a:ahLst/>
              <a:cxnLst/>
              <a:rect l="l" t="t" r="r" b="b"/>
              <a:pathLst>
                <a:path w="16321" h="16321" fill="none" extrusionOk="0">
                  <a:moveTo>
                    <a:pt x="16320" y="8147"/>
                  </a:moveTo>
                  <a:cubicBezTo>
                    <a:pt x="16320" y="12664"/>
                    <a:pt x="12664" y="16321"/>
                    <a:pt x="8174" y="16321"/>
                  </a:cubicBezTo>
                  <a:cubicBezTo>
                    <a:pt x="3657" y="16321"/>
                    <a:pt x="1" y="12664"/>
                    <a:pt x="1" y="8147"/>
                  </a:cubicBezTo>
                  <a:cubicBezTo>
                    <a:pt x="1" y="3657"/>
                    <a:pt x="3657" y="1"/>
                    <a:pt x="8174" y="1"/>
                  </a:cubicBezTo>
                  <a:cubicBezTo>
                    <a:pt x="12664" y="1"/>
                    <a:pt x="16320" y="3657"/>
                    <a:pt x="16320" y="8147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567327" y="377776"/>
            <a:ext cx="843586" cy="836299"/>
            <a:chOff x="642539" y="644476"/>
            <a:chExt cx="843586" cy="836299"/>
          </a:xfrm>
        </p:grpSpPr>
        <p:sp>
          <p:nvSpPr>
            <p:cNvPr id="34" name="Google Shape;34;p2"/>
            <p:cNvSpPr/>
            <p:nvPr/>
          </p:nvSpPr>
          <p:spPr>
            <a:xfrm>
              <a:off x="733425" y="728075"/>
              <a:ext cx="752700" cy="752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642539" y="644476"/>
              <a:ext cx="206120" cy="206157"/>
            </a:xfrm>
            <a:custGeom>
              <a:avLst/>
              <a:gdLst/>
              <a:ahLst/>
              <a:cxnLst/>
              <a:rect l="l" t="t" r="r" b="b"/>
              <a:pathLst>
                <a:path w="5539" h="5540" fill="none" extrusionOk="0">
                  <a:moveTo>
                    <a:pt x="0" y="1"/>
                  </a:moveTo>
                  <a:lnTo>
                    <a:pt x="5539" y="1"/>
                  </a:lnTo>
                  <a:lnTo>
                    <a:pt x="5539" y="5539"/>
                  </a:lnTo>
                  <a:lnTo>
                    <a:pt x="0" y="5539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2"/>
          <p:cNvGrpSpPr/>
          <p:nvPr/>
        </p:nvGrpSpPr>
        <p:grpSpPr>
          <a:xfrm>
            <a:off x="7683970" y="-1114953"/>
            <a:ext cx="842454" cy="3728010"/>
            <a:chOff x="7739775" y="657934"/>
            <a:chExt cx="565975" cy="2504541"/>
          </a:xfrm>
        </p:grpSpPr>
        <p:sp>
          <p:nvSpPr>
            <p:cNvPr id="37" name="Google Shape;37;p2"/>
            <p:cNvSpPr/>
            <p:nvPr/>
          </p:nvSpPr>
          <p:spPr>
            <a:xfrm>
              <a:off x="7852700" y="657934"/>
              <a:ext cx="453050" cy="1955975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7739775" y="1207150"/>
              <a:ext cx="226550" cy="1955325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2"/>
          <p:cNvSpPr txBox="1">
            <a:spLocks noGrp="1"/>
          </p:cNvSpPr>
          <p:nvPr>
            <p:ph type="ctrTitle"/>
          </p:nvPr>
        </p:nvSpPr>
        <p:spPr>
          <a:xfrm>
            <a:off x="2114388" y="1089550"/>
            <a:ext cx="4915200" cy="198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0" name="Google Shape;40;p2"/>
          <p:cNvSpPr txBox="1">
            <a:spLocks noGrp="1"/>
          </p:cNvSpPr>
          <p:nvPr>
            <p:ph type="subTitle" idx="1"/>
          </p:nvPr>
        </p:nvSpPr>
        <p:spPr>
          <a:xfrm>
            <a:off x="2396399" y="3075850"/>
            <a:ext cx="4351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1" name="Google Shape;41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9"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6"/>
          <p:cNvSpPr txBox="1">
            <a:spLocks noGrp="1"/>
          </p:cNvSpPr>
          <p:nvPr>
            <p:ph type="body" idx="1"/>
          </p:nvPr>
        </p:nvSpPr>
        <p:spPr>
          <a:xfrm>
            <a:off x="2077175" y="2131713"/>
            <a:ext cx="1965900" cy="10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r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r" rtl="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43" name="Google Shape;443;p26"/>
          <p:cNvSpPr txBox="1">
            <a:spLocks noGrp="1"/>
          </p:cNvSpPr>
          <p:nvPr>
            <p:ph type="body" idx="2"/>
          </p:nvPr>
        </p:nvSpPr>
        <p:spPr>
          <a:xfrm>
            <a:off x="5446200" y="2131713"/>
            <a:ext cx="1965900" cy="10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444" name="Google Shape;444;p26"/>
          <p:cNvGrpSpPr/>
          <p:nvPr/>
        </p:nvGrpSpPr>
        <p:grpSpPr>
          <a:xfrm>
            <a:off x="8595575" y="689837"/>
            <a:ext cx="597525" cy="1743076"/>
            <a:chOff x="8631458" y="4347575"/>
            <a:chExt cx="597525" cy="795925"/>
          </a:xfrm>
        </p:grpSpPr>
        <p:sp>
          <p:nvSpPr>
            <p:cNvPr id="445" name="Google Shape;445;p26"/>
            <p:cNvSpPr/>
            <p:nvPr/>
          </p:nvSpPr>
          <p:spPr>
            <a:xfrm flipH="1">
              <a:off x="8764883" y="4347575"/>
              <a:ext cx="464100" cy="7959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6"/>
            <p:cNvSpPr/>
            <p:nvPr/>
          </p:nvSpPr>
          <p:spPr>
            <a:xfrm flipH="1">
              <a:off x="8631458" y="4603500"/>
              <a:ext cx="314100" cy="5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" name="Google Shape;447;p26"/>
          <p:cNvGrpSpPr/>
          <p:nvPr/>
        </p:nvGrpSpPr>
        <p:grpSpPr>
          <a:xfrm rot="5400000" flipH="1">
            <a:off x="416355" y="2637784"/>
            <a:ext cx="957625" cy="1202675"/>
            <a:chOff x="-519400" y="1326225"/>
            <a:chExt cx="957625" cy="1202675"/>
          </a:xfrm>
        </p:grpSpPr>
        <p:sp>
          <p:nvSpPr>
            <p:cNvPr id="448" name="Google Shape;448;p26"/>
            <p:cNvSpPr/>
            <p:nvPr/>
          </p:nvSpPr>
          <p:spPr>
            <a:xfrm rot="10800000" flipH="1">
              <a:off x="-519400" y="1402400"/>
              <a:ext cx="819300" cy="1126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6"/>
            <p:cNvSpPr/>
            <p:nvPr/>
          </p:nvSpPr>
          <p:spPr>
            <a:xfrm rot="10800000" flipH="1">
              <a:off x="-219075" y="1326225"/>
              <a:ext cx="657300" cy="3435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0" name="Google Shape;450;p26"/>
          <p:cNvGrpSpPr/>
          <p:nvPr/>
        </p:nvGrpSpPr>
        <p:grpSpPr>
          <a:xfrm rot="5400000">
            <a:off x="-1035112" y="3658142"/>
            <a:ext cx="2515910" cy="445675"/>
            <a:chOff x="-114100" y="3577175"/>
            <a:chExt cx="858350" cy="445675"/>
          </a:xfrm>
        </p:grpSpPr>
        <p:sp>
          <p:nvSpPr>
            <p:cNvPr id="451" name="Google Shape;451;p26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6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6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6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6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6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6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6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9" name="Google Shape;459;p26"/>
          <p:cNvSpPr txBox="1">
            <a:spLocks noGrp="1"/>
          </p:cNvSpPr>
          <p:nvPr>
            <p:ph type="title"/>
          </p:nvPr>
        </p:nvSpPr>
        <p:spPr>
          <a:xfrm>
            <a:off x="2141675" y="1689300"/>
            <a:ext cx="1901400" cy="4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60" name="Google Shape;460;p26"/>
          <p:cNvSpPr txBox="1">
            <a:spLocks noGrp="1"/>
          </p:cNvSpPr>
          <p:nvPr>
            <p:ph type="title" idx="3"/>
          </p:nvPr>
        </p:nvSpPr>
        <p:spPr>
          <a:xfrm>
            <a:off x="5446200" y="1689300"/>
            <a:ext cx="1901400" cy="4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3"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28"/>
          <p:cNvGrpSpPr/>
          <p:nvPr/>
        </p:nvGrpSpPr>
        <p:grpSpPr>
          <a:xfrm rot="10800000">
            <a:off x="7791450" y="3689439"/>
            <a:ext cx="1038523" cy="1026836"/>
            <a:chOff x="-269375" y="2401575"/>
            <a:chExt cx="412669" cy="408025"/>
          </a:xfrm>
        </p:grpSpPr>
        <p:sp>
          <p:nvSpPr>
            <p:cNvPr id="478" name="Google Shape;478;p28"/>
            <p:cNvSpPr/>
            <p:nvPr/>
          </p:nvSpPr>
          <p:spPr>
            <a:xfrm>
              <a:off x="-36736" y="2404911"/>
              <a:ext cx="180030" cy="163612"/>
            </a:xfrm>
            <a:custGeom>
              <a:avLst/>
              <a:gdLst/>
              <a:ahLst/>
              <a:cxnLst/>
              <a:rect l="l" t="t" r="r" b="b"/>
              <a:pathLst>
                <a:path w="10432" h="9482" extrusionOk="0">
                  <a:moveTo>
                    <a:pt x="5228" y="1"/>
                  </a:moveTo>
                  <a:cubicBezTo>
                    <a:pt x="3073" y="1"/>
                    <a:pt x="1121" y="1459"/>
                    <a:pt x="592" y="3648"/>
                  </a:cubicBezTo>
                  <a:cubicBezTo>
                    <a:pt x="0" y="6202"/>
                    <a:pt x="1586" y="8756"/>
                    <a:pt x="4140" y="9348"/>
                  </a:cubicBezTo>
                  <a:cubicBezTo>
                    <a:pt x="4510" y="9438"/>
                    <a:pt x="4880" y="9482"/>
                    <a:pt x="5245" y="9482"/>
                  </a:cubicBezTo>
                  <a:cubicBezTo>
                    <a:pt x="7373" y="9482"/>
                    <a:pt x="9312" y="8007"/>
                    <a:pt x="9840" y="5826"/>
                  </a:cubicBezTo>
                  <a:cubicBezTo>
                    <a:pt x="10432" y="3272"/>
                    <a:pt x="8846" y="718"/>
                    <a:pt x="6318" y="126"/>
                  </a:cubicBezTo>
                  <a:cubicBezTo>
                    <a:pt x="5953" y="41"/>
                    <a:pt x="5588" y="1"/>
                    <a:pt x="5228" y="1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8"/>
            <p:cNvSpPr/>
            <p:nvPr/>
          </p:nvSpPr>
          <p:spPr>
            <a:xfrm>
              <a:off x="-269375" y="2401575"/>
              <a:ext cx="408025" cy="408025"/>
            </a:xfrm>
            <a:custGeom>
              <a:avLst/>
              <a:gdLst/>
              <a:ahLst/>
              <a:cxnLst/>
              <a:rect l="l" t="t" r="r" b="b"/>
              <a:pathLst>
                <a:path w="16321" h="16321" fill="none" extrusionOk="0">
                  <a:moveTo>
                    <a:pt x="16320" y="8147"/>
                  </a:moveTo>
                  <a:cubicBezTo>
                    <a:pt x="16320" y="12664"/>
                    <a:pt x="12664" y="16321"/>
                    <a:pt x="8174" y="16321"/>
                  </a:cubicBezTo>
                  <a:cubicBezTo>
                    <a:pt x="3657" y="16321"/>
                    <a:pt x="1" y="12664"/>
                    <a:pt x="1" y="8147"/>
                  </a:cubicBezTo>
                  <a:cubicBezTo>
                    <a:pt x="1" y="3657"/>
                    <a:pt x="3657" y="1"/>
                    <a:pt x="8174" y="1"/>
                  </a:cubicBezTo>
                  <a:cubicBezTo>
                    <a:pt x="12664" y="1"/>
                    <a:pt x="16320" y="3657"/>
                    <a:pt x="16320" y="8147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0" name="Google Shape;480;p28"/>
          <p:cNvSpPr/>
          <p:nvPr/>
        </p:nvSpPr>
        <p:spPr>
          <a:xfrm rot="10800000">
            <a:off x="8146714" y="2648574"/>
            <a:ext cx="819300" cy="145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1" name="Google Shape;481;p28"/>
          <p:cNvGrpSpPr/>
          <p:nvPr/>
        </p:nvGrpSpPr>
        <p:grpSpPr>
          <a:xfrm flipH="1">
            <a:off x="0" y="4410638"/>
            <a:ext cx="1705532" cy="732852"/>
            <a:chOff x="7428875" y="4410638"/>
            <a:chExt cx="1705532" cy="732852"/>
          </a:xfrm>
        </p:grpSpPr>
        <p:sp>
          <p:nvSpPr>
            <p:cNvPr id="482" name="Google Shape;482;p28"/>
            <p:cNvSpPr/>
            <p:nvPr/>
          </p:nvSpPr>
          <p:spPr>
            <a:xfrm>
              <a:off x="7713597" y="4574301"/>
              <a:ext cx="1420810" cy="569189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8"/>
            <p:cNvSpPr/>
            <p:nvPr/>
          </p:nvSpPr>
          <p:spPr>
            <a:xfrm>
              <a:off x="7428875" y="4410638"/>
              <a:ext cx="1096925" cy="385718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4" name="Google Shape;484;p28"/>
          <p:cNvSpPr txBox="1">
            <a:spLocks noGrp="1"/>
          </p:cNvSpPr>
          <p:nvPr>
            <p:ph type="title"/>
          </p:nvPr>
        </p:nvSpPr>
        <p:spPr>
          <a:xfrm>
            <a:off x="713225" y="310900"/>
            <a:ext cx="56145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85" name="Google Shape;485;p28"/>
          <p:cNvSpPr txBox="1">
            <a:spLocks noGrp="1"/>
          </p:cNvSpPr>
          <p:nvPr>
            <p:ph type="title" idx="2"/>
          </p:nvPr>
        </p:nvSpPr>
        <p:spPr>
          <a:xfrm>
            <a:off x="713225" y="1622676"/>
            <a:ext cx="2944500" cy="77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86" name="Google Shape;486;p28"/>
          <p:cNvSpPr txBox="1">
            <a:spLocks noGrp="1"/>
          </p:cNvSpPr>
          <p:nvPr>
            <p:ph type="title" idx="3"/>
          </p:nvPr>
        </p:nvSpPr>
        <p:spPr>
          <a:xfrm>
            <a:off x="713225" y="1138050"/>
            <a:ext cx="2944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487" name="Google Shape;487;p28"/>
          <p:cNvSpPr txBox="1">
            <a:spLocks noGrp="1"/>
          </p:cNvSpPr>
          <p:nvPr>
            <p:ph type="title" idx="4"/>
          </p:nvPr>
        </p:nvSpPr>
        <p:spPr>
          <a:xfrm>
            <a:off x="1918691" y="2753117"/>
            <a:ext cx="29445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88" name="Google Shape;488;p28"/>
          <p:cNvSpPr txBox="1">
            <a:spLocks noGrp="1"/>
          </p:cNvSpPr>
          <p:nvPr>
            <p:ph type="title" idx="5"/>
          </p:nvPr>
        </p:nvSpPr>
        <p:spPr>
          <a:xfrm>
            <a:off x="1918708" y="2266947"/>
            <a:ext cx="2944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489" name="Google Shape;489;p28"/>
          <p:cNvSpPr txBox="1">
            <a:spLocks noGrp="1"/>
          </p:cNvSpPr>
          <p:nvPr>
            <p:ph type="title" idx="6"/>
          </p:nvPr>
        </p:nvSpPr>
        <p:spPr>
          <a:xfrm>
            <a:off x="3124191" y="3879054"/>
            <a:ext cx="29445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90" name="Google Shape;490;p28"/>
          <p:cNvSpPr txBox="1">
            <a:spLocks noGrp="1"/>
          </p:cNvSpPr>
          <p:nvPr>
            <p:ph type="title" idx="7"/>
          </p:nvPr>
        </p:nvSpPr>
        <p:spPr>
          <a:xfrm>
            <a:off x="3124191" y="3394422"/>
            <a:ext cx="29445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6_1"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" name="Google Shape;560;p32"/>
          <p:cNvGrpSpPr/>
          <p:nvPr/>
        </p:nvGrpSpPr>
        <p:grpSpPr>
          <a:xfrm>
            <a:off x="8423999" y="596888"/>
            <a:ext cx="2515910" cy="445675"/>
            <a:chOff x="-114100" y="3577175"/>
            <a:chExt cx="858350" cy="445675"/>
          </a:xfrm>
        </p:grpSpPr>
        <p:sp>
          <p:nvSpPr>
            <p:cNvPr id="561" name="Google Shape;561;p32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2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2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2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2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2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2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2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9" name="Google Shape;569;p32"/>
          <p:cNvGrpSpPr/>
          <p:nvPr/>
        </p:nvGrpSpPr>
        <p:grpSpPr>
          <a:xfrm>
            <a:off x="-184765" y="4150125"/>
            <a:ext cx="621854" cy="1030648"/>
            <a:chOff x="8684478" y="2810900"/>
            <a:chExt cx="417772" cy="692407"/>
          </a:xfrm>
        </p:grpSpPr>
        <p:sp>
          <p:nvSpPr>
            <p:cNvPr id="570" name="Google Shape;570;p32"/>
            <p:cNvSpPr/>
            <p:nvPr/>
          </p:nvSpPr>
          <p:spPr>
            <a:xfrm>
              <a:off x="8808606" y="2937958"/>
              <a:ext cx="293644" cy="565350"/>
            </a:xfrm>
            <a:custGeom>
              <a:avLst/>
              <a:gdLst/>
              <a:ahLst/>
              <a:cxnLst/>
              <a:rect l="l" t="t" r="r" b="b"/>
              <a:pathLst>
                <a:path w="20488" h="35759" extrusionOk="0">
                  <a:moveTo>
                    <a:pt x="0" y="0"/>
                  </a:moveTo>
                  <a:lnTo>
                    <a:pt x="0" y="35759"/>
                  </a:lnTo>
                  <a:lnTo>
                    <a:pt x="20487" y="35759"/>
                  </a:lnTo>
                  <a:lnTo>
                    <a:pt x="204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2"/>
            <p:cNvSpPr/>
            <p:nvPr/>
          </p:nvSpPr>
          <p:spPr>
            <a:xfrm>
              <a:off x="8684478" y="2810900"/>
              <a:ext cx="255450" cy="254775"/>
            </a:xfrm>
            <a:custGeom>
              <a:avLst/>
              <a:gdLst/>
              <a:ahLst/>
              <a:cxnLst/>
              <a:rect l="l" t="t" r="r" b="b"/>
              <a:pathLst>
                <a:path w="10218" h="10191" fill="none" extrusionOk="0">
                  <a:moveTo>
                    <a:pt x="1" y="1"/>
                  </a:moveTo>
                  <a:lnTo>
                    <a:pt x="10217" y="1"/>
                  </a:lnTo>
                  <a:lnTo>
                    <a:pt x="10217" y="10191"/>
                  </a:lnTo>
                  <a:lnTo>
                    <a:pt x="1" y="10191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2" name="Google Shape;572;p32"/>
          <p:cNvSpPr txBox="1">
            <a:spLocks noGrp="1"/>
          </p:cNvSpPr>
          <p:nvPr>
            <p:ph type="title"/>
          </p:nvPr>
        </p:nvSpPr>
        <p:spPr>
          <a:xfrm>
            <a:off x="1179576" y="310896"/>
            <a:ext cx="67848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73" name="Google Shape;573;p32"/>
          <p:cNvSpPr txBox="1">
            <a:spLocks noGrp="1"/>
          </p:cNvSpPr>
          <p:nvPr>
            <p:ph type="title" idx="2"/>
          </p:nvPr>
        </p:nvSpPr>
        <p:spPr>
          <a:xfrm>
            <a:off x="722376" y="2029968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74" name="Google Shape;574;p32"/>
          <p:cNvSpPr txBox="1">
            <a:spLocks noGrp="1"/>
          </p:cNvSpPr>
          <p:nvPr>
            <p:ph type="title" idx="3"/>
          </p:nvPr>
        </p:nvSpPr>
        <p:spPr>
          <a:xfrm>
            <a:off x="722376" y="1621536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575" name="Google Shape;575;p32"/>
          <p:cNvSpPr txBox="1">
            <a:spLocks noGrp="1"/>
          </p:cNvSpPr>
          <p:nvPr>
            <p:ph type="title" idx="4"/>
          </p:nvPr>
        </p:nvSpPr>
        <p:spPr>
          <a:xfrm>
            <a:off x="5989320" y="2029968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76" name="Google Shape;576;p32"/>
          <p:cNvSpPr txBox="1">
            <a:spLocks noGrp="1"/>
          </p:cNvSpPr>
          <p:nvPr>
            <p:ph type="title" idx="5"/>
          </p:nvPr>
        </p:nvSpPr>
        <p:spPr>
          <a:xfrm>
            <a:off x="5989320" y="1621536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577" name="Google Shape;577;p32"/>
          <p:cNvSpPr txBox="1">
            <a:spLocks noGrp="1"/>
          </p:cNvSpPr>
          <p:nvPr>
            <p:ph type="title" idx="6"/>
          </p:nvPr>
        </p:nvSpPr>
        <p:spPr>
          <a:xfrm>
            <a:off x="3328417" y="2029968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78" name="Google Shape;578;p32"/>
          <p:cNvSpPr txBox="1">
            <a:spLocks noGrp="1"/>
          </p:cNvSpPr>
          <p:nvPr>
            <p:ph type="title" idx="7"/>
          </p:nvPr>
        </p:nvSpPr>
        <p:spPr>
          <a:xfrm>
            <a:off x="3328417" y="1621536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579" name="Google Shape;579;p32"/>
          <p:cNvSpPr txBox="1">
            <a:spLocks noGrp="1"/>
          </p:cNvSpPr>
          <p:nvPr>
            <p:ph type="title" idx="8"/>
          </p:nvPr>
        </p:nvSpPr>
        <p:spPr>
          <a:xfrm>
            <a:off x="722375" y="3758177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80" name="Google Shape;580;p32"/>
          <p:cNvSpPr txBox="1">
            <a:spLocks noGrp="1"/>
          </p:cNvSpPr>
          <p:nvPr>
            <p:ph type="title" idx="9"/>
          </p:nvPr>
        </p:nvSpPr>
        <p:spPr>
          <a:xfrm>
            <a:off x="722376" y="3349752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581" name="Google Shape;581;p32"/>
          <p:cNvSpPr txBox="1">
            <a:spLocks noGrp="1"/>
          </p:cNvSpPr>
          <p:nvPr>
            <p:ph type="title" idx="13"/>
          </p:nvPr>
        </p:nvSpPr>
        <p:spPr>
          <a:xfrm>
            <a:off x="5989323" y="3758177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82" name="Google Shape;582;p32"/>
          <p:cNvSpPr txBox="1">
            <a:spLocks noGrp="1"/>
          </p:cNvSpPr>
          <p:nvPr>
            <p:ph type="title" idx="14"/>
          </p:nvPr>
        </p:nvSpPr>
        <p:spPr>
          <a:xfrm>
            <a:off x="5989320" y="3349752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583" name="Google Shape;583;p32"/>
          <p:cNvSpPr txBox="1">
            <a:spLocks noGrp="1"/>
          </p:cNvSpPr>
          <p:nvPr>
            <p:ph type="title" idx="15"/>
          </p:nvPr>
        </p:nvSpPr>
        <p:spPr>
          <a:xfrm>
            <a:off x="3328417" y="3758177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80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84" name="Google Shape;584;p32"/>
          <p:cNvSpPr txBox="1">
            <a:spLocks noGrp="1"/>
          </p:cNvSpPr>
          <p:nvPr>
            <p:ph type="title" idx="16"/>
          </p:nvPr>
        </p:nvSpPr>
        <p:spPr>
          <a:xfrm>
            <a:off x="3328417" y="3349752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Font typeface="Hammersmith One"/>
              <a:buNone/>
              <a:defRPr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7_1"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Google Shape;596;p35"/>
          <p:cNvGrpSpPr/>
          <p:nvPr/>
        </p:nvGrpSpPr>
        <p:grpSpPr>
          <a:xfrm flipH="1">
            <a:off x="-1009650" y="317163"/>
            <a:ext cx="2515910" cy="445675"/>
            <a:chOff x="-114100" y="3577175"/>
            <a:chExt cx="858350" cy="445675"/>
          </a:xfrm>
        </p:grpSpPr>
        <p:sp>
          <p:nvSpPr>
            <p:cNvPr id="597" name="Google Shape;597;p35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5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5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5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5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5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5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5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" name="Google Shape;605;p35"/>
          <p:cNvGrpSpPr/>
          <p:nvPr/>
        </p:nvGrpSpPr>
        <p:grpSpPr>
          <a:xfrm>
            <a:off x="8631458" y="4347575"/>
            <a:ext cx="597525" cy="795925"/>
            <a:chOff x="8631458" y="4347575"/>
            <a:chExt cx="597525" cy="795925"/>
          </a:xfrm>
        </p:grpSpPr>
        <p:sp>
          <p:nvSpPr>
            <p:cNvPr id="606" name="Google Shape;606;p35"/>
            <p:cNvSpPr/>
            <p:nvPr/>
          </p:nvSpPr>
          <p:spPr>
            <a:xfrm flipH="1">
              <a:off x="8764883" y="4347575"/>
              <a:ext cx="464100" cy="7959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5"/>
            <p:cNvSpPr/>
            <p:nvPr/>
          </p:nvSpPr>
          <p:spPr>
            <a:xfrm flipH="1">
              <a:off x="8631458" y="4603500"/>
              <a:ext cx="314100" cy="5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8" name="Google Shape;608;p35"/>
          <p:cNvSpPr txBox="1">
            <a:spLocks noGrp="1"/>
          </p:cNvSpPr>
          <p:nvPr>
            <p:ph type="title"/>
          </p:nvPr>
        </p:nvSpPr>
        <p:spPr>
          <a:xfrm>
            <a:off x="1179576" y="310896"/>
            <a:ext cx="67848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6"/>
          <p:cNvGrpSpPr/>
          <p:nvPr/>
        </p:nvGrpSpPr>
        <p:grpSpPr>
          <a:xfrm>
            <a:off x="-519400" y="1250025"/>
            <a:ext cx="957625" cy="1202675"/>
            <a:chOff x="-519400" y="1326225"/>
            <a:chExt cx="957625" cy="1202675"/>
          </a:xfrm>
        </p:grpSpPr>
        <p:sp>
          <p:nvSpPr>
            <p:cNvPr id="111" name="Google Shape;111;p6"/>
            <p:cNvSpPr/>
            <p:nvPr/>
          </p:nvSpPr>
          <p:spPr>
            <a:xfrm rot="10800000" flipH="1">
              <a:off x="-519400" y="1402400"/>
              <a:ext cx="819300" cy="1126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6"/>
            <p:cNvSpPr/>
            <p:nvPr/>
          </p:nvSpPr>
          <p:spPr>
            <a:xfrm rot="10800000" flipH="1">
              <a:off x="-219075" y="1326225"/>
              <a:ext cx="657300" cy="3435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6"/>
          <p:cNvGrpSpPr/>
          <p:nvPr/>
        </p:nvGrpSpPr>
        <p:grpSpPr>
          <a:xfrm>
            <a:off x="8424002" y="4271933"/>
            <a:ext cx="914406" cy="541086"/>
            <a:chOff x="8934452" y="2424083"/>
            <a:chExt cx="914406" cy="541086"/>
          </a:xfrm>
        </p:grpSpPr>
        <p:sp>
          <p:nvSpPr>
            <p:cNvPr id="114" name="Google Shape;114;p6"/>
            <p:cNvSpPr/>
            <p:nvPr/>
          </p:nvSpPr>
          <p:spPr>
            <a:xfrm>
              <a:off x="9345950" y="2424083"/>
              <a:ext cx="337220" cy="445619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6"/>
            <p:cNvSpPr/>
            <p:nvPr/>
          </p:nvSpPr>
          <p:spPr>
            <a:xfrm>
              <a:off x="8934452" y="2759025"/>
              <a:ext cx="914406" cy="206143"/>
            </a:xfrm>
            <a:custGeom>
              <a:avLst/>
              <a:gdLst/>
              <a:ahLst/>
              <a:cxnLst/>
              <a:rect l="l" t="t" r="r" b="b"/>
              <a:pathLst>
                <a:path w="5539" h="5540" fill="none" extrusionOk="0">
                  <a:moveTo>
                    <a:pt x="0" y="1"/>
                  </a:moveTo>
                  <a:lnTo>
                    <a:pt x="5539" y="1"/>
                  </a:lnTo>
                  <a:lnTo>
                    <a:pt x="5539" y="5539"/>
                  </a:lnTo>
                  <a:lnTo>
                    <a:pt x="0" y="5539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title"/>
          </p:nvPr>
        </p:nvSpPr>
        <p:spPr>
          <a:xfrm>
            <a:off x="713225" y="310900"/>
            <a:ext cx="77175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4" name="Google Shape;164;p9"/>
          <p:cNvGrpSpPr/>
          <p:nvPr/>
        </p:nvGrpSpPr>
        <p:grpSpPr>
          <a:xfrm>
            <a:off x="808574" y="764988"/>
            <a:ext cx="2515910" cy="445675"/>
            <a:chOff x="-114100" y="3577175"/>
            <a:chExt cx="858350" cy="445675"/>
          </a:xfrm>
        </p:grpSpPr>
        <p:sp>
          <p:nvSpPr>
            <p:cNvPr id="165" name="Google Shape;165;p9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73;p9"/>
          <p:cNvGrpSpPr/>
          <p:nvPr/>
        </p:nvGrpSpPr>
        <p:grpSpPr>
          <a:xfrm flipH="1">
            <a:off x="8488660" y="-2150041"/>
            <a:ext cx="842454" cy="3529285"/>
            <a:chOff x="7739775" y="791441"/>
            <a:chExt cx="565975" cy="2371034"/>
          </a:xfrm>
        </p:grpSpPr>
        <p:sp>
          <p:nvSpPr>
            <p:cNvPr id="174" name="Google Shape;174;p9"/>
            <p:cNvSpPr/>
            <p:nvPr/>
          </p:nvSpPr>
          <p:spPr>
            <a:xfrm>
              <a:off x="7852700" y="791441"/>
              <a:ext cx="453050" cy="1955975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7739775" y="1207150"/>
              <a:ext cx="226550" cy="1955325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6" name="Google Shape;176;p9"/>
          <p:cNvSpPr/>
          <p:nvPr/>
        </p:nvSpPr>
        <p:spPr>
          <a:xfrm>
            <a:off x="8247859" y="4347600"/>
            <a:ext cx="904200" cy="79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9"/>
          <p:cNvSpPr txBox="1">
            <a:spLocks noGrp="1"/>
          </p:cNvSpPr>
          <p:nvPr>
            <p:ph type="title"/>
          </p:nvPr>
        </p:nvSpPr>
        <p:spPr>
          <a:xfrm flipH="1">
            <a:off x="4982543" y="1243509"/>
            <a:ext cx="34563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8" name="Google Shape;178;p9"/>
          <p:cNvSpPr txBox="1">
            <a:spLocks noGrp="1"/>
          </p:cNvSpPr>
          <p:nvPr>
            <p:ph type="body" idx="1"/>
          </p:nvPr>
        </p:nvSpPr>
        <p:spPr>
          <a:xfrm flipH="1">
            <a:off x="5348234" y="2057325"/>
            <a:ext cx="3090600" cy="16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15"/>
          <p:cNvGrpSpPr/>
          <p:nvPr/>
        </p:nvGrpSpPr>
        <p:grpSpPr>
          <a:xfrm flipH="1">
            <a:off x="281486" y="3623700"/>
            <a:ext cx="863479" cy="1519796"/>
            <a:chOff x="8522150" y="2810900"/>
            <a:chExt cx="580100" cy="1021025"/>
          </a:xfrm>
        </p:grpSpPr>
        <p:sp>
          <p:nvSpPr>
            <p:cNvPr id="243" name="Google Shape;243;p15"/>
            <p:cNvSpPr/>
            <p:nvPr/>
          </p:nvSpPr>
          <p:spPr>
            <a:xfrm>
              <a:off x="8590050" y="2937950"/>
              <a:ext cx="512200" cy="893975"/>
            </a:xfrm>
            <a:custGeom>
              <a:avLst/>
              <a:gdLst/>
              <a:ahLst/>
              <a:cxnLst/>
              <a:rect l="l" t="t" r="r" b="b"/>
              <a:pathLst>
                <a:path w="20488" h="35759" extrusionOk="0">
                  <a:moveTo>
                    <a:pt x="0" y="0"/>
                  </a:moveTo>
                  <a:lnTo>
                    <a:pt x="0" y="35759"/>
                  </a:lnTo>
                  <a:lnTo>
                    <a:pt x="20487" y="35759"/>
                  </a:lnTo>
                  <a:lnTo>
                    <a:pt x="204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8522150" y="2810900"/>
              <a:ext cx="255450" cy="254775"/>
            </a:xfrm>
            <a:custGeom>
              <a:avLst/>
              <a:gdLst/>
              <a:ahLst/>
              <a:cxnLst/>
              <a:rect l="l" t="t" r="r" b="b"/>
              <a:pathLst>
                <a:path w="10218" h="10191" fill="none" extrusionOk="0">
                  <a:moveTo>
                    <a:pt x="1" y="1"/>
                  </a:moveTo>
                  <a:lnTo>
                    <a:pt x="10217" y="1"/>
                  </a:lnTo>
                  <a:lnTo>
                    <a:pt x="10217" y="10191"/>
                  </a:lnTo>
                  <a:lnTo>
                    <a:pt x="1" y="10191"/>
                  </a:lnTo>
                  <a:close/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" name="Google Shape;245;p15"/>
          <p:cNvGrpSpPr/>
          <p:nvPr/>
        </p:nvGrpSpPr>
        <p:grpSpPr>
          <a:xfrm flipH="1">
            <a:off x="7959854" y="3543300"/>
            <a:ext cx="2515910" cy="445675"/>
            <a:chOff x="-114100" y="3577175"/>
            <a:chExt cx="858350" cy="445675"/>
          </a:xfrm>
        </p:grpSpPr>
        <p:sp>
          <p:nvSpPr>
            <p:cNvPr id="246" name="Google Shape;246;p15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" name="Google Shape;254;p15"/>
          <p:cNvGrpSpPr/>
          <p:nvPr/>
        </p:nvGrpSpPr>
        <p:grpSpPr>
          <a:xfrm flipH="1">
            <a:off x="-33911" y="-714903"/>
            <a:ext cx="842454" cy="3728010"/>
            <a:chOff x="7739775" y="657934"/>
            <a:chExt cx="565975" cy="2504541"/>
          </a:xfrm>
        </p:grpSpPr>
        <p:sp>
          <p:nvSpPr>
            <p:cNvPr id="255" name="Google Shape;255;p15"/>
            <p:cNvSpPr/>
            <p:nvPr/>
          </p:nvSpPr>
          <p:spPr>
            <a:xfrm>
              <a:off x="7852700" y="657934"/>
              <a:ext cx="453050" cy="1955975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7739775" y="1207150"/>
              <a:ext cx="226550" cy="1955325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23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Google Shape;258;p16"/>
          <p:cNvGrpSpPr/>
          <p:nvPr/>
        </p:nvGrpSpPr>
        <p:grpSpPr>
          <a:xfrm>
            <a:off x="7788150" y="159363"/>
            <a:ext cx="863489" cy="1519795"/>
            <a:chOff x="8522143" y="2810900"/>
            <a:chExt cx="580107" cy="1021025"/>
          </a:xfrm>
        </p:grpSpPr>
        <p:sp>
          <p:nvSpPr>
            <p:cNvPr id="259" name="Google Shape;259;p16"/>
            <p:cNvSpPr/>
            <p:nvPr/>
          </p:nvSpPr>
          <p:spPr>
            <a:xfrm>
              <a:off x="8590050" y="2937950"/>
              <a:ext cx="512200" cy="893975"/>
            </a:xfrm>
            <a:custGeom>
              <a:avLst/>
              <a:gdLst/>
              <a:ahLst/>
              <a:cxnLst/>
              <a:rect l="l" t="t" r="r" b="b"/>
              <a:pathLst>
                <a:path w="20488" h="35759" extrusionOk="0">
                  <a:moveTo>
                    <a:pt x="0" y="0"/>
                  </a:moveTo>
                  <a:lnTo>
                    <a:pt x="0" y="35759"/>
                  </a:lnTo>
                  <a:lnTo>
                    <a:pt x="20487" y="35759"/>
                  </a:lnTo>
                  <a:lnTo>
                    <a:pt x="204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8522143" y="2810900"/>
              <a:ext cx="255450" cy="822847"/>
            </a:xfrm>
            <a:custGeom>
              <a:avLst/>
              <a:gdLst/>
              <a:ahLst/>
              <a:cxnLst/>
              <a:rect l="l" t="t" r="r" b="b"/>
              <a:pathLst>
                <a:path w="10218" h="10191" fill="none" extrusionOk="0">
                  <a:moveTo>
                    <a:pt x="1" y="1"/>
                  </a:moveTo>
                  <a:lnTo>
                    <a:pt x="10217" y="1"/>
                  </a:lnTo>
                  <a:lnTo>
                    <a:pt x="10217" y="10191"/>
                  </a:lnTo>
                  <a:lnTo>
                    <a:pt x="1" y="10191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lt1"/>
                  </a:solidFill>
                </a:rPr>
                <a:t>    </a:t>
              </a:r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7179024" y="4538450"/>
            <a:ext cx="2515910" cy="445675"/>
            <a:chOff x="-114100" y="3577175"/>
            <a:chExt cx="858350" cy="445675"/>
          </a:xfrm>
        </p:grpSpPr>
        <p:sp>
          <p:nvSpPr>
            <p:cNvPr id="262" name="Google Shape;262;p16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6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6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6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6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6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0" name="Google Shape;270;p16"/>
          <p:cNvGrpSpPr/>
          <p:nvPr/>
        </p:nvGrpSpPr>
        <p:grpSpPr>
          <a:xfrm>
            <a:off x="211077" y="1206964"/>
            <a:ext cx="843586" cy="836299"/>
            <a:chOff x="642539" y="644476"/>
            <a:chExt cx="843586" cy="836299"/>
          </a:xfrm>
        </p:grpSpPr>
        <p:sp>
          <p:nvSpPr>
            <p:cNvPr id="271" name="Google Shape;271;p16"/>
            <p:cNvSpPr/>
            <p:nvPr/>
          </p:nvSpPr>
          <p:spPr>
            <a:xfrm>
              <a:off x="733425" y="728075"/>
              <a:ext cx="752700" cy="752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6"/>
            <p:cNvSpPr/>
            <p:nvPr/>
          </p:nvSpPr>
          <p:spPr>
            <a:xfrm>
              <a:off x="642539" y="644476"/>
              <a:ext cx="206120" cy="206157"/>
            </a:xfrm>
            <a:custGeom>
              <a:avLst/>
              <a:gdLst/>
              <a:ahLst/>
              <a:cxnLst/>
              <a:rect l="l" t="t" r="r" b="b"/>
              <a:pathLst>
                <a:path w="5539" h="5540" fill="none" extrusionOk="0">
                  <a:moveTo>
                    <a:pt x="0" y="1"/>
                  </a:moveTo>
                  <a:lnTo>
                    <a:pt x="5539" y="1"/>
                  </a:lnTo>
                  <a:lnTo>
                    <a:pt x="5539" y="5539"/>
                  </a:lnTo>
                  <a:lnTo>
                    <a:pt x="0" y="5539"/>
                  </a:lnTo>
                  <a:close/>
                </a:path>
              </a:pathLst>
            </a:custGeom>
            <a:noFill/>
            <a:ln w="19050" cap="flat" cmpd="sng">
              <a:solidFill>
                <a:schemeClr val="hlink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24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7"/>
          <p:cNvSpPr/>
          <p:nvPr/>
        </p:nvSpPr>
        <p:spPr>
          <a:xfrm rot="-5400000">
            <a:off x="-1247824" y="2190755"/>
            <a:ext cx="2495400" cy="2495400"/>
          </a:xfrm>
          <a:prstGeom prst="ellipse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5" name="Google Shape;275;p17"/>
          <p:cNvGrpSpPr/>
          <p:nvPr/>
        </p:nvGrpSpPr>
        <p:grpSpPr>
          <a:xfrm rot="-5400000">
            <a:off x="978289" y="3269468"/>
            <a:ext cx="487000" cy="1652075"/>
            <a:chOff x="747200" y="540000"/>
            <a:chExt cx="487000" cy="1652075"/>
          </a:xfrm>
        </p:grpSpPr>
        <p:sp>
          <p:nvSpPr>
            <p:cNvPr id="276" name="Google Shape;276;p17"/>
            <p:cNvSpPr/>
            <p:nvPr/>
          </p:nvSpPr>
          <p:spPr>
            <a:xfrm>
              <a:off x="796200" y="540000"/>
              <a:ext cx="438000" cy="133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7"/>
            <p:cNvSpPr/>
            <p:nvPr/>
          </p:nvSpPr>
          <p:spPr>
            <a:xfrm>
              <a:off x="747200" y="858575"/>
              <a:ext cx="206100" cy="1333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78;p17"/>
          <p:cNvGrpSpPr/>
          <p:nvPr/>
        </p:nvGrpSpPr>
        <p:grpSpPr>
          <a:xfrm rot="10800000">
            <a:off x="7835927" y="286870"/>
            <a:ext cx="2852211" cy="505262"/>
            <a:chOff x="-114100" y="3577175"/>
            <a:chExt cx="858350" cy="445675"/>
          </a:xfrm>
        </p:grpSpPr>
        <p:sp>
          <p:nvSpPr>
            <p:cNvPr id="279" name="Google Shape;279;p17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7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7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7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7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7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7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7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CUSTOM_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19"/>
          <p:cNvGrpSpPr/>
          <p:nvPr/>
        </p:nvGrpSpPr>
        <p:grpSpPr>
          <a:xfrm>
            <a:off x="2335545" y="3932163"/>
            <a:ext cx="2515910" cy="445675"/>
            <a:chOff x="-114100" y="3577175"/>
            <a:chExt cx="858350" cy="445675"/>
          </a:xfrm>
        </p:grpSpPr>
        <p:sp>
          <p:nvSpPr>
            <p:cNvPr id="315" name="Google Shape;315;p19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9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9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9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9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9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9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3" name="Google Shape;323;p19"/>
          <p:cNvSpPr/>
          <p:nvPr/>
        </p:nvSpPr>
        <p:spPr>
          <a:xfrm rot="5400000" flipH="1">
            <a:off x="8476406" y="3552909"/>
            <a:ext cx="674365" cy="2911469"/>
          </a:xfrm>
          <a:custGeom>
            <a:avLst/>
            <a:gdLst/>
            <a:ahLst/>
            <a:cxnLst/>
            <a:rect l="l" t="t" r="r" b="b"/>
            <a:pathLst>
              <a:path w="18122" h="78239" extrusionOk="0">
                <a:moveTo>
                  <a:pt x="0" y="0"/>
                </a:moveTo>
                <a:lnTo>
                  <a:pt x="0" y="78239"/>
                </a:lnTo>
                <a:lnTo>
                  <a:pt x="18122" y="78239"/>
                </a:lnTo>
                <a:lnTo>
                  <a:pt x="181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9"/>
          <p:cNvSpPr/>
          <p:nvPr/>
        </p:nvSpPr>
        <p:spPr>
          <a:xfrm flipH="1">
            <a:off x="8207848" y="161643"/>
            <a:ext cx="755658" cy="755698"/>
          </a:xfrm>
          <a:custGeom>
            <a:avLst/>
            <a:gdLst/>
            <a:ahLst/>
            <a:cxnLst/>
            <a:rect l="l" t="t" r="r" b="b"/>
            <a:pathLst>
              <a:path w="5539" h="5540" fill="none" extrusionOk="0">
                <a:moveTo>
                  <a:pt x="0" y="1"/>
                </a:moveTo>
                <a:lnTo>
                  <a:pt x="5539" y="1"/>
                </a:lnTo>
                <a:lnTo>
                  <a:pt x="5539" y="5539"/>
                </a:lnTo>
                <a:lnTo>
                  <a:pt x="0" y="5539"/>
                </a:lnTo>
                <a:close/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2688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9"/>
          <p:cNvSpPr txBox="1">
            <a:spLocks noGrp="1"/>
          </p:cNvSpPr>
          <p:nvPr>
            <p:ph type="title"/>
          </p:nvPr>
        </p:nvSpPr>
        <p:spPr>
          <a:xfrm>
            <a:off x="4974336" y="1243584"/>
            <a:ext cx="34563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6" name="Google Shape;326;p19"/>
          <p:cNvSpPr txBox="1">
            <a:spLocks noGrp="1"/>
          </p:cNvSpPr>
          <p:nvPr>
            <p:ph type="body" idx="1"/>
          </p:nvPr>
        </p:nvSpPr>
        <p:spPr>
          <a:xfrm>
            <a:off x="4581250" y="2057400"/>
            <a:ext cx="3849300" cy="16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r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3">
  <p:cSld name="CUSTOM_5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0"/>
          <p:cNvSpPr/>
          <p:nvPr/>
        </p:nvSpPr>
        <p:spPr>
          <a:xfrm>
            <a:off x="6572250" y="237908"/>
            <a:ext cx="4667700" cy="46677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9" name="Google Shape;329;p20"/>
          <p:cNvGrpSpPr/>
          <p:nvPr/>
        </p:nvGrpSpPr>
        <p:grpSpPr>
          <a:xfrm>
            <a:off x="-1224401" y="4697813"/>
            <a:ext cx="2515910" cy="445675"/>
            <a:chOff x="-114100" y="3577175"/>
            <a:chExt cx="858350" cy="445675"/>
          </a:xfrm>
        </p:grpSpPr>
        <p:sp>
          <p:nvSpPr>
            <p:cNvPr id="330" name="Google Shape;330;p20"/>
            <p:cNvSpPr/>
            <p:nvPr/>
          </p:nvSpPr>
          <p:spPr>
            <a:xfrm>
              <a:off x="-114100" y="35771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0"/>
            <p:cNvSpPr/>
            <p:nvPr/>
          </p:nvSpPr>
          <p:spPr>
            <a:xfrm>
              <a:off x="-114100" y="36410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0"/>
            <p:cNvSpPr/>
            <p:nvPr/>
          </p:nvSpPr>
          <p:spPr>
            <a:xfrm>
              <a:off x="-114100" y="3704900"/>
              <a:ext cx="858350" cy="0"/>
            </a:xfrm>
            <a:custGeom>
              <a:avLst/>
              <a:gdLst/>
              <a:ahLst/>
              <a:cxnLst/>
              <a:rect l="l" t="t" r="r" b="b"/>
              <a:pathLst>
                <a:path w="34334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0"/>
            <p:cNvSpPr/>
            <p:nvPr/>
          </p:nvSpPr>
          <p:spPr>
            <a:xfrm>
              <a:off x="-114100" y="37680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0"/>
            <p:cNvSpPr/>
            <p:nvPr/>
          </p:nvSpPr>
          <p:spPr>
            <a:xfrm>
              <a:off x="-114100" y="38319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0"/>
            <p:cNvSpPr/>
            <p:nvPr/>
          </p:nvSpPr>
          <p:spPr>
            <a:xfrm>
              <a:off x="-114100" y="389577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0"/>
            <p:cNvSpPr/>
            <p:nvPr/>
          </p:nvSpPr>
          <p:spPr>
            <a:xfrm>
              <a:off x="-114100" y="39596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1"/>
                  </a:moveTo>
                  <a:lnTo>
                    <a:pt x="34334" y="1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0"/>
            <p:cNvSpPr/>
            <p:nvPr/>
          </p:nvSpPr>
          <p:spPr>
            <a:xfrm>
              <a:off x="-114100" y="4022825"/>
              <a:ext cx="858350" cy="25"/>
            </a:xfrm>
            <a:custGeom>
              <a:avLst/>
              <a:gdLst/>
              <a:ahLst/>
              <a:cxnLst/>
              <a:rect l="l" t="t" r="r" b="b"/>
              <a:pathLst>
                <a:path w="34334" h="1" fill="none" extrusionOk="0">
                  <a:moveTo>
                    <a:pt x="0" y="0"/>
                  </a:moveTo>
                  <a:lnTo>
                    <a:pt x="34334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" name="Google Shape;338;p20"/>
          <p:cNvGrpSpPr/>
          <p:nvPr/>
        </p:nvGrpSpPr>
        <p:grpSpPr>
          <a:xfrm>
            <a:off x="8077022" y="-684537"/>
            <a:ext cx="955314" cy="4702626"/>
            <a:chOff x="7739772" y="376375"/>
            <a:chExt cx="565978" cy="2786081"/>
          </a:xfrm>
        </p:grpSpPr>
        <p:sp>
          <p:nvSpPr>
            <p:cNvPr id="339" name="Google Shape;339;p20"/>
            <p:cNvSpPr/>
            <p:nvPr/>
          </p:nvSpPr>
          <p:spPr>
            <a:xfrm>
              <a:off x="7852700" y="376375"/>
              <a:ext cx="453050" cy="1955975"/>
            </a:xfrm>
            <a:custGeom>
              <a:avLst/>
              <a:gdLst/>
              <a:ahLst/>
              <a:cxnLst/>
              <a:rect l="l" t="t" r="r" b="b"/>
              <a:pathLst>
                <a:path w="18122" h="78239" extrusionOk="0">
                  <a:moveTo>
                    <a:pt x="0" y="0"/>
                  </a:moveTo>
                  <a:lnTo>
                    <a:pt x="0" y="78239"/>
                  </a:lnTo>
                  <a:lnTo>
                    <a:pt x="18122" y="782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0"/>
            <p:cNvSpPr/>
            <p:nvPr/>
          </p:nvSpPr>
          <p:spPr>
            <a:xfrm>
              <a:off x="7739772" y="1445876"/>
              <a:ext cx="226550" cy="1716580"/>
            </a:xfrm>
            <a:custGeom>
              <a:avLst/>
              <a:gdLst/>
              <a:ahLst/>
              <a:cxnLst/>
              <a:rect l="l" t="t" r="r" b="b"/>
              <a:pathLst>
                <a:path w="9062" h="78213" extrusionOk="0">
                  <a:moveTo>
                    <a:pt x="1" y="1"/>
                  </a:moveTo>
                  <a:lnTo>
                    <a:pt x="1" y="78212"/>
                  </a:lnTo>
                  <a:lnTo>
                    <a:pt x="9061" y="78212"/>
                  </a:lnTo>
                  <a:lnTo>
                    <a:pt x="9061" y="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" name="Google Shape;341;p20"/>
          <p:cNvGrpSpPr/>
          <p:nvPr/>
        </p:nvGrpSpPr>
        <p:grpSpPr>
          <a:xfrm>
            <a:off x="6921130" y="3788274"/>
            <a:ext cx="714551" cy="734662"/>
            <a:chOff x="-2362200" y="3559650"/>
            <a:chExt cx="1015275" cy="1043850"/>
          </a:xfrm>
        </p:grpSpPr>
        <p:sp>
          <p:nvSpPr>
            <p:cNvPr id="342" name="Google Shape;342;p20"/>
            <p:cNvSpPr/>
            <p:nvPr/>
          </p:nvSpPr>
          <p:spPr>
            <a:xfrm>
              <a:off x="-2362200" y="3761100"/>
              <a:ext cx="842400" cy="842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0"/>
            <p:cNvSpPr/>
            <p:nvPr/>
          </p:nvSpPr>
          <p:spPr>
            <a:xfrm>
              <a:off x="-1943025" y="3559650"/>
              <a:ext cx="596100" cy="5961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4" name="Google Shape;344;p20"/>
          <p:cNvSpPr txBox="1">
            <a:spLocks noGrp="1"/>
          </p:cNvSpPr>
          <p:nvPr>
            <p:ph type="title"/>
          </p:nvPr>
        </p:nvSpPr>
        <p:spPr>
          <a:xfrm>
            <a:off x="630936" y="310896"/>
            <a:ext cx="50292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5" name="Google Shape;345;p20"/>
          <p:cNvSpPr txBox="1">
            <a:spLocks noGrp="1"/>
          </p:cNvSpPr>
          <p:nvPr>
            <p:ph type="body" idx="1"/>
          </p:nvPr>
        </p:nvSpPr>
        <p:spPr>
          <a:xfrm>
            <a:off x="621792" y="1517904"/>
            <a:ext cx="4837200" cy="210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AutoNum type="arabicPeriod"/>
              <a:defRPr sz="20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alphaLcPeriod"/>
              <a:defRPr sz="2000"/>
            </a:lvl2pPr>
            <a:lvl3pPr marL="1371600" lvl="2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romanLcPeriod"/>
              <a:defRPr sz="2000"/>
            </a:lvl3pPr>
            <a:lvl4pPr marL="1828800" lvl="3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arabicPeriod"/>
              <a:defRPr sz="2000"/>
            </a:lvl4pPr>
            <a:lvl5pPr marL="2286000" lvl="4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alphaLcPeriod"/>
              <a:defRPr sz="2000"/>
            </a:lvl5pPr>
            <a:lvl6pPr marL="2743200" lvl="5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romanLcPeriod"/>
              <a:defRPr sz="2000"/>
            </a:lvl6pPr>
            <a:lvl7pPr marL="3200400" lvl="6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arabicPeriod"/>
              <a:defRPr sz="2000"/>
            </a:lvl7pPr>
            <a:lvl8pPr marL="3657600" lvl="7" indent="-342900" rtl="0"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AutoNum type="alphaLcPeriod"/>
              <a:defRPr sz="2000"/>
            </a:lvl8pPr>
            <a:lvl9pPr marL="4114800" lvl="8" indent="-342900" rtl="0">
              <a:spcBef>
                <a:spcPts val="1600"/>
              </a:spcBef>
              <a:spcAft>
                <a:spcPts val="1600"/>
              </a:spcAft>
              <a:buClr>
                <a:schemeClr val="hlink"/>
              </a:buClr>
              <a:buSzPts val="1800"/>
              <a:buAutoNum type="romanLcPeriod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Hammersmith One"/>
              <a:buNone/>
              <a:defRPr sz="3000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35990"/>
            <a:ext cx="7717500" cy="33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■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■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29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29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800"/>
              <a:buFont typeface="Roboto"/>
              <a:buChar char="■"/>
              <a:defRPr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58" r:id="rId4"/>
    <p:sldLayoutId id="2147483661" r:id="rId5"/>
    <p:sldLayoutId id="2147483662" r:id="rId6"/>
    <p:sldLayoutId id="2147483663" r:id="rId7"/>
    <p:sldLayoutId id="2147483665" r:id="rId8"/>
    <p:sldLayoutId id="2147483666" r:id="rId9"/>
    <p:sldLayoutId id="2147483672" r:id="rId10"/>
    <p:sldLayoutId id="2147483674" r:id="rId11"/>
    <p:sldLayoutId id="2147483678" r:id="rId12"/>
    <p:sldLayoutId id="214748368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43"/>
          <p:cNvSpPr txBox="1">
            <a:spLocks noGrp="1"/>
          </p:cNvSpPr>
          <p:nvPr>
            <p:ph type="ctrTitle"/>
          </p:nvPr>
        </p:nvSpPr>
        <p:spPr>
          <a:xfrm>
            <a:off x="0" y="1463262"/>
            <a:ext cx="7029588" cy="1482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Exploring the Role of Gender in Promoting Work from Anywhere in the New Normal</a:t>
            </a:r>
            <a:endParaRPr lang="en-I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9" name="Google Shape;689;p43"/>
          <p:cNvSpPr txBox="1">
            <a:spLocks noGrp="1"/>
          </p:cNvSpPr>
          <p:nvPr>
            <p:ph type="subTitle" idx="1"/>
          </p:nvPr>
        </p:nvSpPr>
        <p:spPr>
          <a:xfrm>
            <a:off x="3573192" y="3799509"/>
            <a:ext cx="3105903" cy="10825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ammersmith One"/>
              </a:rPr>
              <a:t>Gautam Agrawal, Doctoral Scholar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ammersmith One"/>
              </a:rPr>
              <a:t>Rubal Rathi, Doctoral Scholar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ammersmith One"/>
              </a:rPr>
              <a:t>BML Munjal University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ammersmith One"/>
              </a:rPr>
              <a:t>Gurugram, India</a:t>
            </a:r>
            <a:endParaRPr sz="14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ammersmith On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54"/>
          <p:cNvSpPr txBox="1">
            <a:spLocks noGrp="1"/>
          </p:cNvSpPr>
          <p:nvPr>
            <p:ph type="title"/>
          </p:nvPr>
        </p:nvSpPr>
        <p:spPr>
          <a:xfrm>
            <a:off x="1179576" y="310896"/>
            <a:ext cx="67848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Preliminary Findings…</a:t>
            </a:r>
            <a:endParaRPr dirty="0"/>
          </a:p>
        </p:txBody>
      </p:sp>
      <p:sp>
        <p:nvSpPr>
          <p:cNvPr id="828" name="Google Shape;828;p54"/>
          <p:cNvSpPr txBox="1">
            <a:spLocks noGrp="1"/>
          </p:cNvSpPr>
          <p:nvPr>
            <p:ph type="title" idx="3"/>
          </p:nvPr>
        </p:nvSpPr>
        <p:spPr>
          <a:xfrm>
            <a:off x="722376" y="1621536"/>
            <a:ext cx="2478000" cy="12240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dirty="0"/>
              <a:t>Home cannot replace workplace. </a:t>
            </a:r>
            <a:r>
              <a:rPr lang="en-US" sz="1600" dirty="0"/>
              <a:t>For women, it is not even close</a:t>
            </a:r>
            <a:br>
              <a:rPr lang="en-US" sz="1600" dirty="0"/>
            </a:br>
            <a:endParaRPr sz="1600" dirty="0"/>
          </a:p>
        </p:txBody>
      </p:sp>
      <p:sp>
        <p:nvSpPr>
          <p:cNvPr id="830" name="Google Shape;830;p54"/>
          <p:cNvSpPr txBox="1">
            <a:spLocks noGrp="1"/>
          </p:cNvSpPr>
          <p:nvPr>
            <p:ph type="title" idx="5"/>
          </p:nvPr>
        </p:nvSpPr>
        <p:spPr>
          <a:xfrm>
            <a:off x="5989320" y="1621536"/>
            <a:ext cx="2478000" cy="8729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IN" sz="1600" dirty="0"/>
              <a:t>Per hour productivity might be less but overall increase</a:t>
            </a:r>
            <a:br>
              <a:rPr lang="en-IN" sz="1600" dirty="0"/>
            </a:br>
            <a:endParaRPr sz="1600" dirty="0"/>
          </a:p>
        </p:txBody>
      </p:sp>
      <p:sp>
        <p:nvSpPr>
          <p:cNvPr id="832" name="Google Shape;832;p54"/>
          <p:cNvSpPr txBox="1">
            <a:spLocks noGrp="1"/>
          </p:cNvSpPr>
          <p:nvPr>
            <p:ph type="title" idx="7"/>
          </p:nvPr>
        </p:nvSpPr>
        <p:spPr>
          <a:xfrm>
            <a:off x="3328417" y="1621535"/>
            <a:ext cx="2478000" cy="9586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IN" sz="1600" dirty="0"/>
              <a:t>Dissatisfaction among women</a:t>
            </a:r>
            <a:br>
              <a:rPr lang="en-IN" sz="1600" dirty="0"/>
            </a:br>
            <a:endParaRPr sz="1600" dirty="0"/>
          </a:p>
        </p:txBody>
      </p:sp>
      <p:sp>
        <p:nvSpPr>
          <p:cNvPr id="834" name="Google Shape;834;p54"/>
          <p:cNvSpPr txBox="1">
            <a:spLocks noGrp="1"/>
          </p:cNvSpPr>
          <p:nvPr>
            <p:ph type="title" idx="9"/>
          </p:nvPr>
        </p:nvSpPr>
        <p:spPr>
          <a:xfrm>
            <a:off x="722376" y="3349752"/>
            <a:ext cx="2478000" cy="8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dirty="0"/>
              <a:t>Close proximity Radius of 4-5 km </a:t>
            </a:r>
            <a:endParaRPr sz="1600" dirty="0"/>
          </a:p>
        </p:txBody>
      </p:sp>
      <p:sp>
        <p:nvSpPr>
          <p:cNvPr id="836" name="Google Shape;836;p54"/>
          <p:cNvSpPr txBox="1">
            <a:spLocks noGrp="1"/>
          </p:cNvSpPr>
          <p:nvPr>
            <p:ph type="title" idx="14"/>
          </p:nvPr>
        </p:nvSpPr>
        <p:spPr>
          <a:xfrm>
            <a:off x="5989320" y="3349751"/>
            <a:ext cx="2478000" cy="12381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dirty="0"/>
              <a:t>WFH is a distraction even for men </a:t>
            </a:r>
            <a:endParaRPr sz="1600" dirty="0"/>
          </a:p>
        </p:txBody>
      </p:sp>
      <p:sp>
        <p:nvSpPr>
          <p:cNvPr id="838" name="Google Shape;838;p54"/>
          <p:cNvSpPr txBox="1">
            <a:spLocks noGrp="1"/>
          </p:cNvSpPr>
          <p:nvPr>
            <p:ph type="title" idx="16"/>
          </p:nvPr>
        </p:nvSpPr>
        <p:spPr>
          <a:xfrm>
            <a:off x="3328417" y="3349752"/>
            <a:ext cx="24780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dirty="0"/>
              <a:t>Sector agnostic</a:t>
            </a:r>
            <a:endParaRPr sz="1600" dirty="0"/>
          </a:p>
        </p:txBody>
      </p:sp>
      <p:grpSp>
        <p:nvGrpSpPr>
          <p:cNvPr id="839" name="Google Shape;839;p54"/>
          <p:cNvGrpSpPr/>
          <p:nvPr/>
        </p:nvGrpSpPr>
        <p:grpSpPr>
          <a:xfrm>
            <a:off x="1798650" y="1317838"/>
            <a:ext cx="323850" cy="314325"/>
            <a:chOff x="-38100" y="400050"/>
            <a:chExt cx="323850" cy="314325"/>
          </a:xfrm>
        </p:grpSpPr>
        <p:sp>
          <p:nvSpPr>
            <p:cNvPr id="840" name="Google Shape;840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" name="Google Shape;842;p54"/>
          <p:cNvGrpSpPr/>
          <p:nvPr/>
        </p:nvGrpSpPr>
        <p:grpSpPr>
          <a:xfrm rot="10800000">
            <a:off x="4410075" y="1317838"/>
            <a:ext cx="323850" cy="314325"/>
            <a:chOff x="-38100" y="400050"/>
            <a:chExt cx="323850" cy="314325"/>
          </a:xfrm>
        </p:grpSpPr>
        <p:sp>
          <p:nvSpPr>
            <p:cNvPr id="843" name="Google Shape;843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54"/>
          <p:cNvGrpSpPr/>
          <p:nvPr/>
        </p:nvGrpSpPr>
        <p:grpSpPr>
          <a:xfrm>
            <a:off x="7045350" y="1317838"/>
            <a:ext cx="323850" cy="314325"/>
            <a:chOff x="-38100" y="400050"/>
            <a:chExt cx="323850" cy="314325"/>
          </a:xfrm>
        </p:grpSpPr>
        <p:sp>
          <p:nvSpPr>
            <p:cNvPr id="846" name="Google Shape;846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8" name="Google Shape;848;p54"/>
          <p:cNvGrpSpPr/>
          <p:nvPr/>
        </p:nvGrpSpPr>
        <p:grpSpPr>
          <a:xfrm rot="10800000">
            <a:off x="1798650" y="3084375"/>
            <a:ext cx="323850" cy="314325"/>
            <a:chOff x="-38100" y="400050"/>
            <a:chExt cx="323850" cy="314325"/>
          </a:xfrm>
        </p:grpSpPr>
        <p:sp>
          <p:nvSpPr>
            <p:cNvPr id="849" name="Google Shape;849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1" name="Google Shape;851;p54"/>
          <p:cNvGrpSpPr/>
          <p:nvPr/>
        </p:nvGrpSpPr>
        <p:grpSpPr>
          <a:xfrm>
            <a:off x="4410075" y="3084375"/>
            <a:ext cx="323850" cy="314325"/>
            <a:chOff x="-38100" y="400050"/>
            <a:chExt cx="323850" cy="314325"/>
          </a:xfrm>
        </p:grpSpPr>
        <p:sp>
          <p:nvSpPr>
            <p:cNvPr id="852" name="Google Shape;852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4" name="Google Shape;854;p54"/>
          <p:cNvGrpSpPr/>
          <p:nvPr/>
        </p:nvGrpSpPr>
        <p:grpSpPr>
          <a:xfrm rot="10800000">
            <a:off x="7045350" y="3084375"/>
            <a:ext cx="323850" cy="314325"/>
            <a:chOff x="-38100" y="400050"/>
            <a:chExt cx="323850" cy="314325"/>
          </a:xfrm>
        </p:grpSpPr>
        <p:sp>
          <p:nvSpPr>
            <p:cNvPr id="855" name="Google Shape;855;p54"/>
            <p:cNvSpPr/>
            <p:nvPr/>
          </p:nvSpPr>
          <p:spPr>
            <a:xfrm>
              <a:off x="-38100" y="400050"/>
              <a:ext cx="2286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54"/>
            <p:cNvSpPr/>
            <p:nvPr/>
          </p:nvSpPr>
          <p:spPr>
            <a:xfrm>
              <a:off x="57150" y="485775"/>
              <a:ext cx="228600" cy="228600"/>
            </a:xfrm>
            <a:prstGeom prst="rect">
              <a:avLst/>
            </a:prstGeom>
            <a:noFill/>
            <a:ln w="19050" cap="flat" cmpd="sng">
              <a:solidFill>
                <a:schemeClr val="hlink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838;p54">
            <a:extLst>
              <a:ext uri="{FF2B5EF4-FFF2-40B4-BE49-F238E27FC236}">
                <a16:creationId xmlns:a16="http://schemas.microsoft.com/office/drawing/2014/main" id="{D471D2AA-CB22-40C9-9516-3F3E3B0C5C89}"/>
              </a:ext>
            </a:extLst>
          </p:cNvPr>
          <p:cNvSpPr txBox="1">
            <a:spLocks/>
          </p:cNvSpPr>
          <p:nvPr/>
        </p:nvSpPr>
        <p:spPr>
          <a:xfrm>
            <a:off x="3035544" y="4274493"/>
            <a:ext cx="2478000" cy="68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en-IN" sz="1600" dirty="0"/>
              <a:t>Difficult for HR to bring all on same platform</a:t>
            </a:r>
          </a:p>
        </p:txBody>
      </p:sp>
      <p:sp>
        <p:nvSpPr>
          <p:cNvPr id="46" name="Google Shape;838;p54">
            <a:extLst>
              <a:ext uri="{FF2B5EF4-FFF2-40B4-BE49-F238E27FC236}">
                <a16:creationId xmlns:a16="http://schemas.microsoft.com/office/drawing/2014/main" id="{D92423FF-E618-4CD6-8E40-551A92413EDA}"/>
              </a:ext>
            </a:extLst>
          </p:cNvPr>
          <p:cNvSpPr txBox="1">
            <a:spLocks/>
          </p:cNvSpPr>
          <p:nvPr/>
        </p:nvSpPr>
        <p:spPr>
          <a:xfrm>
            <a:off x="654900" y="4074387"/>
            <a:ext cx="2478000" cy="98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 lang="en-IN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74"/>
          <p:cNvSpPr txBox="1">
            <a:spLocks noGrp="1"/>
          </p:cNvSpPr>
          <p:nvPr>
            <p:ph type="title"/>
          </p:nvPr>
        </p:nvSpPr>
        <p:spPr>
          <a:xfrm>
            <a:off x="1179576" y="310896"/>
            <a:ext cx="67848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Implications we foresee…</a:t>
            </a:r>
            <a:endParaRPr dirty="0"/>
          </a:p>
        </p:txBody>
      </p:sp>
      <p:sp>
        <p:nvSpPr>
          <p:cNvPr id="1216" name="Google Shape;1216;p74"/>
          <p:cNvSpPr/>
          <p:nvPr/>
        </p:nvSpPr>
        <p:spPr>
          <a:xfrm>
            <a:off x="5695800" y="1404825"/>
            <a:ext cx="791700" cy="793200"/>
          </a:xfrm>
          <a:prstGeom prst="ellipse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74"/>
          <p:cNvSpPr/>
          <p:nvPr/>
        </p:nvSpPr>
        <p:spPr>
          <a:xfrm>
            <a:off x="4966135" y="3565391"/>
            <a:ext cx="791700" cy="793200"/>
          </a:xfrm>
          <a:prstGeom prst="ellipse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74"/>
          <p:cNvSpPr txBox="1"/>
          <p:nvPr/>
        </p:nvSpPr>
        <p:spPr>
          <a:xfrm>
            <a:off x="5735100" y="2045546"/>
            <a:ext cx="713100" cy="55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IN" sz="900" dirty="0">
                <a:solidFill>
                  <a:schemeClr val="hlink"/>
                </a:solidFill>
                <a:latin typeface="Hammersmith One"/>
                <a:sym typeface="Hammersmith One"/>
              </a:rPr>
              <a:t>Employee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hlink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220" name="Google Shape;1220;p74"/>
          <p:cNvSpPr txBox="1"/>
          <p:nvPr/>
        </p:nvSpPr>
        <p:spPr>
          <a:xfrm>
            <a:off x="4988869" y="3784657"/>
            <a:ext cx="7131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hlink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Society</a:t>
            </a:r>
            <a:endParaRPr sz="1200" dirty="0">
              <a:solidFill>
                <a:schemeClr val="hlink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221" name="Google Shape;1221;p74"/>
          <p:cNvSpPr/>
          <p:nvPr/>
        </p:nvSpPr>
        <p:spPr>
          <a:xfrm>
            <a:off x="2303044" y="1984864"/>
            <a:ext cx="791700" cy="793200"/>
          </a:xfrm>
          <a:prstGeom prst="ellipse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74"/>
          <p:cNvSpPr txBox="1"/>
          <p:nvPr/>
        </p:nvSpPr>
        <p:spPr>
          <a:xfrm>
            <a:off x="250291" y="2746358"/>
            <a:ext cx="2325985" cy="1565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hlink"/>
                </a:solidFill>
                <a:latin typeface="Roboto"/>
                <a:ea typeface="Roboto"/>
                <a:sym typeface="Roboto"/>
              </a:rPr>
              <a:t>Breakdown of geographical boundaries- no limitation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Long term imp for company- Cultural hiring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Cost of coordination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" sz="1200" dirty="0">
              <a:solidFill>
                <a:schemeClr val="hlink"/>
              </a:solidFill>
              <a:latin typeface="Roboto"/>
              <a:ea typeface="Roboto"/>
              <a:sym typeface="Roboto"/>
            </a:endParaRPr>
          </a:p>
          <a:p>
            <a:pPr marL="17145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1200" dirty="0">
              <a:solidFill>
                <a:schemeClr val="hlink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1223" name="Google Shape;1223;p74"/>
          <p:cNvSpPr txBox="1"/>
          <p:nvPr/>
        </p:nvSpPr>
        <p:spPr>
          <a:xfrm>
            <a:off x="2385321" y="2221350"/>
            <a:ext cx="6435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hlink"/>
                </a:solidFill>
                <a:latin typeface="Hammersmith One"/>
                <a:sym typeface="Hammersmith One"/>
              </a:rPr>
              <a:t>Org</a:t>
            </a:r>
            <a:endParaRPr sz="1200" dirty="0">
              <a:solidFill>
                <a:schemeClr val="hlink"/>
              </a:solidFill>
              <a:latin typeface="Hammersmith One"/>
              <a:sym typeface="Hammersmith One"/>
            </a:endParaRPr>
          </a:p>
        </p:txBody>
      </p:sp>
      <p:sp>
        <p:nvSpPr>
          <p:cNvPr id="1224" name="Google Shape;1224;p74"/>
          <p:cNvSpPr txBox="1"/>
          <p:nvPr/>
        </p:nvSpPr>
        <p:spPr>
          <a:xfrm>
            <a:off x="720000" y="3143075"/>
            <a:ext cx="1799400" cy="10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26" name="Google Shape;1226;p74"/>
          <p:cNvSpPr txBox="1"/>
          <p:nvPr/>
        </p:nvSpPr>
        <p:spPr>
          <a:xfrm>
            <a:off x="5960346" y="3276846"/>
            <a:ext cx="2423785" cy="1420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Breakdown in professional relationships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M</a:t>
            </a:r>
            <a:r>
              <a:rPr lang="e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isrepresentation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R</a:t>
            </a:r>
            <a:r>
              <a:rPr lang="e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edefines professional relationships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E</a:t>
            </a:r>
            <a:r>
              <a:rPr lang="en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vovled couple relationships</a:t>
            </a:r>
            <a:endParaRPr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227" name="Google Shape;1227;p74"/>
          <p:cNvCxnSpPr>
            <a:cxnSpLocks/>
          </p:cNvCxnSpPr>
          <p:nvPr/>
        </p:nvCxnSpPr>
        <p:spPr>
          <a:xfrm>
            <a:off x="3120562" y="2357826"/>
            <a:ext cx="655252" cy="388532"/>
          </a:xfrm>
          <a:prstGeom prst="curvedConnector2">
            <a:avLst/>
          </a:prstGeom>
          <a:noFill/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29" name="Google Shape;1229;p74"/>
          <p:cNvCxnSpPr>
            <a:stCxn id="1216" idx="2"/>
            <a:endCxn id="1228" idx="7"/>
          </p:cNvCxnSpPr>
          <p:nvPr/>
        </p:nvCxnSpPr>
        <p:spPr>
          <a:xfrm flipH="1">
            <a:off x="5118000" y="1801425"/>
            <a:ext cx="577800" cy="445500"/>
          </a:xfrm>
          <a:prstGeom prst="curvedConnector2">
            <a:avLst/>
          </a:prstGeom>
          <a:noFill/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" name="Google Shape;1230;p74"/>
          <p:cNvCxnSpPr>
            <a:cxnSpLocks/>
          </p:cNvCxnSpPr>
          <p:nvPr/>
        </p:nvCxnSpPr>
        <p:spPr>
          <a:xfrm rot="10800000">
            <a:off x="4411069" y="3565391"/>
            <a:ext cx="577800" cy="306300"/>
          </a:xfrm>
          <a:prstGeom prst="curvedConnector2">
            <a:avLst/>
          </a:prstGeom>
          <a:noFill/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28" name="Google Shape;1228;p74"/>
          <p:cNvSpPr/>
          <p:nvPr/>
        </p:nvSpPr>
        <p:spPr>
          <a:xfrm>
            <a:off x="3799644" y="2020691"/>
            <a:ext cx="1544700" cy="1544700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74"/>
          <p:cNvSpPr txBox="1"/>
          <p:nvPr/>
        </p:nvSpPr>
        <p:spPr>
          <a:xfrm>
            <a:off x="3799656" y="2590710"/>
            <a:ext cx="15447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WFA</a:t>
            </a:r>
            <a:endParaRPr sz="3000" dirty="0">
              <a:solidFill>
                <a:schemeClr val="accent4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21" name="Google Shape;1226;p74">
            <a:extLst>
              <a:ext uri="{FF2B5EF4-FFF2-40B4-BE49-F238E27FC236}">
                <a16:creationId xmlns:a16="http://schemas.microsoft.com/office/drawing/2014/main" id="{CEB62B3F-4482-4AE3-AD2E-34E239040FF8}"/>
              </a:ext>
            </a:extLst>
          </p:cNvPr>
          <p:cNvSpPr txBox="1"/>
          <p:nvPr/>
        </p:nvSpPr>
        <p:spPr>
          <a:xfrm>
            <a:off x="6526800" y="1091239"/>
            <a:ext cx="2423785" cy="1420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Missing coffee table chats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Re-work management principals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HR-OB theories: relook</a:t>
            </a:r>
            <a:endParaRPr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AC4DF-90D5-4E04-AAC3-09C96C6F8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50" y="1524977"/>
            <a:ext cx="7717500" cy="731400"/>
          </a:xfrm>
        </p:spPr>
        <p:txBody>
          <a:bodyPr/>
          <a:lstStyle/>
          <a:p>
            <a:r>
              <a:rPr lang="en-US" dirty="0"/>
              <a:t>Thank you</a:t>
            </a:r>
            <a:endParaRPr lang="en-IN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94B1AF-B4DC-4B4F-9355-AF713AF2914A}"/>
              </a:ext>
            </a:extLst>
          </p:cNvPr>
          <p:cNvSpPr txBox="1">
            <a:spLocks/>
          </p:cNvSpPr>
          <p:nvPr/>
        </p:nvSpPr>
        <p:spPr>
          <a:xfrm>
            <a:off x="5291654" y="3782802"/>
            <a:ext cx="3790874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ammersmith One"/>
              <a:buNone/>
              <a:defRPr sz="3600" b="0" i="0" u="none" strike="noStrike" cap="none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sz="1400" dirty="0"/>
              <a:t>rubal.rathi.19pd@bmu.edu.in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338809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59"/>
          <p:cNvSpPr txBox="1">
            <a:spLocks noGrp="1"/>
          </p:cNvSpPr>
          <p:nvPr>
            <p:ph type="title"/>
          </p:nvPr>
        </p:nvSpPr>
        <p:spPr>
          <a:xfrm>
            <a:off x="1179576" y="310896"/>
            <a:ext cx="67848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LET’S START WITH FACTS…</a:t>
            </a:r>
            <a:endParaRPr dirty="0"/>
          </a:p>
        </p:txBody>
      </p:sp>
      <p:sp>
        <p:nvSpPr>
          <p:cNvPr id="938" name="Google Shape;938;p59"/>
          <p:cNvSpPr txBox="1"/>
          <p:nvPr/>
        </p:nvSpPr>
        <p:spPr>
          <a:xfrm>
            <a:off x="3949048" y="2744063"/>
            <a:ext cx="1007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1800" dirty="0">
                <a:solidFill>
                  <a:schemeClr val="hlink"/>
                </a:solidFill>
                <a:latin typeface="Hammersmith One"/>
                <a:sym typeface="Hammersmith One"/>
              </a:rPr>
              <a:t>70% vs 44%</a:t>
            </a:r>
            <a:endParaRPr sz="1800" dirty="0">
              <a:solidFill>
                <a:schemeClr val="hlink"/>
              </a:solidFill>
              <a:latin typeface="Hammersmith One"/>
              <a:sym typeface="Hammersmith One"/>
            </a:endParaRPr>
          </a:p>
        </p:txBody>
      </p:sp>
      <p:sp>
        <p:nvSpPr>
          <p:cNvPr id="939" name="Google Shape;939;p59"/>
          <p:cNvSpPr txBox="1"/>
          <p:nvPr/>
        </p:nvSpPr>
        <p:spPr>
          <a:xfrm>
            <a:off x="1297835" y="2726470"/>
            <a:ext cx="1007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hlink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76% vs 54%</a:t>
            </a:r>
            <a:endParaRPr sz="1800" dirty="0">
              <a:solidFill>
                <a:schemeClr val="hlink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940" name="Google Shape;940;p59"/>
          <p:cNvSpPr txBox="1"/>
          <p:nvPr/>
        </p:nvSpPr>
        <p:spPr>
          <a:xfrm>
            <a:off x="6169405" y="2690499"/>
            <a:ext cx="1007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hlink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1.5x</a:t>
            </a:r>
            <a:endParaRPr sz="2400" dirty="0">
              <a:solidFill>
                <a:schemeClr val="hlink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941" name="Google Shape;941;p59"/>
          <p:cNvSpPr/>
          <p:nvPr/>
        </p:nvSpPr>
        <p:spPr>
          <a:xfrm>
            <a:off x="3830789" y="2330041"/>
            <a:ext cx="1125659" cy="1125619"/>
          </a:xfrm>
          <a:custGeom>
            <a:avLst/>
            <a:gdLst/>
            <a:ahLst/>
            <a:cxnLst/>
            <a:rect l="l" t="t" r="r" b="b"/>
            <a:pathLst>
              <a:path w="16321" h="16321" fill="none" extrusionOk="0">
                <a:moveTo>
                  <a:pt x="16320" y="8147"/>
                </a:moveTo>
                <a:cubicBezTo>
                  <a:pt x="16320" y="12664"/>
                  <a:pt x="12664" y="16321"/>
                  <a:pt x="8174" y="16321"/>
                </a:cubicBezTo>
                <a:cubicBezTo>
                  <a:pt x="3657" y="16321"/>
                  <a:pt x="1" y="12664"/>
                  <a:pt x="1" y="8147"/>
                </a:cubicBezTo>
                <a:cubicBezTo>
                  <a:pt x="1" y="3657"/>
                  <a:pt x="3657" y="1"/>
                  <a:pt x="8174" y="1"/>
                </a:cubicBezTo>
                <a:cubicBezTo>
                  <a:pt x="12664" y="1"/>
                  <a:pt x="16320" y="3657"/>
                  <a:pt x="16320" y="8147"/>
                </a:cubicBezTo>
                <a:close/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miter lim="2688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2" name="Google Shape;942;p59"/>
          <p:cNvGrpSpPr/>
          <p:nvPr/>
        </p:nvGrpSpPr>
        <p:grpSpPr>
          <a:xfrm>
            <a:off x="1179576" y="2330041"/>
            <a:ext cx="1125659" cy="1274062"/>
            <a:chOff x="433894" y="1469326"/>
            <a:chExt cx="1125659" cy="1274062"/>
          </a:xfrm>
        </p:grpSpPr>
        <p:sp>
          <p:nvSpPr>
            <p:cNvPr id="943" name="Google Shape;943;p59"/>
            <p:cNvSpPr/>
            <p:nvPr/>
          </p:nvSpPr>
          <p:spPr>
            <a:xfrm>
              <a:off x="433894" y="1469326"/>
              <a:ext cx="1125659" cy="1125619"/>
            </a:xfrm>
            <a:custGeom>
              <a:avLst/>
              <a:gdLst/>
              <a:ahLst/>
              <a:cxnLst/>
              <a:rect l="l" t="t" r="r" b="b"/>
              <a:pathLst>
                <a:path w="16321" h="16321" fill="none" extrusionOk="0">
                  <a:moveTo>
                    <a:pt x="16320" y="8147"/>
                  </a:moveTo>
                  <a:cubicBezTo>
                    <a:pt x="16320" y="12664"/>
                    <a:pt x="12664" y="16321"/>
                    <a:pt x="8174" y="16321"/>
                  </a:cubicBezTo>
                  <a:cubicBezTo>
                    <a:pt x="3657" y="16321"/>
                    <a:pt x="1" y="12664"/>
                    <a:pt x="1" y="8147"/>
                  </a:cubicBezTo>
                  <a:cubicBezTo>
                    <a:pt x="1" y="3657"/>
                    <a:pt x="3657" y="1"/>
                    <a:pt x="8174" y="1"/>
                  </a:cubicBezTo>
                  <a:cubicBezTo>
                    <a:pt x="12664" y="1"/>
                    <a:pt x="16320" y="3657"/>
                    <a:pt x="16320" y="8147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59"/>
            <p:cNvSpPr/>
            <p:nvPr/>
          </p:nvSpPr>
          <p:spPr>
            <a:xfrm>
              <a:off x="839669" y="2429288"/>
              <a:ext cx="314100" cy="31410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5" name="Google Shape;945;p59"/>
          <p:cNvGrpSpPr/>
          <p:nvPr/>
        </p:nvGrpSpPr>
        <p:grpSpPr>
          <a:xfrm>
            <a:off x="6110276" y="2330040"/>
            <a:ext cx="1125662" cy="1125619"/>
            <a:chOff x="6048788" y="2832138"/>
            <a:chExt cx="1125662" cy="1125619"/>
          </a:xfrm>
        </p:grpSpPr>
        <p:sp>
          <p:nvSpPr>
            <p:cNvPr id="946" name="Google Shape;946;p59"/>
            <p:cNvSpPr/>
            <p:nvPr/>
          </p:nvSpPr>
          <p:spPr>
            <a:xfrm>
              <a:off x="6048788" y="2832138"/>
              <a:ext cx="1125659" cy="1125619"/>
            </a:xfrm>
            <a:custGeom>
              <a:avLst/>
              <a:gdLst/>
              <a:ahLst/>
              <a:cxnLst/>
              <a:rect l="l" t="t" r="r" b="b"/>
              <a:pathLst>
                <a:path w="16321" h="16321" fill="none" extrusionOk="0">
                  <a:moveTo>
                    <a:pt x="16320" y="8147"/>
                  </a:moveTo>
                  <a:cubicBezTo>
                    <a:pt x="16320" y="12664"/>
                    <a:pt x="12664" y="16321"/>
                    <a:pt x="8174" y="16321"/>
                  </a:cubicBezTo>
                  <a:cubicBezTo>
                    <a:pt x="3657" y="16321"/>
                    <a:pt x="1" y="12664"/>
                    <a:pt x="1" y="8147"/>
                  </a:cubicBezTo>
                  <a:cubicBezTo>
                    <a:pt x="1" y="3657"/>
                    <a:pt x="3657" y="1"/>
                    <a:pt x="8174" y="1"/>
                  </a:cubicBezTo>
                  <a:cubicBezTo>
                    <a:pt x="12664" y="1"/>
                    <a:pt x="16320" y="3657"/>
                    <a:pt x="16320" y="8147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59"/>
            <p:cNvSpPr/>
            <p:nvPr/>
          </p:nvSpPr>
          <p:spPr>
            <a:xfrm>
              <a:off x="6860350" y="3565400"/>
              <a:ext cx="314100" cy="314100"/>
            </a:xfrm>
            <a:prstGeom prst="ellipse">
              <a:avLst/>
            </a:prstGeom>
            <a:solidFill>
              <a:schemeClr val="hlink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8" name="Google Shape;948;p59"/>
          <p:cNvSpPr/>
          <p:nvPr/>
        </p:nvSpPr>
        <p:spPr>
          <a:xfrm>
            <a:off x="3923226" y="2251278"/>
            <a:ext cx="314100" cy="3141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47"/>
          <p:cNvPicPr preferRelativeResize="0"/>
          <p:nvPr/>
        </p:nvPicPr>
        <p:blipFill rotWithShape="1">
          <a:blip r:embed="rId3">
            <a:alphaModFix/>
          </a:blip>
          <a:srcRect l="35427" r="645" b="4242"/>
          <a:stretch/>
        </p:blipFill>
        <p:spPr>
          <a:xfrm>
            <a:off x="374321" y="1056556"/>
            <a:ext cx="2340900" cy="2340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1" name="Google Shape;741;p47"/>
          <p:cNvSpPr txBox="1">
            <a:spLocks noGrp="1"/>
          </p:cNvSpPr>
          <p:nvPr>
            <p:ph type="title"/>
          </p:nvPr>
        </p:nvSpPr>
        <p:spPr>
          <a:xfrm>
            <a:off x="3417490" y="652008"/>
            <a:ext cx="5726510" cy="85023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Evolution of remote working</a:t>
            </a:r>
            <a:endParaRPr sz="3200" dirty="0"/>
          </a:p>
        </p:txBody>
      </p:sp>
      <p:grpSp>
        <p:nvGrpSpPr>
          <p:cNvPr id="743" name="Google Shape;743;p47"/>
          <p:cNvGrpSpPr/>
          <p:nvPr/>
        </p:nvGrpSpPr>
        <p:grpSpPr>
          <a:xfrm>
            <a:off x="-554630" y="268564"/>
            <a:ext cx="4086311" cy="3858947"/>
            <a:chOff x="6769200" y="957775"/>
            <a:chExt cx="2911100" cy="2749125"/>
          </a:xfrm>
        </p:grpSpPr>
        <p:sp>
          <p:nvSpPr>
            <p:cNvPr id="744" name="Google Shape;744;p47"/>
            <p:cNvSpPr/>
            <p:nvPr/>
          </p:nvSpPr>
          <p:spPr>
            <a:xfrm>
              <a:off x="6809525" y="957775"/>
              <a:ext cx="2749100" cy="2749125"/>
            </a:xfrm>
            <a:custGeom>
              <a:avLst/>
              <a:gdLst/>
              <a:ahLst/>
              <a:cxnLst/>
              <a:rect l="l" t="t" r="r" b="b"/>
              <a:pathLst>
                <a:path w="109964" h="109965" fill="none" extrusionOk="0">
                  <a:moveTo>
                    <a:pt x="109964" y="54983"/>
                  </a:moveTo>
                  <a:cubicBezTo>
                    <a:pt x="109964" y="85337"/>
                    <a:pt x="85363" y="109965"/>
                    <a:pt x="54982" y="109965"/>
                  </a:cubicBezTo>
                  <a:cubicBezTo>
                    <a:pt x="24601" y="109965"/>
                    <a:pt x="0" y="85337"/>
                    <a:pt x="0" y="54983"/>
                  </a:cubicBezTo>
                  <a:cubicBezTo>
                    <a:pt x="0" y="24602"/>
                    <a:pt x="24601" y="1"/>
                    <a:pt x="54982" y="1"/>
                  </a:cubicBezTo>
                  <a:cubicBezTo>
                    <a:pt x="85363" y="1"/>
                    <a:pt x="109964" y="24602"/>
                    <a:pt x="109964" y="54983"/>
                  </a:cubicBezTo>
                  <a:close/>
                </a:path>
              </a:pathLst>
            </a:custGeom>
            <a:noFill/>
            <a:ln w="36300" cap="flat" cmpd="sng">
              <a:solidFill>
                <a:schemeClr val="accent3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47"/>
            <p:cNvSpPr/>
            <p:nvPr/>
          </p:nvSpPr>
          <p:spPr>
            <a:xfrm>
              <a:off x="6769200" y="1816800"/>
              <a:ext cx="1414900" cy="1861200"/>
            </a:xfrm>
            <a:custGeom>
              <a:avLst/>
              <a:gdLst/>
              <a:ahLst/>
              <a:cxnLst/>
              <a:rect l="l" t="t" r="r" b="b"/>
              <a:pathLst>
                <a:path w="56596" h="74448" fill="none" extrusionOk="0">
                  <a:moveTo>
                    <a:pt x="56595" y="74448"/>
                  </a:moveTo>
                  <a:cubicBezTo>
                    <a:pt x="38608" y="74421"/>
                    <a:pt x="21832" y="65441"/>
                    <a:pt x="11857" y="50492"/>
                  </a:cubicBezTo>
                  <a:cubicBezTo>
                    <a:pt x="1855" y="35544"/>
                    <a:pt x="0" y="16589"/>
                    <a:pt x="6883" y="0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47"/>
            <p:cNvSpPr/>
            <p:nvPr/>
          </p:nvSpPr>
          <p:spPr>
            <a:xfrm>
              <a:off x="8184075" y="986700"/>
              <a:ext cx="523625" cy="105550"/>
            </a:xfrm>
            <a:custGeom>
              <a:avLst/>
              <a:gdLst/>
              <a:ahLst/>
              <a:cxnLst/>
              <a:rect l="l" t="t" r="r" b="b"/>
              <a:pathLst>
                <a:path w="20945" h="4222" fill="none" extrusionOk="0">
                  <a:moveTo>
                    <a:pt x="0" y="0"/>
                  </a:moveTo>
                  <a:cubicBezTo>
                    <a:pt x="7206" y="0"/>
                    <a:pt x="14330" y="1425"/>
                    <a:pt x="20944" y="4221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47"/>
            <p:cNvSpPr/>
            <p:nvPr/>
          </p:nvSpPr>
          <p:spPr>
            <a:xfrm>
              <a:off x="9007450" y="1696475"/>
              <a:ext cx="672850" cy="1699900"/>
            </a:xfrm>
            <a:custGeom>
              <a:avLst/>
              <a:gdLst/>
              <a:ahLst/>
              <a:cxnLst/>
              <a:rect l="l" t="t" r="r" b="b"/>
              <a:pathLst>
                <a:path w="26914" h="67996" fill="none" extrusionOk="0">
                  <a:moveTo>
                    <a:pt x="14519" y="1"/>
                  </a:moveTo>
                  <a:cubicBezTo>
                    <a:pt x="26913" y="23150"/>
                    <a:pt x="20783" y="51891"/>
                    <a:pt x="0" y="67996"/>
                  </a:cubicBezTo>
                </a:path>
              </a:pathLst>
            </a:custGeom>
            <a:noFill/>
            <a:ln w="194925" cap="flat" cmpd="sng">
              <a:solidFill>
                <a:schemeClr val="accent1"/>
              </a:solidFill>
              <a:prstDash val="solid"/>
              <a:miter lim="2688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4DD6D-678D-495C-9DA7-42B973CA9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44345" y="2057400"/>
            <a:ext cx="5125334" cy="850238"/>
          </a:xfrm>
        </p:spPr>
        <p:txBody>
          <a:bodyPr/>
          <a:lstStyle/>
          <a:p>
            <a:pPr marL="101600" indent="0" algn="l">
              <a:buNone/>
            </a:pPr>
            <a:r>
              <a:rPr lang="en-US" dirty="0"/>
              <a:t>From </a:t>
            </a:r>
            <a:r>
              <a:rPr lang="en-US" b="1" dirty="0"/>
              <a:t>Work-from-home (WFH) </a:t>
            </a:r>
            <a:r>
              <a:rPr lang="en-US" dirty="0"/>
              <a:t>to </a:t>
            </a:r>
            <a:r>
              <a:rPr lang="en-US" b="1" dirty="0"/>
              <a:t>Work from Anywhere (WFA)</a:t>
            </a:r>
            <a:endParaRPr lang="en-IN" b="1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2CC487C-9074-40FF-8E0F-00985C3530CF}"/>
              </a:ext>
            </a:extLst>
          </p:cNvPr>
          <p:cNvSpPr txBox="1">
            <a:spLocks/>
          </p:cNvSpPr>
          <p:nvPr/>
        </p:nvSpPr>
        <p:spPr>
          <a:xfrm>
            <a:off x="3718078" y="3211638"/>
            <a:ext cx="5125334" cy="85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01600" indent="0" algn="l">
              <a:buFont typeface="Roboto"/>
              <a:buNone/>
            </a:pPr>
            <a:r>
              <a:rPr lang="en-US" sz="3200" dirty="0">
                <a:solidFill>
                  <a:schemeClr val="accent4"/>
                </a:solidFill>
                <a:latin typeface="Hammersmith One"/>
                <a:sym typeface="Hammersmith One"/>
              </a:rPr>
              <a:t>How are they different?</a:t>
            </a:r>
            <a:endParaRPr lang="en-IN" sz="3200" dirty="0">
              <a:solidFill>
                <a:schemeClr val="accent4"/>
              </a:solidFill>
              <a:latin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52"/>
          <p:cNvSpPr txBox="1">
            <a:spLocks noGrp="1"/>
          </p:cNvSpPr>
          <p:nvPr>
            <p:ph type="title"/>
          </p:nvPr>
        </p:nvSpPr>
        <p:spPr>
          <a:xfrm>
            <a:off x="74344" y="151870"/>
            <a:ext cx="6739924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does literature tell us?</a:t>
            </a:r>
            <a:endParaRPr dirty="0"/>
          </a:p>
        </p:txBody>
      </p:sp>
      <p:sp>
        <p:nvSpPr>
          <p:cNvPr id="4" name="Google Shape;742;p47">
            <a:extLst>
              <a:ext uri="{FF2B5EF4-FFF2-40B4-BE49-F238E27FC236}">
                <a16:creationId xmlns:a16="http://schemas.microsoft.com/office/drawing/2014/main" id="{33459E5B-DC9B-4B1B-A28B-F716C921702A}"/>
              </a:ext>
            </a:extLst>
          </p:cNvPr>
          <p:cNvSpPr txBox="1">
            <a:spLocks/>
          </p:cNvSpPr>
          <p:nvPr/>
        </p:nvSpPr>
        <p:spPr>
          <a:xfrm>
            <a:off x="734701" y="1429245"/>
            <a:ext cx="5284436" cy="30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342900">
              <a:spcAft>
                <a:spcPts val="1600"/>
              </a:spcAft>
            </a:pPr>
            <a:r>
              <a:rPr lang="en" sz="1800" dirty="0"/>
              <a:t>Acceptance of adaptive workspaces</a:t>
            </a:r>
          </a:p>
          <a:p>
            <a:pPr marL="342900">
              <a:spcAft>
                <a:spcPts val="1600"/>
              </a:spcAft>
            </a:pPr>
            <a:r>
              <a:rPr lang="en-IN" sz="1800" dirty="0"/>
              <a:t>M</a:t>
            </a:r>
            <a:r>
              <a:rPr lang="en" sz="1800" dirty="0"/>
              <a:t>any nomenclatures over time</a:t>
            </a:r>
          </a:p>
          <a:p>
            <a:pPr marL="342900">
              <a:spcAft>
                <a:spcPts val="1600"/>
              </a:spcAft>
            </a:pPr>
            <a:r>
              <a:rPr lang="en-IN" sz="1800" dirty="0"/>
              <a:t>F</a:t>
            </a:r>
            <a:r>
              <a:rPr lang="en" sz="1800" dirty="0"/>
              <a:t>ocus of studies on</a:t>
            </a:r>
          </a:p>
          <a:p>
            <a:pPr marL="0" indent="0">
              <a:spcAft>
                <a:spcPts val="1600"/>
              </a:spcAft>
              <a:buFont typeface="Roboto"/>
              <a:buNone/>
            </a:pPr>
            <a:r>
              <a:rPr lang="en" sz="1800" dirty="0"/>
              <a:t>	- Better work-life balance</a:t>
            </a:r>
          </a:p>
          <a:p>
            <a:pPr marL="0" indent="0">
              <a:spcAft>
                <a:spcPts val="1600"/>
              </a:spcAft>
              <a:buFont typeface="Roboto"/>
              <a:buNone/>
            </a:pPr>
            <a:r>
              <a:rPr lang="en" sz="1800" dirty="0"/>
              <a:t>	- Performance</a:t>
            </a:r>
          </a:p>
          <a:p>
            <a:pPr marL="0" indent="0">
              <a:spcAft>
                <a:spcPts val="1600"/>
              </a:spcAft>
              <a:buFont typeface="Roboto"/>
              <a:buNone/>
            </a:pPr>
            <a:r>
              <a:rPr lang="en" sz="1800" dirty="0"/>
              <a:t>	- Gender-equality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71"/>
          <p:cNvSpPr/>
          <p:nvPr/>
        </p:nvSpPr>
        <p:spPr>
          <a:xfrm>
            <a:off x="1716275" y="1138571"/>
            <a:ext cx="2904600" cy="2904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5" name="Google Shape;1165;p71"/>
          <p:cNvSpPr/>
          <p:nvPr/>
        </p:nvSpPr>
        <p:spPr>
          <a:xfrm>
            <a:off x="4967020" y="1138571"/>
            <a:ext cx="2904600" cy="2904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71"/>
          <p:cNvSpPr txBox="1">
            <a:spLocks noGrp="1"/>
          </p:cNvSpPr>
          <p:nvPr>
            <p:ph type="body" idx="1"/>
          </p:nvPr>
        </p:nvSpPr>
        <p:spPr>
          <a:xfrm>
            <a:off x="2077174" y="2131713"/>
            <a:ext cx="2430325" cy="13261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Geographic flexibility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Psychological advantages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Financial benefits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Increased productivity</a:t>
            </a:r>
          </a:p>
          <a:p>
            <a:pPr marL="285750" indent="-285750" algn="l"/>
            <a:endParaRPr lang="en-IN"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8" name="Google Shape;1168;p71"/>
          <p:cNvSpPr/>
          <p:nvPr/>
        </p:nvSpPr>
        <p:spPr>
          <a:xfrm>
            <a:off x="1757200" y="1138581"/>
            <a:ext cx="714600" cy="714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9" name="Google Shape;1169;p71"/>
          <p:cNvSpPr/>
          <p:nvPr/>
        </p:nvSpPr>
        <p:spPr>
          <a:xfrm>
            <a:off x="6973159" y="3364181"/>
            <a:ext cx="714600" cy="714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0" name="Google Shape;1170;p71"/>
          <p:cNvSpPr txBox="1">
            <a:spLocks noGrp="1"/>
          </p:cNvSpPr>
          <p:nvPr>
            <p:ph type="title"/>
          </p:nvPr>
        </p:nvSpPr>
        <p:spPr>
          <a:xfrm>
            <a:off x="2141675" y="1689300"/>
            <a:ext cx="1901400" cy="4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Pros</a:t>
            </a:r>
            <a:endParaRPr dirty="0"/>
          </a:p>
        </p:txBody>
      </p:sp>
      <p:sp>
        <p:nvSpPr>
          <p:cNvPr id="1171" name="Google Shape;1171;p71"/>
          <p:cNvSpPr txBox="1">
            <a:spLocks noGrp="1"/>
          </p:cNvSpPr>
          <p:nvPr>
            <p:ph type="title" idx="3"/>
          </p:nvPr>
        </p:nvSpPr>
        <p:spPr>
          <a:xfrm>
            <a:off x="5468619" y="1550873"/>
            <a:ext cx="1901400" cy="4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Cons</a:t>
            </a:r>
            <a:endParaRPr dirty="0"/>
          </a:p>
        </p:txBody>
      </p:sp>
      <p:sp>
        <p:nvSpPr>
          <p:cNvPr id="10" name="Google Shape;1788;p93">
            <a:extLst>
              <a:ext uri="{FF2B5EF4-FFF2-40B4-BE49-F238E27FC236}">
                <a16:creationId xmlns:a16="http://schemas.microsoft.com/office/drawing/2014/main" id="{6D0647CD-FA29-4A01-9208-7F0E29597E65}"/>
              </a:ext>
            </a:extLst>
          </p:cNvPr>
          <p:cNvSpPr txBox="1">
            <a:spLocks/>
          </p:cNvSpPr>
          <p:nvPr/>
        </p:nvSpPr>
        <p:spPr>
          <a:xfrm>
            <a:off x="576302" y="267905"/>
            <a:ext cx="6287179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accent4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l"/>
            <a:r>
              <a:rPr lang="en-IN" dirty="0"/>
              <a:t>Work from Anywhere- what works, what doesn’t…</a:t>
            </a:r>
          </a:p>
        </p:txBody>
      </p:sp>
      <p:sp>
        <p:nvSpPr>
          <p:cNvPr id="13" name="Google Shape;1166;p71">
            <a:extLst>
              <a:ext uri="{FF2B5EF4-FFF2-40B4-BE49-F238E27FC236}">
                <a16:creationId xmlns:a16="http://schemas.microsoft.com/office/drawing/2014/main" id="{240E5F09-CA93-4FAF-A5B5-495203C9261F}"/>
              </a:ext>
            </a:extLst>
          </p:cNvPr>
          <p:cNvSpPr txBox="1">
            <a:spLocks/>
          </p:cNvSpPr>
          <p:nvPr/>
        </p:nvSpPr>
        <p:spPr>
          <a:xfrm>
            <a:off x="5204156" y="1957073"/>
            <a:ext cx="2430325" cy="1326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Increased coordination costs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Limit tacit coordination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Increased knowledge sharing costs</a:t>
            </a:r>
          </a:p>
          <a:p>
            <a:pPr marL="285750" indent="-285750" algn="l"/>
            <a:r>
              <a:rPr lang="en-IN" sz="14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Professional isolation</a:t>
            </a:r>
          </a:p>
          <a:p>
            <a:pPr marL="285750" indent="-285750" algn="l"/>
            <a:endParaRPr lang="en-IN" sz="14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4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400" dirty="0">
              <a:solidFill>
                <a:schemeClr val="hlink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</a:endParaRPr>
          </a:p>
          <a:p>
            <a:pPr marL="285750" indent="-285750" algn="l"/>
            <a:endParaRPr lang="en-IN" sz="12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51"/>
          <p:cNvSpPr txBox="1">
            <a:spLocks noGrp="1"/>
          </p:cNvSpPr>
          <p:nvPr>
            <p:ph type="title"/>
          </p:nvPr>
        </p:nvSpPr>
        <p:spPr>
          <a:xfrm>
            <a:off x="0" y="310900"/>
            <a:ext cx="5096786" cy="4842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What the world is talking about…</a:t>
            </a:r>
            <a:endParaRPr sz="2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C6AFD1A-43B5-46C6-AB98-192319A48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8" y="2201300"/>
            <a:ext cx="2549299" cy="20633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FB8235-16BA-46B5-87DF-154E00EF4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2485" y="1351989"/>
            <a:ext cx="2351851" cy="24395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116AD1-746E-4B4D-8E15-508F31D45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0151" y="310900"/>
            <a:ext cx="3678091" cy="27585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53"/>
          <p:cNvSpPr txBox="1">
            <a:spLocks noGrp="1"/>
          </p:cNvSpPr>
          <p:nvPr>
            <p:ph type="title"/>
          </p:nvPr>
        </p:nvSpPr>
        <p:spPr>
          <a:xfrm>
            <a:off x="713225" y="294998"/>
            <a:ext cx="77175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Role of Gender</a:t>
            </a:r>
            <a:endParaRPr dirty="0"/>
          </a:p>
        </p:txBody>
      </p:sp>
      <p:sp>
        <p:nvSpPr>
          <p:cNvPr id="812" name="Google Shape;812;p53"/>
          <p:cNvSpPr/>
          <p:nvPr/>
        </p:nvSpPr>
        <p:spPr>
          <a:xfrm>
            <a:off x="3482978" y="1685375"/>
            <a:ext cx="2034300" cy="2034300"/>
          </a:xfrm>
          <a:prstGeom prst="ellipse">
            <a:avLst/>
          </a:prstGeom>
          <a:noFill/>
          <a:ln w="38100" cap="flat" cmpd="sng">
            <a:solidFill>
              <a:schemeClr val="hlink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53"/>
          <p:cNvSpPr/>
          <p:nvPr/>
        </p:nvSpPr>
        <p:spPr>
          <a:xfrm>
            <a:off x="3632435" y="1846325"/>
            <a:ext cx="314100" cy="314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814;p53"/>
          <p:cNvSpPr/>
          <p:nvPr/>
        </p:nvSpPr>
        <p:spPr>
          <a:xfrm>
            <a:off x="3772960" y="3405575"/>
            <a:ext cx="314100" cy="31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53"/>
          <p:cNvSpPr/>
          <p:nvPr/>
        </p:nvSpPr>
        <p:spPr>
          <a:xfrm>
            <a:off x="5315008" y="2576482"/>
            <a:ext cx="314100" cy="314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53"/>
          <p:cNvSpPr txBox="1">
            <a:spLocks noGrp="1"/>
          </p:cNvSpPr>
          <p:nvPr>
            <p:ph type="body" idx="4294967295"/>
          </p:nvPr>
        </p:nvSpPr>
        <p:spPr>
          <a:xfrm>
            <a:off x="997893" y="1801025"/>
            <a:ext cx="1920600" cy="4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/>
              <a:t>Industry based</a:t>
            </a:r>
            <a:endParaRPr dirty="0"/>
          </a:p>
        </p:txBody>
      </p:sp>
      <p:sp>
        <p:nvSpPr>
          <p:cNvPr id="817" name="Google Shape;817;p53"/>
          <p:cNvSpPr txBox="1"/>
          <p:nvPr/>
        </p:nvSpPr>
        <p:spPr>
          <a:xfrm>
            <a:off x="2744850" y="1819450"/>
            <a:ext cx="1066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chemeClr val="accent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01</a:t>
            </a:r>
            <a:endParaRPr sz="3600" b="1">
              <a:solidFill>
                <a:schemeClr val="accent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818" name="Google Shape;818;p53"/>
          <p:cNvSpPr txBox="1"/>
          <p:nvPr/>
        </p:nvSpPr>
        <p:spPr>
          <a:xfrm>
            <a:off x="2862874" y="3388382"/>
            <a:ext cx="1066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03</a:t>
            </a:r>
            <a:endParaRPr sz="3600" b="1">
              <a:solidFill>
                <a:schemeClr val="accent2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819" name="Google Shape;819;p53"/>
          <p:cNvSpPr txBox="1"/>
          <p:nvPr/>
        </p:nvSpPr>
        <p:spPr>
          <a:xfrm>
            <a:off x="5517278" y="2531182"/>
            <a:ext cx="1066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accent3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02</a:t>
            </a:r>
            <a:endParaRPr sz="3600" b="1" dirty="0">
              <a:solidFill>
                <a:schemeClr val="accent3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820" name="Google Shape;820;p53"/>
          <p:cNvSpPr txBox="1">
            <a:spLocks noGrp="1"/>
          </p:cNvSpPr>
          <p:nvPr>
            <p:ph type="body" idx="4294967295"/>
          </p:nvPr>
        </p:nvSpPr>
        <p:spPr>
          <a:xfrm>
            <a:off x="1004975" y="3107425"/>
            <a:ext cx="1920600" cy="96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/>
              <a:t>Adoption of technology- UTAD</a:t>
            </a:r>
            <a:endParaRPr dirty="0"/>
          </a:p>
        </p:txBody>
      </p:sp>
      <p:sp>
        <p:nvSpPr>
          <p:cNvPr id="821" name="Google Shape;821;p53"/>
          <p:cNvSpPr txBox="1">
            <a:spLocks noGrp="1"/>
          </p:cNvSpPr>
          <p:nvPr>
            <p:ph type="body" idx="4294967295"/>
          </p:nvPr>
        </p:nvSpPr>
        <p:spPr>
          <a:xfrm>
            <a:off x="6482168" y="2320275"/>
            <a:ext cx="1920600" cy="96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Aft>
                <a:spcPts val="1000"/>
              </a:spcAft>
              <a:buNone/>
            </a:pPr>
            <a:r>
              <a:rPr lang="nl-NL" dirty="0"/>
              <a:t>Gender Role Theory (Gutek et al 1991)</a:t>
            </a:r>
          </a:p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E6289E-0691-41DB-898E-C52ABDB5D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937" y="0"/>
            <a:ext cx="3403063" cy="2034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60"/>
          <p:cNvSpPr txBox="1">
            <a:spLocks noGrp="1"/>
          </p:cNvSpPr>
          <p:nvPr>
            <p:ph type="title"/>
          </p:nvPr>
        </p:nvSpPr>
        <p:spPr>
          <a:xfrm>
            <a:off x="713225" y="310900"/>
            <a:ext cx="77175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-US" dirty="0"/>
              <a:t>Research Proposition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5" name="Google Shape;955;p60"/>
          <p:cNvSpPr txBox="1"/>
          <p:nvPr/>
        </p:nvSpPr>
        <p:spPr>
          <a:xfrm>
            <a:off x="662516" y="1393260"/>
            <a:ext cx="2071867" cy="865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dirty="0">
                <a:solidFill>
                  <a:schemeClr val="accent4"/>
                </a:solidFill>
                <a:latin typeface="Hammersmith One"/>
              </a:rPr>
              <a:t>Women will prefer the WFA alternative against WFH</a:t>
            </a:r>
            <a:endParaRPr dirty="0">
              <a:solidFill>
                <a:schemeClr val="accent4"/>
              </a:solidFill>
              <a:latin typeface="Hammersmith One"/>
              <a:sym typeface="Hammersmith One"/>
            </a:endParaRPr>
          </a:p>
        </p:txBody>
      </p:sp>
      <p:sp>
        <p:nvSpPr>
          <p:cNvPr id="959" name="Google Shape;959;p60"/>
          <p:cNvSpPr txBox="1"/>
          <p:nvPr/>
        </p:nvSpPr>
        <p:spPr>
          <a:xfrm>
            <a:off x="6381912" y="2028762"/>
            <a:ext cx="1544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/>
                </a:solidFill>
                <a:latin typeface="Hammersmith One"/>
                <a:sym typeface="Hammersmith One"/>
              </a:rPr>
              <a:t>Gender Role Theory</a:t>
            </a:r>
            <a:endParaRPr dirty="0">
              <a:solidFill>
                <a:schemeClr val="accent4"/>
              </a:solidFill>
              <a:latin typeface="Hammersmith One"/>
              <a:sym typeface="Hammersmith One"/>
            </a:endParaRPr>
          </a:p>
        </p:txBody>
      </p:sp>
      <p:sp>
        <p:nvSpPr>
          <p:cNvPr id="960" name="Google Shape;960;p60"/>
          <p:cNvSpPr/>
          <p:nvPr/>
        </p:nvSpPr>
        <p:spPr>
          <a:xfrm>
            <a:off x="3473740" y="1851500"/>
            <a:ext cx="2034300" cy="2034300"/>
          </a:xfrm>
          <a:prstGeom prst="ellipse">
            <a:avLst/>
          </a:prstGeom>
          <a:noFill/>
          <a:ln w="38100" cap="flat" cmpd="sng">
            <a:solidFill>
              <a:schemeClr val="hlink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" name="Google Shape;961;p60"/>
          <p:cNvSpPr/>
          <p:nvPr/>
        </p:nvSpPr>
        <p:spPr>
          <a:xfrm>
            <a:off x="3077215" y="1554375"/>
            <a:ext cx="1240500" cy="1240200"/>
          </a:xfrm>
          <a:prstGeom prst="ellipse">
            <a:avLst/>
          </a:prstGeom>
          <a:solidFill>
            <a:schemeClr val="dk2"/>
          </a:solidFill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60"/>
          <p:cNvSpPr/>
          <p:nvPr/>
        </p:nvSpPr>
        <p:spPr>
          <a:xfrm rot="-2025368">
            <a:off x="3361016" y="2937265"/>
            <a:ext cx="1082498" cy="1153389"/>
          </a:xfrm>
          <a:prstGeom prst="ellipse">
            <a:avLst/>
          </a:prstGeom>
          <a:solidFill>
            <a:schemeClr val="dk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p60"/>
          <p:cNvSpPr/>
          <p:nvPr/>
        </p:nvSpPr>
        <p:spPr>
          <a:xfrm>
            <a:off x="4534315" y="2140025"/>
            <a:ext cx="1458000" cy="1457400"/>
          </a:xfrm>
          <a:prstGeom prst="ellipse">
            <a:avLst/>
          </a:prstGeom>
          <a:solidFill>
            <a:schemeClr val="dk2"/>
          </a:solidFill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64" name="Google Shape;964;p60"/>
          <p:cNvCxnSpPr>
            <a:stCxn id="961" idx="1"/>
          </p:cNvCxnSpPr>
          <p:nvPr/>
        </p:nvCxnSpPr>
        <p:spPr>
          <a:xfrm rot="10800000">
            <a:off x="2818782" y="1735998"/>
            <a:ext cx="4401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5" name="Google Shape;965;p60"/>
          <p:cNvCxnSpPr>
            <a:stCxn id="963" idx="7"/>
          </p:cNvCxnSpPr>
          <p:nvPr/>
        </p:nvCxnSpPr>
        <p:spPr>
          <a:xfrm>
            <a:off x="5778796" y="2353456"/>
            <a:ext cx="5676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6" name="Google Shape;966;p60"/>
          <p:cNvCxnSpPr>
            <a:stCxn id="962" idx="1"/>
          </p:cNvCxnSpPr>
          <p:nvPr/>
        </p:nvCxnSpPr>
        <p:spPr>
          <a:xfrm rot="10800000">
            <a:off x="2797604" y="3387635"/>
            <a:ext cx="559800" cy="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67" name="Google Shape;967;p60"/>
          <p:cNvGrpSpPr/>
          <p:nvPr/>
        </p:nvGrpSpPr>
        <p:grpSpPr>
          <a:xfrm>
            <a:off x="3398847" y="1959699"/>
            <a:ext cx="479004" cy="477530"/>
            <a:chOff x="3513010" y="3816134"/>
            <a:chExt cx="362223" cy="361108"/>
          </a:xfrm>
        </p:grpSpPr>
        <p:sp>
          <p:nvSpPr>
            <p:cNvPr id="968" name="Google Shape;968;p60"/>
            <p:cNvSpPr/>
            <p:nvPr/>
          </p:nvSpPr>
          <p:spPr>
            <a:xfrm>
              <a:off x="3513010" y="3816134"/>
              <a:ext cx="362223" cy="361108"/>
            </a:xfrm>
            <a:custGeom>
              <a:avLst/>
              <a:gdLst/>
              <a:ahLst/>
              <a:cxnLst/>
              <a:rect l="l" t="t" r="r" b="b"/>
              <a:pathLst>
                <a:path w="11371" h="11336" extrusionOk="0">
                  <a:moveTo>
                    <a:pt x="1381" y="346"/>
                  </a:moveTo>
                  <a:cubicBezTo>
                    <a:pt x="1846" y="358"/>
                    <a:pt x="2262" y="715"/>
                    <a:pt x="2358" y="1191"/>
                  </a:cubicBezTo>
                  <a:lnTo>
                    <a:pt x="1881" y="1191"/>
                  </a:lnTo>
                  <a:cubicBezTo>
                    <a:pt x="1786" y="1191"/>
                    <a:pt x="1715" y="1263"/>
                    <a:pt x="1715" y="1358"/>
                  </a:cubicBezTo>
                  <a:cubicBezTo>
                    <a:pt x="1715" y="1727"/>
                    <a:pt x="1417" y="2025"/>
                    <a:pt x="1048" y="2025"/>
                  </a:cubicBezTo>
                  <a:cubicBezTo>
                    <a:pt x="667" y="2025"/>
                    <a:pt x="369" y="1727"/>
                    <a:pt x="369" y="1358"/>
                  </a:cubicBezTo>
                  <a:cubicBezTo>
                    <a:pt x="369" y="798"/>
                    <a:pt x="822" y="346"/>
                    <a:pt x="1381" y="346"/>
                  </a:cubicBezTo>
                  <a:close/>
                  <a:moveTo>
                    <a:pt x="2358" y="1537"/>
                  </a:moveTo>
                  <a:lnTo>
                    <a:pt x="2358" y="2037"/>
                  </a:lnTo>
                  <a:lnTo>
                    <a:pt x="1774" y="2037"/>
                  </a:lnTo>
                  <a:cubicBezTo>
                    <a:pt x="1893" y="1906"/>
                    <a:pt x="1977" y="1727"/>
                    <a:pt x="2012" y="1537"/>
                  </a:cubicBezTo>
                  <a:close/>
                  <a:moveTo>
                    <a:pt x="9109" y="4489"/>
                  </a:moveTo>
                  <a:lnTo>
                    <a:pt x="9109" y="4489"/>
                  </a:lnTo>
                  <a:cubicBezTo>
                    <a:pt x="8739" y="5049"/>
                    <a:pt x="8287" y="5585"/>
                    <a:pt x="7787" y="6085"/>
                  </a:cubicBezTo>
                  <a:cubicBezTo>
                    <a:pt x="7275" y="6597"/>
                    <a:pt x="6739" y="7037"/>
                    <a:pt x="6192" y="7406"/>
                  </a:cubicBezTo>
                  <a:cubicBezTo>
                    <a:pt x="6584" y="6859"/>
                    <a:pt x="7013" y="6323"/>
                    <a:pt x="7513" y="5823"/>
                  </a:cubicBezTo>
                  <a:cubicBezTo>
                    <a:pt x="8025" y="5311"/>
                    <a:pt x="8561" y="4870"/>
                    <a:pt x="9109" y="4489"/>
                  </a:cubicBezTo>
                  <a:close/>
                  <a:moveTo>
                    <a:pt x="4036" y="9359"/>
                  </a:moveTo>
                  <a:cubicBezTo>
                    <a:pt x="4346" y="9359"/>
                    <a:pt x="4620" y="9573"/>
                    <a:pt x="4691" y="9871"/>
                  </a:cubicBezTo>
                  <a:lnTo>
                    <a:pt x="3382" y="9871"/>
                  </a:lnTo>
                  <a:cubicBezTo>
                    <a:pt x="3453" y="9573"/>
                    <a:pt x="3727" y="9359"/>
                    <a:pt x="4036" y="9359"/>
                  </a:cubicBezTo>
                  <a:close/>
                  <a:moveTo>
                    <a:pt x="10359" y="9359"/>
                  </a:moveTo>
                  <a:cubicBezTo>
                    <a:pt x="10728" y="9359"/>
                    <a:pt x="11025" y="9657"/>
                    <a:pt x="11025" y="10026"/>
                  </a:cubicBezTo>
                  <a:cubicBezTo>
                    <a:pt x="11025" y="10597"/>
                    <a:pt x="10585" y="11038"/>
                    <a:pt x="10037" y="11038"/>
                  </a:cubicBezTo>
                  <a:lnTo>
                    <a:pt x="4584" y="11038"/>
                  </a:lnTo>
                  <a:cubicBezTo>
                    <a:pt x="4870" y="10788"/>
                    <a:pt x="5037" y="10431"/>
                    <a:pt x="5037" y="10026"/>
                  </a:cubicBezTo>
                  <a:cubicBezTo>
                    <a:pt x="5037" y="9776"/>
                    <a:pt x="4929" y="9538"/>
                    <a:pt x="4775" y="9359"/>
                  </a:cubicBezTo>
                  <a:close/>
                  <a:moveTo>
                    <a:pt x="1346" y="1"/>
                  </a:moveTo>
                  <a:cubicBezTo>
                    <a:pt x="596" y="1"/>
                    <a:pt x="0" y="596"/>
                    <a:pt x="0" y="1334"/>
                  </a:cubicBezTo>
                  <a:cubicBezTo>
                    <a:pt x="0" y="1906"/>
                    <a:pt x="465" y="2346"/>
                    <a:pt x="1012" y="2346"/>
                  </a:cubicBezTo>
                  <a:lnTo>
                    <a:pt x="2358" y="2346"/>
                  </a:lnTo>
                  <a:lnTo>
                    <a:pt x="2358" y="7514"/>
                  </a:lnTo>
                  <a:cubicBezTo>
                    <a:pt x="2358" y="7609"/>
                    <a:pt x="2429" y="7680"/>
                    <a:pt x="2512" y="7680"/>
                  </a:cubicBezTo>
                  <a:cubicBezTo>
                    <a:pt x="2608" y="7680"/>
                    <a:pt x="2679" y="7609"/>
                    <a:pt x="2679" y="7514"/>
                  </a:cubicBezTo>
                  <a:lnTo>
                    <a:pt x="2679" y="1334"/>
                  </a:lnTo>
                  <a:cubicBezTo>
                    <a:pt x="2679" y="929"/>
                    <a:pt x="2501" y="572"/>
                    <a:pt x="2239" y="322"/>
                  </a:cubicBezTo>
                  <a:lnTo>
                    <a:pt x="7680" y="322"/>
                  </a:lnTo>
                  <a:cubicBezTo>
                    <a:pt x="8227" y="322"/>
                    <a:pt x="8680" y="775"/>
                    <a:pt x="8680" y="1334"/>
                  </a:cubicBezTo>
                  <a:lnTo>
                    <a:pt x="8680" y="2870"/>
                  </a:lnTo>
                  <a:cubicBezTo>
                    <a:pt x="8192" y="3108"/>
                    <a:pt x="7739" y="3430"/>
                    <a:pt x="7358" y="3811"/>
                  </a:cubicBezTo>
                  <a:cubicBezTo>
                    <a:pt x="6549" y="4608"/>
                    <a:pt x="6537" y="5192"/>
                    <a:pt x="6525" y="6144"/>
                  </a:cubicBezTo>
                  <a:lnTo>
                    <a:pt x="6525" y="6394"/>
                  </a:lnTo>
                  <a:cubicBezTo>
                    <a:pt x="6132" y="6859"/>
                    <a:pt x="5811" y="7347"/>
                    <a:pt x="5513" y="7847"/>
                  </a:cubicBezTo>
                  <a:cubicBezTo>
                    <a:pt x="5465" y="7907"/>
                    <a:pt x="5477" y="7990"/>
                    <a:pt x="5537" y="8049"/>
                  </a:cubicBezTo>
                  <a:cubicBezTo>
                    <a:pt x="5572" y="8085"/>
                    <a:pt x="5608" y="8097"/>
                    <a:pt x="5656" y="8097"/>
                  </a:cubicBezTo>
                  <a:cubicBezTo>
                    <a:pt x="5691" y="8097"/>
                    <a:pt x="5715" y="8097"/>
                    <a:pt x="5751" y="8061"/>
                  </a:cubicBezTo>
                  <a:cubicBezTo>
                    <a:pt x="6251" y="7776"/>
                    <a:pt x="6727" y="7442"/>
                    <a:pt x="7192" y="7049"/>
                  </a:cubicBezTo>
                  <a:lnTo>
                    <a:pt x="7442" y="7049"/>
                  </a:lnTo>
                  <a:cubicBezTo>
                    <a:pt x="7930" y="7037"/>
                    <a:pt x="8323" y="7037"/>
                    <a:pt x="8692" y="6918"/>
                  </a:cubicBezTo>
                  <a:lnTo>
                    <a:pt x="8692" y="9002"/>
                  </a:lnTo>
                  <a:lnTo>
                    <a:pt x="4036" y="9002"/>
                  </a:lnTo>
                  <a:cubicBezTo>
                    <a:pt x="3465" y="9002"/>
                    <a:pt x="3024" y="9466"/>
                    <a:pt x="3024" y="10014"/>
                  </a:cubicBezTo>
                  <a:cubicBezTo>
                    <a:pt x="3024" y="10097"/>
                    <a:pt x="3096" y="10181"/>
                    <a:pt x="3191" y="10181"/>
                  </a:cubicBezTo>
                  <a:lnTo>
                    <a:pt x="4691" y="10181"/>
                  </a:lnTo>
                  <a:cubicBezTo>
                    <a:pt x="4620" y="10657"/>
                    <a:pt x="4203" y="11014"/>
                    <a:pt x="3691" y="11014"/>
                  </a:cubicBezTo>
                  <a:cubicBezTo>
                    <a:pt x="3144" y="11014"/>
                    <a:pt x="2679" y="10562"/>
                    <a:pt x="2679" y="10002"/>
                  </a:cubicBezTo>
                  <a:lnTo>
                    <a:pt x="2679" y="8168"/>
                  </a:lnTo>
                  <a:cubicBezTo>
                    <a:pt x="2679" y="8085"/>
                    <a:pt x="2608" y="8002"/>
                    <a:pt x="2512" y="8002"/>
                  </a:cubicBezTo>
                  <a:cubicBezTo>
                    <a:pt x="2429" y="8002"/>
                    <a:pt x="2358" y="8085"/>
                    <a:pt x="2358" y="8168"/>
                  </a:cubicBezTo>
                  <a:lnTo>
                    <a:pt x="2358" y="10002"/>
                  </a:lnTo>
                  <a:cubicBezTo>
                    <a:pt x="2358" y="10740"/>
                    <a:pt x="2953" y="11335"/>
                    <a:pt x="3691" y="11335"/>
                  </a:cubicBezTo>
                  <a:lnTo>
                    <a:pt x="10013" y="11335"/>
                  </a:lnTo>
                  <a:cubicBezTo>
                    <a:pt x="10764" y="11335"/>
                    <a:pt x="11359" y="10740"/>
                    <a:pt x="11359" y="10002"/>
                  </a:cubicBezTo>
                  <a:cubicBezTo>
                    <a:pt x="11371" y="9478"/>
                    <a:pt x="10930" y="9038"/>
                    <a:pt x="10359" y="9038"/>
                  </a:cubicBezTo>
                  <a:lnTo>
                    <a:pt x="9025" y="9038"/>
                  </a:lnTo>
                  <a:lnTo>
                    <a:pt x="9025" y="6811"/>
                  </a:lnTo>
                  <a:cubicBezTo>
                    <a:pt x="9263" y="6692"/>
                    <a:pt x="9513" y="6513"/>
                    <a:pt x="9775" y="6252"/>
                  </a:cubicBezTo>
                  <a:cubicBezTo>
                    <a:pt x="10013" y="6013"/>
                    <a:pt x="10228" y="5763"/>
                    <a:pt x="10406" y="5478"/>
                  </a:cubicBezTo>
                  <a:cubicBezTo>
                    <a:pt x="10430" y="5430"/>
                    <a:pt x="10430" y="5370"/>
                    <a:pt x="10418" y="5311"/>
                  </a:cubicBezTo>
                  <a:cubicBezTo>
                    <a:pt x="10394" y="5251"/>
                    <a:pt x="10347" y="5228"/>
                    <a:pt x="10299" y="5204"/>
                  </a:cubicBezTo>
                  <a:lnTo>
                    <a:pt x="9894" y="5132"/>
                  </a:lnTo>
                  <a:cubicBezTo>
                    <a:pt x="10728" y="4489"/>
                    <a:pt x="11264" y="3525"/>
                    <a:pt x="11323" y="2465"/>
                  </a:cubicBezTo>
                  <a:lnTo>
                    <a:pt x="11323" y="2453"/>
                  </a:lnTo>
                  <a:cubicBezTo>
                    <a:pt x="11323" y="2406"/>
                    <a:pt x="11311" y="2358"/>
                    <a:pt x="11287" y="2322"/>
                  </a:cubicBezTo>
                  <a:cubicBezTo>
                    <a:pt x="11252" y="2287"/>
                    <a:pt x="11204" y="2275"/>
                    <a:pt x="11145" y="2275"/>
                  </a:cubicBezTo>
                  <a:cubicBezTo>
                    <a:pt x="10764" y="2311"/>
                    <a:pt x="10394" y="2346"/>
                    <a:pt x="10037" y="2430"/>
                  </a:cubicBezTo>
                  <a:cubicBezTo>
                    <a:pt x="9942" y="2442"/>
                    <a:pt x="9882" y="2525"/>
                    <a:pt x="9894" y="2620"/>
                  </a:cubicBezTo>
                  <a:cubicBezTo>
                    <a:pt x="9916" y="2696"/>
                    <a:pt x="9988" y="2753"/>
                    <a:pt x="10073" y="2753"/>
                  </a:cubicBezTo>
                  <a:cubicBezTo>
                    <a:pt x="10080" y="2753"/>
                    <a:pt x="10089" y="2752"/>
                    <a:pt x="10097" y="2751"/>
                  </a:cubicBezTo>
                  <a:cubicBezTo>
                    <a:pt x="10371" y="2692"/>
                    <a:pt x="10656" y="2644"/>
                    <a:pt x="10966" y="2620"/>
                  </a:cubicBezTo>
                  <a:lnTo>
                    <a:pt x="10966" y="2620"/>
                  </a:lnTo>
                  <a:cubicBezTo>
                    <a:pt x="10847" y="3632"/>
                    <a:pt x="10275" y="4537"/>
                    <a:pt x="9382" y="5073"/>
                  </a:cubicBezTo>
                  <a:lnTo>
                    <a:pt x="9359" y="5085"/>
                  </a:lnTo>
                  <a:cubicBezTo>
                    <a:pt x="9299" y="5120"/>
                    <a:pt x="9275" y="5192"/>
                    <a:pt x="9287" y="5263"/>
                  </a:cubicBezTo>
                  <a:cubicBezTo>
                    <a:pt x="9299" y="5347"/>
                    <a:pt x="9359" y="5382"/>
                    <a:pt x="9418" y="5406"/>
                  </a:cubicBezTo>
                  <a:lnTo>
                    <a:pt x="9978" y="5490"/>
                  </a:lnTo>
                  <a:cubicBezTo>
                    <a:pt x="9835" y="5668"/>
                    <a:pt x="9692" y="5847"/>
                    <a:pt x="9525" y="6002"/>
                  </a:cubicBezTo>
                  <a:cubicBezTo>
                    <a:pt x="8870" y="6656"/>
                    <a:pt x="8406" y="6716"/>
                    <a:pt x="7573" y="6728"/>
                  </a:cubicBezTo>
                  <a:cubicBezTo>
                    <a:pt x="7727" y="6597"/>
                    <a:pt x="7870" y="6454"/>
                    <a:pt x="8013" y="6311"/>
                  </a:cubicBezTo>
                  <a:cubicBezTo>
                    <a:pt x="8728" y="5597"/>
                    <a:pt x="9299" y="4835"/>
                    <a:pt x="9775" y="4037"/>
                  </a:cubicBezTo>
                  <a:cubicBezTo>
                    <a:pt x="9823" y="3977"/>
                    <a:pt x="9811" y="3882"/>
                    <a:pt x="9751" y="3823"/>
                  </a:cubicBezTo>
                  <a:cubicBezTo>
                    <a:pt x="9718" y="3789"/>
                    <a:pt x="9681" y="3774"/>
                    <a:pt x="9639" y="3774"/>
                  </a:cubicBezTo>
                  <a:cubicBezTo>
                    <a:pt x="9608" y="3774"/>
                    <a:pt x="9574" y="3783"/>
                    <a:pt x="9537" y="3799"/>
                  </a:cubicBezTo>
                  <a:cubicBezTo>
                    <a:pt x="8739" y="4251"/>
                    <a:pt x="7966" y="4847"/>
                    <a:pt x="7263" y="5561"/>
                  </a:cubicBezTo>
                  <a:cubicBezTo>
                    <a:pt x="7120" y="5716"/>
                    <a:pt x="6977" y="5847"/>
                    <a:pt x="6846" y="6002"/>
                  </a:cubicBezTo>
                  <a:cubicBezTo>
                    <a:pt x="6882" y="5168"/>
                    <a:pt x="6918" y="4704"/>
                    <a:pt x="7573" y="4049"/>
                  </a:cubicBezTo>
                  <a:cubicBezTo>
                    <a:pt x="8085" y="3537"/>
                    <a:pt x="8728" y="3156"/>
                    <a:pt x="9454" y="2906"/>
                  </a:cubicBezTo>
                  <a:cubicBezTo>
                    <a:pt x="9537" y="2870"/>
                    <a:pt x="9585" y="2787"/>
                    <a:pt x="9561" y="2692"/>
                  </a:cubicBezTo>
                  <a:cubicBezTo>
                    <a:pt x="9531" y="2623"/>
                    <a:pt x="9470" y="2578"/>
                    <a:pt x="9395" y="2578"/>
                  </a:cubicBezTo>
                  <a:cubicBezTo>
                    <a:pt x="9379" y="2578"/>
                    <a:pt x="9363" y="2580"/>
                    <a:pt x="9347" y="2584"/>
                  </a:cubicBezTo>
                  <a:cubicBezTo>
                    <a:pt x="9228" y="2632"/>
                    <a:pt x="9109" y="2680"/>
                    <a:pt x="9001" y="2715"/>
                  </a:cubicBezTo>
                  <a:lnTo>
                    <a:pt x="9001" y="1334"/>
                  </a:lnTo>
                  <a:cubicBezTo>
                    <a:pt x="9001" y="596"/>
                    <a:pt x="8406" y="1"/>
                    <a:pt x="7668" y="1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60"/>
            <p:cNvSpPr/>
            <p:nvPr/>
          </p:nvSpPr>
          <p:spPr>
            <a:xfrm>
              <a:off x="3618450" y="3879112"/>
              <a:ext cx="157045" cy="24688"/>
            </a:xfrm>
            <a:custGeom>
              <a:avLst/>
              <a:gdLst/>
              <a:ahLst/>
              <a:cxnLst/>
              <a:rect l="l" t="t" r="r" b="b"/>
              <a:pathLst>
                <a:path w="4930" h="775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cubicBezTo>
                    <a:pt x="322" y="334"/>
                    <a:pt x="381" y="405"/>
                    <a:pt x="500" y="512"/>
                  </a:cubicBezTo>
                  <a:cubicBezTo>
                    <a:pt x="619" y="631"/>
                    <a:pt x="786" y="774"/>
                    <a:pt x="1084" y="774"/>
                  </a:cubicBezTo>
                  <a:cubicBezTo>
                    <a:pt x="1381" y="774"/>
                    <a:pt x="1524" y="631"/>
                    <a:pt x="1667" y="512"/>
                  </a:cubicBezTo>
                  <a:cubicBezTo>
                    <a:pt x="1762" y="405"/>
                    <a:pt x="1846" y="334"/>
                    <a:pt x="2000" y="334"/>
                  </a:cubicBezTo>
                  <a:cubicBezTo>
                    <a:pt x="2167" y="334"/>
                    <a:pt x="2227" y="405"/>
                    <a:pt x="2346" y="512"/>
                  </a:cubicBezTo>
                  <a:cubicBezTo>
                    <a:pt x="2465" y="631"/>
                    <a:pt x="2631" y="774"/>
                    <a:pt x="2929" y="774"/>
                  </a:cubicBezTo>
                  <a:cubicBezTo>
                    <a:pt x="3227" y="774"/>
                    <a:pt x="3370" y="631"/>
                    <a:pt x="3501" y="512"/>
                  </a:cubicBezTo>
                  <a:cubicBezTo>
                    <a:pt x="3608" y="405"/>
                    <a:pt x="3679" y="334"/>
                    <a:pt x="3846" y="334"/>
                  </a:cubicBezTo>
                  <a:cubicBezTo>
                    <a:pt x="4013" y="334"/>
                    <a:pt x="4072" y="405"/>
                    <a:pt x="4191" y="512"/>
                  </a:cubicBezTo>
                  <a:cubicBezTo>
                    <a:pt x="4310" y="631"/>
                    <a:pt x="4477" y="774"/>
                    <a:pt x="4775" y="774"/>
                  </a:cubicBezTo>
                  <a:cubicBezTo>
                    <a:pt x="4858" y="774"/>
                    <a:pt x="4929" y="703"/>
                    <a:pt x="4929" y="607"/>
                  </a:cubicBezTo>
                  <a:cubicBezTo>
                    <a:pt x="4929" y="524"/>
                    <a:pt x="4858" y="453"/>
                    <a:pt x="4775" y="453"/>
                  </a:cubicBezTo>
                  <a:cubicBezTo>
                    <a:pt x="4608" y="453"/>
                    <a:pt x="4548" y="369"/>
                    <a:pt x="4429" y="274"/>
                  </a:cubicBezTo>
                  <a:cubicBezTo>
                    <a:pt x="4310" y="155"/>
                    <a:pt x="4144" y="0"/>
                    <a:pt x="3846" y="0"/>
                  </a:cubicBezTo>
                  <a:cubicBezTo>
                    <a:pt x="3548" y="0"/>
                    <a:pt x="3405" y="155"/>
                    <a:pt x="3263" y="274"/>
                  </a:cubicBezTo>
                  <a:cubicBezTo>
                    <a:pt x="3167" y="369"/>
                    <a:pt x="3084" y="453"/>
                    <a:pt x="2929" y="453"/>
                  </a:cubicBezTo>
                  <a:cubicBezTo>
                    <a:pt x="2762" y="453"/>
                    <a:pt x="2703" y="369"/>
                    <a:pt x="2584" y="274"/>
                  </a:cubicBezTo>
                  <a:cubicBezTo>
                    <a:pt x="2465" y="155"/>
                    <a:pt x="2298" y="0"/>
                    <a:pt x="2000" y="0"/>
                  </a:cubicBezTo>
                  <a:cubicBezTo>
                    <a:pt x="1703" y="0"/>
                    <a:pt x="1560" y="155"/>
                    <a:pt x="1417" y="274"/>
                  </a:cubicBezTo>
                  <a:cubicBezTo>
                    <a:pt x="1322" y="369"/>
                    <a:pt x="1238" y="453"/>
                    <a:pt x="1084" y="453"/>
                  </a:cubicBezTo>
                  <a:cubicBezTo>
                    <a:pt x="917" y="453"/>
                    <a:pt x="857" y="369"/>
                    <a:pt x="738" y="274"/>
                  </a:cubicBezTo>
                  <a:cubicBezTo>
                    <a:pt x="619" y="155"/>
                    <a:pt x="453" y="0"/>
                    <a:pt x="155" y="0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60"/>
            <p:cNvSpPr/>
            <p:nvPr/>
          </p:nvSpPr>
          <p:spPr>
            <a:xfrm>
              <a:off x="3618450" y="3921192"/>
              <a:ext cx="127834" cy="24688"/>
            </a:xfrm>
            <a:custGeom>
              <a:avLst/>
              <a:gdLst/>
              <a:ahLst/>
              <a:cxnLst/>
              <a:rect l="l" t="t" r="r" b="b"/>
              <a:pathLst>
                <a:path w="4013" h="77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322" y="334"/>
                    <a:pt x="381" y="406"/>
                    <a:pt x="500" y="513"/>
                  </a:cubicBezTo>
                  <a:cubicBezTo>
                    <a:pt x="619" y="632"/>
                    <a:pt x="786" y="775"/>
                    <a:pt x="1084" y="775"/>
                  </a:cubicBezTo>
                  <a:cubicBezTo>
                    <a:pt x="1381" y="775"/>
                    <a:pt x="1524" y="632"/>
                    <a:pt x="1667" y="513"/>
                  </a:cubicBezTo>
                  <a:cubicBezTo>
                    <a:pt x="1762" y="406"/>
                    <a:pt x="1846" y="334"/>
                    <a:pt x="2000" y="334"/>
                  </a:cubicBezTo>
                  <a:cubicBezTo>
                    <a:pt x="2167" y="334"/>
                    <a:pt x="2227" y="406"/>
                    <a:pt x="2346" y="513"/>
                  </a:cubicBezTo>
                  <a:cubicBezTo>
                    <a:pt x="2465" y="632"/>
                    <a:pt x="2631" y="775"/>
                    <a:pt x="2929" y="775"/>
                  </a:cubicBezTo>
                  <a:cubicBezTo>
                    <a:pt x="3227" y="775"/>
                    <a:pt x="3370" y="632"/>
                    <a:pt x="3501" y="513"/>
                  </a:cubicBezTo>
                  <a:cubicBezTo>
                    <a:pt x="3608" y="406"/>
                    <a:pt x="3679" y="334"/>
                    <a:pt x="3846" y="334"/>
                  </a:cubicBezTo>
                  <a:cubicBezTo>
                    <a:pt x="3941" y="334"/>
                    <a:pt x="4013" y="263"/>
                    <a:pt x="4013" y="167"/>
                  </a:cubicBezTo>
                  <a:cubicBezTo>
                    <a:pt x="4013" y="84"/>
                    <a:pt x="3941" y="1"/>
                    <a:pt x="3846" y="1"/>
                  </a:cubicBezTo>
                  <a:cubicBezTo>
                    <a:pt x="3548" y="1"/>
                    <a:pt x="3405" y="156"/>
                    <a:pt x="3263" y="275"/>
                  </a:cubicBezTo>
                  <a:cubicBezTo>
                    <a:pt x="3167" y="382"/>
                    <a:pt x="3084" y="453"/>
                    <a:pt x="2929" y="453"/>
                  </a:cubicBezTo>
                  <a:cubicBezTo>
                    <a:pt x="2762" y="453"/>
                    <a:pt x="2703" y="382"/>
                    <a:pt x="2584" y="275"/>
                  </a:cubicBezTo>
                  <a:cubicBezTo>
                    <a:pt x="2465" y="156"/>
                    <a:pt x="2298" y="1"/>
                    <a:pt x="2000" y="1"/>
                  </a:cubicBezTo>
                  <a:cubicBezTo>
                    <a:pt x="1703" y="1"/>
                    <a:pt x="1560" y="156"/>
                    <a:pt x="1417" y="275"/>
                  </a:cubicBezTo>
                  <a:cubicBezTo>
                    <a:pt x="1322" y="382"/>
                    <a:pt x="1238" y="453"/>
                    <a:pt x="1084" y="453"/>
                  </a:cubicBezTo>
                  <a:cubicBezTo>
                    <a:pt x="917" y="453"/>
                    <a:pt x="857" y="382"/>
                    <a:pt x="738" y="275"/>
                  </a:cubicBezTo>
                  <a:cubicBezTo>
                    <a:pt x="619" y="156"/>
                    <a:pt x="453" y="1"/>
                    <a:pt x="155" y="1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60"/>
            <p:cNvSpPr/>
            <p:nvPr/>
          </p:nvSpPr>
          <p:spPr>
            <a:xfrm>
              <a:off x="3617304" y="3962922"/>
              <a:ext cx="98655" cy="24688"/>
            </a:xfrm>
            <a:custGeom>
              <a:avLst/>
              <a:gdLst/>
              <a:ahLst/>
              <a:cxnLst/>
              <a:rect l="l" t="t" r="r" b="b"/>
              <a:pathLst>
                <a:path w="3097" h="77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334" y="334"/>
                    <a:pt x="393" y="405"/>
                    <a:pt x="512" y="512"/>
                  </a:cubicBezTo>
                  <a:cubicBezTo>
                    <a:pt x="632" y="632"/>
                    <a:pt x="786" y="774"/>
                    <a:pt x="1084" y="774"/>
                  </a:cubicBezTo>
                  <a:cubicBezTo>
                    <a:pt x="1382" y="774"/>
                    <a:pt x="1536" y="632"/>
                    <a:pt x="1667" y="512"/>
                  </a:cubicBezTo>
                  <a:cubicBezTo>
                    <a:pt x="1775" y="405"/>
                    <a:pt x="1846" y="334"/>
                    <a:pt x="2013" y="334"/>
                  </a:cubicBezTo>
                  <a:cubicBezTo>
                    <a:pt x="2179" y="334"/>
                    <a:pt x="2239" y="405"/>
                    <a:pt x="2358" y="512"/>
                  </a:cubicBezTo>
                  <a:cubicBezTo>
                    <a:pt x="2477" y="632"/>
                    <a:pt x="2632" y="774"/>
                    <a:pt x="2929" y="774"/>
                  </a:cubicBezTo>
                  <a:cubicBezTo>
                    <a:pt x="3025" y="774"/>
                    <a:pt x="3096" y="703"/>
                    <a:pt x="3096" y="620"/>
                  </a:cubicBezTo>
                  <a:cubicBezTo>
                    <a:pt x="3096" y="524"/>
                    <a:pt x="3025" y="453"/>
                    <a:pt x="2929" y="453"/>
                  </a:cubicBezTo>
                  <a:cubicBezTo>
                    <a:pt x="2775" y="441"/>
                    <a:pt x="2691" y="381"/>
                    <a:pt x="2596" y="274"/>
                  </a:cubicBezTo>
                  <a:cubicBezTo>
                    <a:pt x="2477" y="155"/>
                    <a:pt x="2310" y="0"/>
                    <a:pt x="2013" y="0"/>
                  </a:cubicBezTo>
                  <a:cubicBezTo>
                    <a:pt x="1715" y="0"/>
                    <a:pt x="1560" y="155"/>
                    <a:pt x="1429" y="274"/>
                  </a:cubicBezTo>
                  <a:cubicBezTo>
                    <a:pt x="1322" y="381"/>
                    <a:pt x="1251" y="453"/>
                    <a:pt x="1084" y="453"/>
                  </a:cubicBezTo>
                  <a:cubicBezTo>
                    <a:pt x="929" y="453"/>
                    <a:pt x="870" y="381"/>
                    <a:pt x="751" y="274"/>
                  </a:cubicBezTo>
                  <a:cubicBezTo>
                    <a:pt x="632" y="155"/>
                    <a:pt x="465" y="0"/>
                    <a:pt x="167" y="0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2" name="Google Shape;972;p60"/>
          <p:cNvGrpSpPr/>
          <p:nvPr/>
        </p:nvGrpSpPr>
        <p:grpSpPr>
          <a:xfrm>
            <a:off x="3657584" y="3274764"/>
            <a:ext cx="487134" cy="478119"/>
            <a:chOff x="1731934" y="3355639"/>
            <a:chExt cx="368371" cy="361554"/>
          </a:xfrm>
        </p:grpSpPr>
        <p:sp>
          <p:nvSpPr>
            <p:cNvPr id="973" name="Google Shape;973;p60"/>
            <p:cNvSpPr/>
            <p:nvPr/>
          </p:nvSpPr>
          <p:spPr>
            <a:xfrm>
              <a:off x="1812336" y="3533963"/>
              <a:ext cx="41762" cy="41762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22"/>
                  </a:moveTo>
                  <a:cubicBezTo>
                    <a:pt x="834" y="322"/>
                    <a:pt x="989" y="477"/>
                    <a:pt x="989" y="655"/>
                  </a:cubicBezTo>
                  <a:cubicBezTo>
                    <a:pt x="989" y="834"/>
                    <a:pt x="834" y="989"/>
                    <a:pt x="655" y="989"/>
                  </a:cubicBezTo>
                  <a:cubicBezTo>
                    <a:pt x="477" y="989"/>
                    <a:pt x="334" y="834"/>
                    <a:pt x="334" y="655"/>
                  </a:cubicBezTo>
                  <a:cubicBezTo>
                    <a:pt x="334" y="477"/>
                    <a:pt x="477" y="322"/>
                    <a:pt x="655" y="322"/>
                  </a:cubicBezTo>
                  <a:close/>
                  <a:moveTo>
                    <a:pt x="655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13"/>
                    <a:pt x="298" y="1310"/>
                    <a:pt x="655" y="1310"/>
                  </a:cubicBezTo>
                  <a:cubicBezTo>
                    <a:pt x="1013" y="1310"/>
                    <a:pt x="1310" y="1013"/>
                    <a:pt x="1310" y="655"/>
                  </a:cubicBezTo>
                  <a:cubicBezTo>
                    <a:pt x="1310" y="298"/>
                    <a:pt x="1013" y="1"/>
                    <a:pt x="655" y="1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60"/>
            <p:cNvSpPr/>
            <p:nvPr/>
          </p:nvSpPr>
          <p:spPr>
            <a:xfrm>
              <a:off x="1731934" y="3355639"/>
              <a:ext cx="368371" cy="361554"/>
            </a:xfrm>
            <a:custGeom>
              <a:avLst/>
              <a:gdLst/>
              <a:ahLst/>
              <a:cxnLst/>
              <a:rect l="l" t="t" r="r" b="b"/>
              <a:pathLst>
                <a:path w="11564" h="11350" extrusionOk="0">
                  <a:moveTo>
                    <a:pt x="4572" y="330"/>
                  </a:moveTo>
                  <a:cubicBezTo>
                    <a:pt x="4619" y="330"/>
                    <a:pt x="4691" y="407"/>
                    <a:pt x="5251" y="753"/>
                  </a:cubicBezTo>
                  <a:lnTo>
                    <a:pt x="4882" y="1348"/>
                  </a:lnTo>
                  <a:lnTo>
                    <a:pt x="4239" y="943"/>
                  </a:lnTo>
                  <a:cubicBezTo>
                    <a:pt x="4215" y="907"/>
                    <a:pt x="4192" y="872"/>
                    <a:pt x="4215" y="836"/>
                  </a:cubicBezTo>
                  <a:cubicBezTo>
                    <a:pt x="4513" y="396"/>
                    <a:pt x="4489" y="348"/>
                    <a:pt x="4549" y="336"/>
                  </a:cubicBezTo>
                  <a:cubicBezTo>
                    <a:pt x="4557" y="333"/>
                    <a:pt x="4564" y="330"/>
                    <a:pt x="4572" y="330"/>
                  </a:cubicBezTo>
                  <a:close/>
                  <a:moveTo>
                    <a:pt x="5975" y="398"/>
                  </a:moveTo>
                  <a:cubicBezTo>
                    <a:pt x="6005" y="398"/>
                    <a:pt x="6035" y="404"/>
                    <a:pt x="6061" y="419"/>
                  </a:cubicBezTo>
                  <a:lnTo>
                    <a:pt x="7394" y="1253"/>
                  </a:lnTo>
                  <a:lnTo>
                    <a:pt x="6275" y="3039"/>
                  </a:lnTo>
                  <a:lnTo>
                    <a:pt x="4942" y="2205"/>
                  </a:lnTo>
                  <a:cubicBezTo>
                    <a:pt x="4846" y="2146"/>
                    <a:pt x="4834" y="2039"/>
                    <a:pt x="4882" y="1967"/>
                  </a:cubicBezTo>
                  <a:cubicBezTo>
                    <a:pt x="5073" y="1658"/>
                    <a:pt x="5501" y="979"/>
                    <a:pt x="5823" y="479"/>
                  </a:cubicBezTo>
                  <a:cubicBezTo>
                    <a:pt x="5847" y="430"/>
                    <a:pt x="5911" y="398"/>
                    <a:pt x="5975" y="398"/>
                  </a:cubicBezTo>
                  <a:close/>
                  <a:moveTo>
                    <a:pt x="10180" y="2860"/>
                  </a:moveTo>
                  <a:cubicBezTo>
                    <a:pt x="10323" y="2979"/>
                    <a:pt x="10847" y="3158"/>
                    <a:pt x="11002" y="3789"/>
                  </a:cubicBezTo>
                  <a:cubicBezTo>
                    <a:pt x="11195" y="4581"/>
                    <a:pt x="10555" y="5231"/>
                    <a:pt x="9842" y="5231"/>
                  </a:cubicBezTo>
                  <a:cubicBezTo>
                    <a:pt x="9633" y="5231"/>
                    <a:pt x="9418" y="5175"/>
                    <a:pt x="9216" y="5051"/>
                  </a:cubicBezTo>
                  <a:lnTo>
                    <a:pt x="8918" y="4872"/>
                  </a:lnTo>
                  <a:lnTo>
                    <a:pt x="10180" y="2860"/>
                  </a:lnTo>
                  <a:close/>
                  <a:moveTo>
                    <a:pt x="5644" y="3039"/>
                  </a:moveTo>
                  <a:lnTo>
                    <a:pt x="6204" y="3396"/>
                  </a:lnTo>
                  <a:lnTo>
                    <a:pt x="6216" y="3408"/>
                  </a:lnTo>
                  <a:lnTo>
                    <a:pt x="4287" y="5349"/>
                  </a:lnTo>
                  <a:cubicBezTo>
                    <a:pt x="4132" y="5170"/>
                    <a:pt x="3941" y="5039"/>
                    <a:pt x="3751" y="4944"/>
                  </a:cubicBezTo>
                  <a:lnTo>
                    <a:pt x="5644" y="3039"/>
                  </a:lnTo>
                  <a:close/>
                  <a:moveTo>
                    <a:pt x="3195" y="5176"/>
                  </a:moveTo>
                  <a:cubicBezTo>
                    <a:pt x="3355" y="5176"/>
                    <a:pt x="3520" y="5212"/>
                    <a:pt x="3680" y="5289"/>
                  </a:cubicBezTo>
                  <a:cubicBezTo>
                    <a:pt x="4705" y="5802"/>
                    <a:pt x="4316" y="7363"/>
                    <a:pt x="3195" y="7363"/>
                  </a:cubicBezTo>
                  <a:cubicBezTo>
                    <a:pt x="3170" y="7363"/>
                    <a:pt x="3145" y="7362"/>
                    <a:pt x="3120" y="7361"/>
                  </a:cubicBezTo>
                  <a:cubicBezTo>
                    <a:pt x="2548" y="7325"/>
                    <a:pt x="2096" y="6849"/>
                    <a:pt x="2096" y="6265"/>
                  </a:cubicBezTo>
                  <a:cubicBezTo>
                    <a:pt x="2096" y="5640"/>
                    <a:pt x="2615" y="5176"/>
                    <a:pt x="3195" y="5176"/>
                  </a:cubicBezTo>
                  <a:close/>
                  <a:moveTo>
                    <a:pt x="5144" y="8992"/>
                  </a:moveTo>
                  <a:cubicBezTo>
                    <a:pt x="5358" y="8992"/>
                    <a:pt x="5537" y="9159"/>
                    <a:pt x="5537" y="9385"/>
                  </a:cubicBezTo>
                  <a:lnTo>
                    <a:pt x="5537" y="9694"/>
                  </a:lnTo>
                  <a:lnTo>
                    <a:pt x="4537" y="9694"/>
                  </a:lnTo>
                  <a:lnTo>
                    <a:pt x="4537" y="9385"/>
                  </a:lnTo>
                  <a:lnTo>
                    <a:pt x="4525" y="9385"/>
                  </a:lnTo>
                  <a:cubicBezTo>
                    <a:pt x="4525" y="9170"/>
                    <a:pt x="4692" y="8992"/>
                    <a:pt x="4906" y="8992"/>
                  </a:cubicBezTo>
                  <a:close/>
                  <a:moveTo>
                    <a:pt x="6085" y="10016"/>
                  </a:moveTo>
                  <a:cubicBezTo>
                    <a:pt x="6454" y="10016"/>
                    <a:pt x="6751" y="10313"/>
                    <a:pt x="6751" y="10694"/>
                  </a:cubicBezTo>
                  <a:lnTo>
                    <a:pt x="6751" y="10992"/>
                  </a:lnTo>
                  <a:lnTo>
                    <a:pt x="322" y="10992"/>
                  </a:lnTo>
                  <a:lnTo>
                    <a:pt x="322" y="10694"/>
                  </a:lnTo>
                  <a:cubicBezTo>
                    <a:pt x="322" y="10313"/>
                    <a:pt x="620" y="10016"/>
                    <a:pt x="1001" y="10016"/>
                  </a:cubicBezTo>
                  <a:close/>
                  <a:moveTo>
                    <a:pt x="4558" y="1"/>
                  </a:moveTo>
                  <a:cubicBezTo>
                    <a:pt x="4419" y="1"/>
                    <a:pt x="4281" y="69"/>
                    <a:pt x="4203" y="193"/>
                  </a:cubicBezTo>
                  <a:lnTo>
                    <a:pt x="3906" y="669"/>
                  </a:lnTo>
                  <a:cubicBezTo>
                    <a:pt x="3787" y="872"/>
                    <a:pt x="3846" y="1122"/>
                    <a:pt x="4049" y="1241"/>
                  </a:cubicBezTo>
                  <a:lnTo>
                    <a:pt x="4680" y="1646"/>
                  </a:lnTo>
                  <a:cubicBezTo>
                    <a:pt x="4644" y="1741"/>
                    <a:pt x="4442" y="1908"/>
                    <a:pt x="4525" y="2193"/>
                  </a:cubicBezTo>
                  <a:cubicBezTo>
                    <a:pt x="4549" y="2324"/>
                    <a:pt x="4620" y="2431"/>
                    <a:pt x="4739" y="2503"/>
                  </a:cubicBezTo>
                  <a:lnTo>
                    <a:pt x="5335" y="2872"/>
                  </a:lnTo>
                  <a:lnTo>
                    <a:pt x="3358" y="4872"/>
                  </a:lnTo>
                  <a:cubicBezTo>
                    <a:pt x="3297" y="4865"/>
                    <a:pt x="3237" y="4861"/>
                    <a:pt x="3177" y="4861"/>
                  </a:cubicBezTo>
                  <a:cubicBezTo>
                    <a:pt x="2398" y="4861"/>
                    <a:pt x="1751" y="5493"/>
                    <a:pt x="1751" y="6289"/>
                  </a:cubicBezTo>
                  <a:cubicBezTo>
                    <a:pt x="1751" y="6765"/>
                    <a:pt x="1989" y="7194"/>
                    <a:pt x="2346" y="7444"/>
                  </a:cubicBezTo>
                  <a:lnTo>
                    <a:pt x="2346" y="8397"/>
                  </a:lnTo>
                  <a:cubicBezTo>
                    <a:pt x="2346" y="8492"/>
                    <a:pt x="2417" y="8563"/>
                    <a:pt x="2513" y="8563"/>
                  </a:cubicBezTo>
                  <a:cubicBezTo>
                    <a:pt x="2596" y="8563"/>
                    <a:pt x="2679" y="8492"/>
                    <a:pt x="2679" y="8397"/>
                  </a:cubicBezTo>
                  <a:lnTo>
                    <a:pt x="2679" y="7623"/>
                  </a:lnTo>
                  <a:cubicBezTo>
                    <a:pt x="2828" y="7675"/>
                    <a:pt x="2995" y="7708"/>
                    <a:pt x="3163" y="7708"/>
                  </a:cubicBezTo>
                  <a:cubicBezTo>
                    <a:pt x="3224" y="7708"/>
                    <a:pt x="3286" y="7704"/>
                    <a:pt x="3346" y="7694"/>
                  </a:cubicBezTo>
                  <a:lnTo>
                    <a:pt x="3346" y="9706"/>
                  </a:lnTo>
                  <a:lnTo>
                    <a:pt x="2679" y="9706"/>
                  </a:lnTo>
                  <a:lnTo>
                    <a:pt x="2679" y="9028"/>
                  </a:lnTo>
                  <a:cubicBezTo>
                    <a:pt x="2679" y="8932"/>
                    <a:pt x="2596" y="8861"/>
                    <a:pt x="2513" y="8861"/>
                  </a:cubicBezTo>
                  <a:cubicBezTo>
                    <a:pt x="2417" y="8861"/>
                    <a:pt x="2346" y="8932"/>
                    <a:pt x="2346" y="9028"/>
                  </a:cubicBezTo>
                  <a:lnTo>
                    <a:pt x="2346" y="9706"/>
                  </a:lnTo>
                  <a:lnTo>
                    <a:pt x="989" y="9706"/>
                  </a:lnTo>
                  <a:cubicBezTo>
                    <a:pt x="441" y="9706"/>
                    <a:pt x="1" y="10159"/>
                    <a:pt x="1" y="10706"/>
                  </a:cubicBezTo>
                  <a:lnTo>
                    <a:pt x="1" y="11183"/>
                  </a:lnTo>
                  <a:cubicBezTo>
                    <a:pt x="1" y="11266"/>
                    <a:pt x="72" y="11349"/>
                    <a:pt x="155" y="11349"/>
                  </a:cubicBezTo>
                  <a:lnTo>
                    <a:pt x="6918" y="11349"/>
                  </a:lnTo>
                  <a:cubicBezTo>
                    <a:pt x="7001" y="11349"/>
                    <a:pt x="7085" y="11266"/>
                    <a:pt x="7085" y="11183"/>
                  </a:cubicBezTo>
                  <a:lnTo>
                    <a:pt x="7085" y="10706"/>
                  </a:lnTo>
                  <a:cubicBezTo>
                    <a:pt x="7085" y="10159"/>
                    <a:pt x="6632" y="9706"/>
                    <a:pt x="6085" y="9706"/>
                  </a:cubicBezTo>
                  <a:lnTo>
                    <a:pt x="5846" y="9706"/>
                  </a:lnTo>
                  <a:lnTo>
                    <a:pt x="5846" y="9397"/>
                  </a:lnTo>
                  <a:cubicBezTo>
                    <a:pt x="5846" y="9004"/>
                    <a:pt x="5537" y="8682"/>
                    <a:pt x="5132" y="8682"/>
                  </a:cubicBezTo>
                  <a:lnTo>
                    <a:pt x="4894" y="8682"/>
                  </a:lnTo>
                  <a:cubicBezTo>
                    <a:pt x="4501" y="8682"/>
                    <a:pt x="4180" y="9004"/>
                    <a:pt x="4180" y="9397"/>
                  </a:cubicBezTo>
                  <a:lnTo>
                    <a:pt x="4180" y="9706"/>
                  </a:lnTo>
                  <a:lnTo>
                    <a:pt x="3668" y="9706"/>
                  </a:lnTo>
                  <a:lnTo>
                    <a:pt x="3668" y="7611"/>
                  </a:lnTo>
                  <a:cubicBezTo>
                    <a:pt x="4465" y="7313"/>
                    <a:pt x="4823" y="6384"/>
                    <a:pt x="4442" y="5646"/>
                  </a:cubicBezTo>
                  <a:lnTo>
                    <a:pt x="6370" y="3717"/>
                  </a:lnTo>
                  <a:lnTo>
                    <a:pt x="7585" y="5801"/>
                  </a:lnTo>
                  <a:cubicBezTo>
                    <a:pt x="7670" y="5947"/>
                    <a:pt x="7817" y="6018"/>
                    <a:pt x="7962" y="6018"/>
                  </a:cubicBezTo>
                  <a:cubicBezTo>
                    <a:pt x="8100" y="6018"/>
                    <a:pt x="8235" y="5953"/>
                    <a:pt x="8311" y="5825"/>
                  </a:cubicBezTo>
                  <a:lnTo>
                    <a:pt x="8716" y="5182"/>
                  </a:lnTo>
                  <a:lnTo>
                    <a:pt x="9014" y="5360"/>
                  </a:lnTo>
                  <a:cubicBezTo>
                    <a:pt x="9273" y="5514"/>
                    <a:pt x="9548" y="5584"/>
                    <a:pt x="9813" y="5584"/>
                  </a:cubicBezTo>
                  <a:cubicBezTo>
                    <a:pt x="10740" y="5584"/>
                    <a:pt x="11564" y="4739"/>
                    <a:pt x="11323" y="3694"/>
                  </a:cubicBezTo>
                  <a:cubicBezTo>
                    <a:pt x="11145" y="2908"/>
                    <a:pt x="10490" y="2670"/>
                    <a:pt x="10359" y="2562"/>
                  </a:cubicBezTo>
                  <a:lnTo>
                    <a:pt x="10764" y="1920"/>
                  </a:lnTo>
                  <a:cubicBezTo>
                    <a:pt x="10942" y="1658"/>
                    <a:pt x="10740" y="1300"/>
                    <a:pt x="10430" y="1265"/>
                  </a:cubicBezTo>
                  <a:lnTo>
                    <a:pt x="9359" y="1181"/>
                  </a:lnTo>
                  <a:cubicBezTo>
                    <a:pt x="9353" y="1180"/>
                    <a:pt x="9346" y="1180"/>
                    <a:pt x="9340" y="1180"/>
                  </a:cubicBezTo>
                  <a:cubicBezTo>
                    <a:pt x="9262" y="1180"/>
                    <a:pt x="9180" y="1247"/>
                    <a:pt x="9180" y="1324"/>
                  </a:cubicBezTo>
                  <a:cubicBezTo>
                    <a:pt x="9168" y="1419"/>
                    <a:pt x="9240" y="1503"/>
                    <a:pt x="9335" y="1503"/>
                  </a:cubicBezTo>
                  <a:lnTo>
                    <a:pt x="10407" y="1598"/>
                  </a:lnTo>
                  <a:cubicBezTo>
                    <a:pt x="10478" y="1598"/>
                    <a:pt x="10526" y="1681"/>
                    <a:pt x="10478" y="1741"/>
                  </a:cubicBezTo>
                  <a:cubicBezTo>
                    <a:pt x="10109" y="2324"/>
                    <a:pt x="8347" y="5134"/>
                    <a:pt x="8049" y="5610"/>
                  </a:cubicBezTo>
                  <a:cubicBezTo>
                    <a:pt x="8025" y="5640"/>
                    <a:pt x="7993" y="5655"/>
                    <a:pt x="7961" y="5655"/>
                  </a:cubicBezTo>
                  <a:cubicBezTo>
                    <a:pt x="7930" y="5655"/>
                    <a:pt x="7900" y="5640"/>
                    <a:pt x="7882" y="5610"/>
                  </a:cubicBezTo>
                  <a:lnTo>
                    <a:pt x="6525" y="3313"/>
                  </a:lnTo>
                  <a:lnTo>
                    <a:pt x="6513" y="3277"/>
                  </a:lnTo>
                  <a:lnTo>
                    <a:pt x="7704" y="1372"/>
                  </a:lnTo>
                  <a:lnTo>
                    <a:pt x="8704" y="1467"/>
                  </a:lnTo>
                  <a:cubicBezTo>
                    <a:pt x="8710" y="1468"/>
                    <a:pt x="8716" y="1468"/>
                    <a:pt x="8722" y="1468"/>
                  </a:cubicBezTo>
                  <a:cubicBezTo>
                    <a:pt x="8801" y="1468"/>
                    <a:pt x="8883" y="1401"/>
                    <a:pt x="8883" y="1312"/>
                  </a:cubicBezTo>
                  <a:cubicBezTo>
                    <a:pt x="8894" y="1229"/>
                    <a:pt x="8823" y="1134"/>
                    <a:pt x="8728" y="1134"/>
                  </a:cubicBezTo>
                  <a:lnTo>
                    <a:pt x="7656" y="1050"/>
                  </a:lnTo>
                  <a:lnTo>
                    <a:pt x="6216" y="134"/>
                  </a:lnTo>
                  <a:cubicBezTo>
                    <a:pt x="6133" y="84"/>
                    <a:pt x="6042" y="60"/>
                    <a:pt x="5952" y="60"/>
                  </a:cubicBezTo>
                  <a:cubicBezTo>
                    <a:pt x="5781" y="60"/>
                    <a:pt x="5614" y="145"/>
                    <a:pt x="5513" y="300"/>
                  </a:cubicBezTo>
                  <a:lnTo>
                    <a:pt x="5418" y="467"/>
                  </a:lnTo>
                  <a:lnTo>
                    <a:pt x="4775" y="62"/>
                  </a:lnTo>
                  <a:cubicBezTo>
                    <a:pt x="4708" y="21"/>
                    <a:pt x="4633" y="1"/>
                    <a:pt x="4558" y="1"/>
                  </a:cubicBezTo>
                  <a:close/>
                </a:path>
              </a:pathLst>
            </a:custGeom>
            <a:solidFill>
              <a:schemeClr val="hlink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5" name="Google Shape;975;p60"/>
          <p:cNvSpPr/>
          <p:nvPr/>
        </p:nvSpPr>
        <p:spPr>
          <a:xfrm>
            <a:off x="5014411" y="2571750"/>
            <a:ext cx="458952" cy="472474"/>
          </a:xfrm>
          <a:custGeom>
            <a:avLst/>
            <a:gdLst/>
            <a:ahLst/>
            <a:cxnLst/>
            <a:rect l="l" t="t" r="r" b="b"/>
            <a:pathLst>
              <a:path w="10895" h="11216" extrusionOk="0">
                <a:moveTo>
                  <a:pt x="5454" y="322"/>
                </a:moveTo>
                <a:cubicBezTo>
                  <a:pt x="5740" y="322"/>
                  <a:pt x="5954" y="548"/>
                  <a:pt x="5954" y="834"/>
                </a:cubicBezTo>
                <a:cubicBezTo>
                  <a:pt x="5954" y="1012"/>
                  <a:pt x="5871" y="1155"/>
                  <a:pt x="5716" y="1250"/>
                </a:cubicBezTo>
                <a:lnTo>
                  <a:pt x="5704" y="1262"/>
                </a:lnTo>
                <a:lnTo>
                  <a:pt x="5692" y="1262"/>
                </a:lnTo>
                <a:cubicBezTo>
                  <a:pt x="5680" y="1262"/>
                  <a:pt x="5680" y="1274"/>
                  <a:pt x="5656" y="1274"/>
                </a:cubicBezTo>
                <a:lnTo>
                  <a:pt x="5644" y="1274"/>
                </a:lnTo>
                <a:cubicBezTo>
                  <a:pt x="5644" y="1274"/>
                  <a:pt x="5632" y="1274"/>
                  <a:pt x="5632" y="1298"/>
                </a:cubicBezTo>
                <a:lnTo>
                  <a:pt x="5621" y="1298"/>
                </a:lnTo>
                <a:cubicBezTo>
                  <a:pt x="5597" y="1298"/>
                  <a:pt x="5597" y="1298"/>
                  <a:pt x="5585" y="1310"/>
                </a:cubicBezTo>
                <a:lnTo>
                  <a:pt x="5263" y="1310"/>
                </a:lnTo>
                <a:cubicBezTo>
                  <a:pt x="5240" y="1310"/>
                  <a:pt x="5240" y="1310"/>
                  <a:pt x="5228" y="1298"/>
                </a:cubicBezTo>
                <a:lnTo>
                  <a:pt x="5216" y="1298"/>
                </a:lnTo>
                <a:cubicBezTo>
                  <a:pt x="5216" y="1298"/>
                  <a:pt x="5204" y="1298"/>
                  <a:pt x="5204" y="1274"/>
                </a:cubicBezTo>
                <a:lnTo>
                  <a:pt x="5180" y="1274"/>
                </a:lnTo>
                <a:cubicBezTo>
                  <a:pt x="5168" y="1274"/>
                  <a:pt x="5168" y="1262"/>
                  <a:pt x="5156" y="1262"/>
                </a:cubicBezTo>
                <a:lnTo>
                  <a:pt x="5144" y="1262"/>
                </a:lnTo>
                <a:cubicBezTo>
                  <a:pt x="5144" y="1262"/>
                  <a:pt x="5120" y="1262"/>
                  <a:pt x="5120" y="1250"/>
                </a:cubicBezTo>
                <a:cubicBezTo>
                  <a:pt x="4989" y="1155"/>
                  <a:pt x="4882" y="1012"/>
                  <a:pt x="4882" y="834"/>
                </a:cubicBezTo>
                <a:cubicBezTo>
                  <a:pt x="4942" y="548"/>
                  <a:pt x="5168" y="322"/>
                  <a:pt x="5454" y="322"/>
                </a:cubicBezTo>
                <a:close/>
                <a:moveTo>
                  <a:pt x="5644" y="1631"/>
                </a:moveTo>
                <a:lnTo>
                  <a:pt x="5644" y="1834"/>
                </a:lnTo>
                <a:lnTo>
                  <a:pt x="5240" y="1834"/>
                </a:lnTo>
                <a:lnTo>
                  <a:pt x="5240" y="1631"/>
                </a:lnTo>
                <a:lnTo>
                  <a:pt x="5263" y="1631"/>
                </a:lnTo>
                <a:cubicBezTo>
                  <a:pt x="5275" y="1631"/>
                  <a:pt x="5287" y="1631"/>
                  <a:pt x="5287" y="1655"/>
                </a:cubicBezTo>
                <a:lnTo>
                  <a:pt x="5632" y="1655"/>
                </a:lnTo>
                <a:cubicBezTo>
                  <a:pt x="5621" y="1631"/>
                  <a:pt x="5632" y="1631"/>
                  <a:pt x="5644" y="1631"/>
                </a:cubicBezTo>
                <a:close/>
                <a:moveTo>
                  <a:pt x="7002" y="2143"/>
                </a:moveTo>
                <a:cubicBezTo>
                  <a:pt x="7418" y="2143"/>
                  <a:pt x="7799" y="2310"/>
                  <a:pt x="8085" y="2584"/>
                </a:cubicBezTo>
                <a:cubicBezTo>
                  <a:pt x="8335" y="2858"/>
                  <a:pt x="8680" y="3001"/>
                  <a:pt x="9050" y="3001"/>
                </a:cubicBezTo>
                <a:lnTo>
                  <a:pt x="10514" y="3001"/>
                </a:lnTo>
                <a:lnTo>
                  <a:pt x="10514" y="3334"/>
                </a:lnTo>
                <a:lnTo>
                  <a:pt x="9050" y="3334"/>
                </a:lnTo>
                <a:lnTo>
                  <a:pt x="9050" y="3346"/>
                </a:lnTo>
                <a:cubicBezTo>
                  <a:pt x="8597" y="3346"/>
                  <a:pt x="8180" y="3167"/>
                  <a:pt x="7859" y="2846"/>
                </a:cubicBezTo>
                <a:cubicBezTo>
                  <a:pt x="7645" y="2608"/>
                  <a:pt x="7323" y="2465"/>
                  <a:pt x="7002" y="2465"/>
                </a:cubicBezTo>
                <a:lnTo>
                  <a:pt x="3942" y="2465"/>
                </a:lnTo>
                <a:cubicBezTo>
                  <a:pt x="3573" y="2465"/>
                  <a:pt x="3227" y="2620"/>
                  <a:pt x="2977" y="2882"/>
                </a:cubicBezTo>
                <a:cubicBezTo>
                  <a:pt x="2715" y="3167"/>
                  <a:pt x="2311" y="3334"/>
                  <a:pt x="1894" y="3334"/>
                </a:cubicBezTo>
                <a:lnTo>
                  <a:pt x="370" y="3334"/>
                </a:lnTo>
                <a:lnTo>
                  <a:pt x="370" y="3001"/>
                </a:lnTo>
                <a:lnTo>
                  <a:pt x="1834" y="3001"/>
                </a:lnTo>
                <a:cubicBezTo>
                  <a:pt x="2203" y="3001"/>
                  <a:pt x="2549" y="2858"/>
                  <a:pt x="2799" y="2584"/>
                </a:cubicBezTo>
                <a:cubicBezTo>
                  <a:pt x="3073" y="2310"/>
                  <a:pt x="3477" y="2143"/>
                  <a:pt x="3894" y="2143"/>
                </a:cubicBezTo>
                <a:close/>
                <a:moveTo>
                  <a:pt x="1525" y="3894"/>
                </a:moveTo>
                <a:lnTo>
                  <a:pt x="2644" y="6382"/>
                </a:lnTo>
                <a:lnTo>
                  <a:pt x="406" y="6382"/>
                </a:lnTo>
                <a:lnTo>
                  <a:pt x="1525" y="3894"/>
                </a:lnTo>
                <a:close/>
                <a:moveTo>
                  <a:pt x="9371" y="3894"/>
                </a:moveTo>
                <a:lnTo>
                  <a:pt x="10478" y="6382"/>
                </a:lnTo>
                <a:lnTo>
                  <a:pt x="8252" y="6382"/>
                </a:lnTo>
                <a:lnTo>
                  <a:pt x="9371" y="3894"/>
                </a:lnTo>
                <a:close/>
                <a:moveTo>
                  <a:pt x="2739" y="6692"/>
                </a:moveTo>
                <a:cubicBezTo>
                  <a:pt x="2727" y="7335"/>
                  <a:pt x="2227" y="7847"/>
                  <a:pt x="1596" y="7847"/>
                </a:cubicBezTo>
                <a:lnTo>
                  <a:pt x="1477" y="7847"/>
                </a:lnTo>
                <a:cubicBezTo>
                  <a:pt x="858" y="7847"/>
                  <a:pt x="334" y="7335"/>
                  <a:pt x="334" y="6692"/>
                </a:cubicBezTo>
                <a:close/>
                <a:moveTo>
                  <a:pt x="10574" y="6692"/>
                </a:moveTo>
                <a:cubicBezTo>
                  <a:pt x="10574" y="7335"/>
                  <a:pt x="10050" y="7847"/>
                  <a:pt x="9431" y="7847"/>
                </a:cubicBezTo>
                <a:lnTo>
                  <a:pt x="9300" y="7847"/>
                </a:lnTo>
                <a:cubicBezTo>
                  <a:pt x="8680" y="7847"/>
                  <a:pt x="8157" y="7335"/>
                  <a:pt x="8157" y="6692"/>
                </a:cubicBezTo>
                <a:close/>
                <a:moveTo>
                  <a:pt x="7645" y="9585"/>
                </a:moveTo>
                <a:cubicBezTo>
                  <a:pt x="7728" y="9585"/>
                  <a:pt x="7811" y="9656"/>
                  <a:pt x="7811" y="9763"/>
                </a:cubicBezTo>
                <a:lnTo>
                  <a:pt x="7811" y="10049"/>
                </a:lnTo>
                <a:lnTo>
                  <a:pt x="4418" y="10049"/>
                </a:lnTo>
                <a:cubicBezTo>
                  <a:pt x="4335" y="10049"/>
                  <a:pt x="4263" y="10121"/>
                  <a:pt x="4263" y="10204"/>
                </a:cubicBezTo>
                <a:cubicBezTo>
                  <a:pt x="4263" y="10299"/>
                  <a:pt x="4335" y="10371"/>
                  <a:pt x="4418" y="10371"/>
                </a:cubicBezTo>
                <a:lnTo>
                  <a:pt x="8407" y="10371"/>
                </a:lnTo>
                <a:cubicBezTo>
                  <a:pt x="8514" y="10371"/>
                  <a:pt x="8585" y="10442"/>
                  <a:pt x="8585" y="10549"/>
                </a:cubicBezTo>
                <a:lnTo>
                  <a:pt x="8585" y="10906"/>
                </a:lnTo>
                <a:lnTo>
                  <a:pt x="2275" y="10906"/>
                </a:lnTo>
                <a:lnTo>
                  <a:pt x="2275" y="10549"/>
                </a:lnTo>
                <a:cubicBezTo>
                  <a:pt x="2275" y="10442"/>
                  <a:pt x="2358" y="10371"/>
                  <a:pt x="2453" y="10371"/>
                </a:cubicBezTo>
                <a:lnTo>
                  <a:pt x="3382" y="10371"/>
                </a:lnTo>
                <a:cubicBezTo>
                  <a:pt x="3465" y="10371"/>
                  <a:pt x="3549" y="10299"/>
                  <a:pt x="3549" y="10204"/>
                </a:cubicBezTo>
                <a:cubicBezTo>
                  <a:pt x="3549" y="10121"/>
                  <a:pt x="3465" y="10049"/>
                  <a:pt x="3382" y="10049"/>
                </a:cubicBezTo>
                <a:lnTo>
                  <a:pt x="3073" y="10049"/>
                </a:lnTo>
                <a:lnTo>
                  <a:pt x="3073" y="9763"/>
                </a:lnTo>
                <a:cubicBezTo>
                  <a:pt x="3073" y="9668"/>
                  <a:pt x="3144" y="9585"/>
                  <a:pt x="3251" y="9585"/>
                </a:cubicBezTo>
                <a:close/>
                <a:moveTo>
                  <a:pt x="5454" y="0"/>
                </a:moveTo>
                <a:cubicBezTo>
                  <a:pt x="4989" y="0"/>
                  <a:pt x="4632" y="369"/>
                  <a:pt x="4632" y="822"/>
                </a:cubicBezTo>
                <a:cubicBezTo>
                  <a:pt x="4632" y="1072"/>
                  <a:pt x="4751" y="1298"/>
                  <a:pt x="4930" y="1453"/>
                </a:cubicBezTo>
                <a:lnTo>
                  <a:pt x="4930" y="1810"/>
                </a:lnTo>
                <a:lnTo>
                  <a:pt x="3894" y="1810"/>
                </a:lnTo>
                <a:cubicBezTo>
                  <a:pt x="3382" y="1810"/>
                  <a:pt x="2906" y="2024"/>
                  <a:pt x="2584" y="2370"/>
                </a:cubicBezTo>
                <a:cubicBezTo>
                  <a:pt x="2382" y="2572"/>
                  <a:pt x="2120" y="2691"/>
                  <a:pt x="1834" y="2691"/>
                </a:cubicBezTo>
                <a:lnTo>
                  <a:pt x="346" y="2691"/>
                </a:lnTo>
                <a:cubicBezTo>
                  <a:pt x="179" y="2691"/>
                  <a:pt x="48" y="2822"/>
                  <a:pt x="48" y="2989"/>
                </a:cubicBezTo>
                <a:lnTo>
                  <a:pt x="48" y="3382"/>
                </a:lnTo>
                <a:cubicBezTo>
                  <a:pt x="48" y="3536"/>
                  <a:pt x="179" y="3679"/>
                  <a:pt x="346" y="3679"/>
                </a:cubicBezTo>
                <a:lnTo>
                  <a:pt x="1263" y="3679"/>
                </a:lnTo>
                <a:lnTo>
                  <a:pt x="1" y="6477"/>
                </a:lnTo>
                <a:lnTo>
                  <a:pt x="1" y="6489"/>
                </a:lnTo>
                <a:lnTo>
                  <a:pt x="1" y="6501"/>
                </a:lnTo>
                <a:lnTo>
                  <a:pt x="1" y="6513"/>
                </a:lnTo>
                <a:lnTo>
                  <a:pt x="1" y="6537"/>
                </a:lnTo>
                <a:lnTo>
                  <a:pt x="1" y="6692"/>
                </a:lnTo>
                <a:cubicBezTo>
                  <a:pt x="1" y="7501"/>
                  <a:pt x="656" y="8168"/>
                  <a:pt x="1477" y="8168"/>
                </a:cubicBezTo>
                <a:lnTo>
                  <a:pt x="1596" y="8168"/>
                </a:lnTo>
                <a:cubicBezTo>
                  <a:pt x="2406" y="8168"/>
                  <a:pt x="3073" y="7513"/>
                  <a:pt x="3073" y="6692"/>
                </a:cubicBezTo>
                <a:lnTo>
                  <a:pt x="3073" y="6537"/>
                </a:lnTo>
                <a:lnTo>
                  <a:pt x="3073" y="6513"/>
                </a:lnTo>
                <a:lnTo>
                  <a:pt x="3073" y="6501"/>
                </a:lnTo>
                <a:lnTo>
                  <a:pt x="3073" y="6489"/>
                </a:lnTo>
                <a:lnTo>
                  <a:pt x="3073" y="6477"/>
                </a:lnTo>
                <a:lnTo>
                  <a:pt x="1811" y="3679"/>
                </a:lnTo>
                <a:lnTo>
                  <a:pt x="1930" y="3679"/>
                </a:lnTo>
                <a:cubicBezTo>
                  <a:pt x="2430" y="3679"/>
                  <a:pt x="2906" y="3465"/>
                  <a:pt x="3239" y="3120"/>
                </a:cubicBezTo>
                <a:cubicBezTo>
                  <a:pt x="3430" y="2917"/>
                  <a:pt x="3692" y="2798"/>
                  <a:pt x="3977" y="2798"/>
                </a:cubicBezTo>
                <a:lnTo>
                  <a:pt x="4942" y="2798"/>
                </a:lnTo>
                <a:lnTo>
                  <a:pt x="4942" y="9251"/>
                </a:lnTo>
                <a:lnTo>
                  <a:pt x="3275" y="9251"/>
                </a:lnTo>
                <a:cubicBezTo>
                  <a:pt x="3013" y="9251"/>
                  <a:pt x="2787" y="9478"/>
                  <a:pt x="2787" y="9752"/>
                </a:cubicBezTo>
                <a:lnTo>
                  <a:pt x="2787" y="10025"/>
                </a:lnTo>
                <a:lnTo>
                  <a:pt x="2501" y="10025"/>
                </a:lnTo>
                <a:cubicBezTo>
                  <a:pt x="2227" y="10025"/>
                  <a:pt x="2001" y="10252"/>
                  <a:pt x="2001" y="10537"/>
                </a:cubicBezTo>
                <a:lnTo>
                  <a:pt x="2001" y="11061"/>
                </a:lnTo>
                <a:cubicBezTo>
                  <a:pt x="2001" y="11145"/>
                  <a:pt x="2072" y="11216"/>
                  <a:pt x="2168" y="11216"/>
                </a:cubicBezTo>
                <a:lnTo>
                  <a:pt x="8799" y="11216"/>
                </a:lnTo>
                <a:cubicBezTo>
                  <a:pt x="8895" y="11216"/>
                  <a:pt x="8966" y="11145"/>
                  <a:pt x="8966" y="11061"/>
                </a:cubicBezTo>
                <a:lnTo>
                  <a:pt x="8966" y="10537"/>
                </a:lnTo>
                <a:cubicBezTo>
                  <a:pt x="8966" y="10252"/>
                  <a:pt x="8740" y="10025"/>
                  <a:pt x="8454" y="10025"/>
                </a:cubicBezTo>
                <a:lnTo>
                  <a:pt x="8180" y="10025"/>
                </a:lnTo>
                <a:lnTo>
                  <a:pt x="8180" y="9752"/>
                </a:lnTo>
                <a:cubicBezTo>
                  <a:pt x="8180" y="9478"/>
                  <a:pt x="7954" y="9251"/>
                  <a:pt x="7680" y="9251"/>
                </a:cubicBezTo>
                <a:lnTo>
                  <a:pt x="5978" y="9251"/>
                </a:lnTo>
                <a:lnTo>
                  <a:pt x="5978" y="4572"/>
                </a:lnTo>
                <a:cubicBezTo>
                  <a:pt x="5978" y="4477"/>
                  <a:pt x="5894" y="4406"/>
                  <a:pt x="5811" y="4406"/>
                </a:cubicBezTo>
                <a:cubicBezTo>
                  <a:pt x="5716" y="4406"/>
                  <a:pt x="5644" y="4477"/>
                  <a:pt x="5644" y="4572"/>
                </a:cubicBezTo>
                <a:lnTo>
                  <a:pt x="5644" y="9251"/>
                </a:lnTo>
                <a:lnTo>
                  <a:pt x="5240" y="9251"/>
                </a:lnTo>
                <a:lnTo>
                  <a:pt x="5240" y="2798"/>
                </a:lnTo>
                <a:lnTo>
                  <a:pt x="5644" y="2798"/>
                </a:lnTo>
                <a:lnTo>
                  <a:pt x="5644" y="3536"/>
                </a:lnTo>
                <a:cubicBezTo>
                  <a:pt x="5644" y="3632"/>
                  <a:pt x="5716" y="3703"/>
                  <a:pt x="5811" y="3703"/>
                </a:cubicBezTo>
                <a:cubicBezTo>
                  <a:pt x="5894" y="3703"/>
                  <a:pt x="5978" y="3632"/>
                  <a:pt x="5978" y="3536"/>
                </a:cubicBezTo>
                <a:lnTo>
                  <a:pt x="5978" y="2798"/>
                </a:lnTo>
                <a:lnTo>
                  <a:pt x="7002" y="2798"/>
                </a:lnTo>
                <a:cubicBezTo>
                  <a:pt x="7240" y="2798"/>
                  <a:pt x="7466" y="2905"/>
                  <a:pt x="7621" y="3060"/>
                </a:cubicBezTo>
                <a:cubicBezTo>
                  <a:pt x="8002" y="3453"/>
                  <a:pt x="8502" y="3679"/>
                  <a:pt x="9050" y="3679"/>
                </a:cubicBezTo>
                <a:lnTo>
                  <a:pt x="9097" y="3679"/>
                </a:lnTo>
                <a:lnTo>
                  <a:pt x="7835" y="6477"/>
                </a:lnTo>
                <a:lnTo>
                  <a:pt x="7835" y="6489"/>
                </a:lnTo>
                <a:lnTo>
                  <a:pt x="7835" y="6501"/>
                </a:lnTo>
                <a:lnTo>
                  <a:pt x="7835" y="6513"/>
                </a:lnTo>
                <a:lnTo>
                  <a:pt x="7835" y="6537"/>
                </a:lnTo>
                <a:lnTo>
                  <a:pt x="7835" y="6692"/>
                </a:lnTo>
                <a:cubicBezTo>
                  <a:pt x="7835" y="7501"/>
                  <a:pt x="8490" y="8168"/>
                  <a:pt x="9311" y="8168"/>
                </a:cubicBezTo>
                <a:lnTo>
                  <a:pt x="9431" y="8168"/>
                </a:lnTo>
                <a:cubicBezTo>
                  <a:pt x="10228" y="8168"/>
                  <a:pt x="10895" y="7513"/>
                  <a:pt x="10895" y="6692"/>
                </a:cubicBezTo>
                <a:lnTo>
                  <a:pt x="10895" y="6537"/>
                </a:lnTo>
                <a:lnTo>
                  <a:pt x="10895" y="6513"/>
                </a:lnTo>
                <a:lnTo>
                  <a:pt x="10895" y="6501"/>
                </a:lnTo>
                <a:lnTo>
                  <a:pt x="10895" y="6489"/>
                </a:lnTo>
                <a:lnTo>
                  <a:pt x="10895" y="6465"/>
                </a:lnTo>
                <a:lnTo>
                  <a:pt x="9633" y="3667"/>
                </a:lnTo>
                <a:lnTo>
                  <a:pt x="10562" y="3667"/>
                </a:lnTo>
                <a:cubicBezTo>
                  <a:pt x="10716" y="3667"/>
                  <a:pt x="10859" y="3536"/>
                  <a:pt x="10859" y="3370"/>
                </a:cubicBezTo>
                <a:lnTo>
                  <a:pt x="10859" y="2989"/>
                </a:lnTo>
                <a:cubicBezTo>
                  <a:pt x="10859" y="2822"/>
                  <a:pt x="10716" y="2691"/>
                  <a:pt x="10562" y="2691"/>
                </a:cubicBezTo>
                <a:lnTo>
                  <a:pt x="9073" y="2691"/>
                </a:lnTo>
                <a:cubicBezTo>
                  <a:pt x="8788" y="2691"/>
                  <a:pt x="8514" y="2572"/>
                  <a:pt x="8323" y="2370"/>
                </a:cubicBezTo>
                <a:cubicBezTo>
                  <a:pt x="8002" y="2012"/>
                  <a:pt x="7502" y="1810"/>
                  <a:pt x="7014" y="1810"/>
                </a:cubicBezTo>
                <a:lnTo>
                  <a:pt x="5978" y="1810"/>
                </a:lnTo>
                <a:lnTo>
                  <a:pt x="5978" y="1453"/>
                </a:lnTo>
                <a:cubicBezTo>
                  <a:pt x="6156" y="1310"/>
                  <a:pt x="6275" y="1072"/>
                  <a:pt x="6275" y="822"/>
                </a:cubicBezTo>
                <a:cubicBezTo>
                  <a:pt x="6275" y="358"/>
                  <a:pt x="5894" y="0"/>
                  <a:pt x="5454" y="0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6" name="Google Shape;976;p60"/>
          <p:cNvSpPr/>
          <p:nvPr/>
        </p:nvSpPr>
        <p:spPr>
          <a:xfrm>
            <a:off x="4606225" y="1736010"/>
            <a:ext cx="286200" cy="286200"/>
          </a:xfrm>
          <a:prstGeom prst="ellipse">
            <a:avLst/>
          </a:prstGeom>
          <a:solidFill>
            <a:schemeClr val="dk2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1D8274-749A-4FBC-AC45-EC50FC412BF9}"/>
              </a:ext>
            </a:extLst>
          </p:cNvPr>
          <p:cNvSpPr txBox="1"/>
          <p:nvPr/>
        </p:nvSpPr>
        <p:spPr>
          <a:xfrm>
            <a:off x="452033" y="3263735"/>
            <a:ext cx="25126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accent4"/>
                </a:solidFill>
                <a:latin typeface="Hammersmith One"/>
              </a:rPr>
              <a:t>Ceteris paribus, men will not accord preference to WFH or WFA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52"/>
          <p:cNvSpPr txBox="1">
            <a:spLocks noGrp="1"/>
          </p:cNvSpPr>
          <p:nvPr>
            <p:ph type="title"/>
          </p:nvPr>
        </p:nvSpPr>
        <p:spPr>
          <a:xfrm>
            <a:off x="74344" y="151870"/>
            <a:ext cx="6739924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METHODOLOGY</a:t>
            </a:r>
            <a:endParaRPr dirty="0"/>
          </a:p>
        </p:txBody>
      </p:sp>
      <p:sp>
        <p:nvSpPr>
          <p:cNvPr id="4" name="Google Shape;742;p47">
            <a:extLst>
              <a:ext uri="{FF2B5EF4-FFF2-40B4-BE49-F238E27FC236}">
                <a16:creationId xmlns:a16="http://schemas.microsoft.com/office/drawing/2014/main" id="{33459E5B-DC9B-4B1B-A28B-F716C921702A}"/>
              </a:ext>
            </a:extLst>
          </p:cNvPr>
          <p:cNvSpPr txBox="1">
            <a:spLocks/>
          </p:cNvSpPr>
          <p:nvPr/>
        </p:nvSpPr>
        <p:spPr>
          <a:xfrm>
            <a:off x="710847" y="1309976"/>
            <a:ext cx="5284436" cy="3044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rabi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Roboto"/>
              <a:buAutoNum type="alpha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hlink"/>
              </a:buClr>
              <a:buSzPts val="1800"/>
              <a:buFont typeface="Roboto"/>
              <a:buAutoNum type="romanLcPeriod"/>
              <a:defRPr sz="2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spcAft>
                <a:spcPts val="1600"/>
              </a:spcAft>
              <a:buNone/>
            </a:pPr>
            <a:r>
              <a:rPr lang="en-IN" sz="1800" dirty="0">
                <a:solidFill>
                  <a:schemeClr val="accent3"/>
                </a:solidFill>
              </a:rPr>
              <a:t>M</a:t>
            </a:r>
            <a:r>
              <a:rPr lang="en" sz="1800" dirty="0">
                <a:solidFill>
                  <a:schemeClr val="accent3"/>
                </a:solidFill>
              </a:rPr>
              <a:t>ixed methods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" sz="1800" dirty="0"/>
              <a:t>	- Qualitative (Interviews)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" sz="1800" dirty="0"/>
              <a:t>	- Framework testing with broad 		respondent group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-IN" sz="1800" dirty="0">
                <a:solidFill>
                  <a:schemeClr val="accent3"/>
                </a:solidFill>
              </a:rPr>
              <a:t>R</a:t>
            </a:r>
            <a:r>
              <a:rPr lang="en" sz="1800" dirty="0">
                <a:solidFill>
                  <a:schemeClr val="accent3"/>
                </a:solidFill>
              </a:rPr>
              <a:t>espondent Profile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" sz="1800" dirty="0"/>
              <a:t>	- Equal mix of genders 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-IN" sz="1800" dirty="0">
                <a:solidFill>
                  <a:schemeClr val="accent3"/>
                </a:solidFill>
              </a:rPr>
              <a:t>I</a:t>
            </a:r>
            <a:r>
              <a:rPr lang="en" sz="1800" dirty="0">
                <a:solidFill>
                  <a:schemeClr val="accent3"/>
                </a:solidFill>
              </a:rPr>
              <a:t>ndustries 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en" sz="1800" dirty="0"/>
              <a:t>	- Diverse sectors</a:t>
            </a:r>
          </a:p>
        </p:txBody>
      </p:sp>
    </p:spTree>
    <p:extLst>
      <p:ext uri="{BB962C8B-B14F-4D97-AF65-F5344CB8AC3E}">
        <p14:creationId xmlns:p14="http://schemas.microsoft.com/office/powerpoint/2010/main" val="2580410499"/>
      </p:ext>
    </p:extLst>
  </p:cSld>
  <p:clrMapOvr>
    <a:masterClrMapping/>
  </p:clrMapOvr>
</p:sld>
</file>

<file path=ppt/theme/theme1.xml><?xml version="1.0" encoding="utf-8"?>
<a:theme xmlns:a="http://schemas.openxmlformats.org/drawingml/2006/main" name="Grammar Lesson XL by Slidesgo">
  <a:themeElements>
    <a:clrScheme name="Simple Light">
      <a:dk1>
        <a:srgbClr val="FFFFFF"/>
      </a:dk1>
      <a:lt1>
        <a:srgbClr val="000000"/>
      </a:lt1>
      <a:dk2>
        <a:srgbClr val="E9E3CB"/>
      </a:dk2>
      <a:lt2>
        <a:srgbClr val="FFD7A1"/>
      </a:lt2>
      <a:accent1>
        <a:srgbClr val="68A1A4"/>
      </a:accent1>
      <a:accent2>
        <a:srgbClr val="DA8737"/>
      </a:accent2>
      <a:accent3>
        <a:srgbClr val="D56534"/>
      </a:accent3>
      <a:accent4>
        <a:srgbClr val="5A1B00"/>
      </a:accent4>
      <a:accent5>
        <a:srgbClr val="68A1A4"/>
      </a:accent5>
      <a:accent6>
        <a:srgbClr val="DA8737"/>
      </a:accent6>
      <a:hlink>
        <a:srgbClr val="19161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400</Words>
  <Application>Microsoft Office PowerPoint</Application>
  <PresentationFormat>On-screen Show (16:9)</PresentationFormat>
  <Paragraphs>88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Times New Roman</vt:lpstr>
      <vt:lpstr>Arial</vt:lpstr>
      <vt:lpstr>Roboto</vt:lpstr>
      <vt:lpstr>Calibri</vt:lpstr>
      <vt:lpstr>Hammersmith One</vt:lpstr>
      <vt:lpstr>Grammar Lesson XL by Slidesgo</vt:lpstr>
      <vt:lpstr>Exploring the Role of Gender in Promoting Work from Anywhere in the New Normal</vt:lpstr>
      <vt:lpstr>LET’S START WITH FACTS…</vt:lpstr>
      <vt:lpstr>Evolution of remote working</vt:lpstr>
      <vt:lpstr>What does literature tell us?</vt:lpstr>
      <vt:lpstr>Pros</vt:lpstr>
      <vt:lpstr>What the world is talking about…</vt:lpstr>
      <vt:lpstr>Role of Gender</vt:lpstr>
      <vt:lpstr>Research Proposition  </vt:lpstr>
      <vt:lpstr>METHODOLOGY</vt:lpstr>
      <vt:lpstr>Preliminary Findings…</vt:lpstr>
      <vt:lpstr>Implications we foresee…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the Role of Gender in Promoting Work from Anywhere in the New Normal</dc:title>
  <cp:lastModifiedBy>Rubal Rathi</cp:lastModifiedBy>
  <cp:revision>48</cp:revision>
  <dcterms:modified xsi:type="dcterms:W3CDTF">2021-05-15T07:41:00Z</dcterms:modified>
</cp:coreProperties>
</file>