
<file path=[Content_Types].xml><?xml version="1.0" encoding="utf-8"?>
<Types xmlns="http://schemas.openxmlformats.org/package/2006/content-types">
  <Default Extension="bin" ContentType="application/vnd.openxmlformats-officedocument.oleObject"/>
  <Default Extension="jpeg" ContentType="image/jpeg"/>
  <Default Extension="jpg" ContentType="image/jpeg"/>
  <Default Extension="jpg&amp;ehk=5CPbCTuybyVjxL7Hp757cw&amp;r=0&amp;pid=OfficeInsert"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64" r:id="rId2"/>
    <p:sldId id="257" r:id="rId3"/>
    <p:sldId id="321" r:id="rId4"/>
    <p:sldId id="311" r:id="rId5"/>
    <p:sldId id="258" r:id="rId6"/>
    <p:sldId id="265" r:id="rId7"/>
    <p:sldId id="259" r:id="rId8"/>
    <p:sldId id="332" r:id="rId9"/>
    <p:sldId id="260" r:id="rId10"/>
    <p:sldId id="261" r:id="rId11"/>
    <p:sldId id="263" r:id="rId12"/>
    <p:sldId id="331" r:id="rId13"/>
    <p:sldId id="313"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87940" autoAdjust="0"/>
  </p:normalViewPr>
  <p:slideViewPr>
    <p:cSldViewPr snapToGrid="0">
      <p:cViewPr varScale="1">
        <p:scale>
          <a:sx n="100" d="100"/>
          <a:sy n="100" d="100"/>
        </p:scale>
        <p:origin x="990"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3" Type="http://schemas.openxmlformats.org/officeDocument/2006/relationships/oleObject" Target="file:///C:\Users\riokeke2\Desktop\YEAR%202019\October%202019\UCLan%20jobs\Lecturer%20in%20project%20management\Book1.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manualLayout>
          <c:xMode val="edge"/>
          <c:yMode val="edge"/>
          <c:x val="0.39630773498165267"/>
          <c:y val="1.4760147601476014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Sheet1!$B$1</c:f>
              <c:strCache>
                <c:ptCount val="1"/>
                <c:pt idx="0">
                  <c:v>Cost of development</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dLbls>
            <c:dLbl>
              <c:idx val="1"/>
              <c:layout>
                <c:manualLayout>
                  <c:x val="1.8600449607476126E-2"/>
                  <c:y val="-3.1813044830602551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322E-4005-8976-A2790C67E2D8}"/>
                </c:ext>
              </c:extLst>
            </c:dLbl>
            <c:dLbl>
              <c:idx val="2"/>
              <c:layout>
                <c:manualLayout>
                  <c:x val="-6.6526605698951302E-2"/>
                  <c:y val="-4.0501374133812267E-2"/>
                </c:manualLayout>
              </c:layout>
              <c:spPr>
                <a:noFill/>
                <a:ln>
                  <a:noFill/>
                </a:ln>
                <a:effectLst/>
              </c:spPr>
              <c:txPr>
                <a:bodyPr rot="0" spcFirstLastPara="1" vertOverflow="ellipsis" vert="horz" wrap="square" lIns="38100" tIns="19050" rIns="38100" bIns="19050" anchor="ctr" anchorCtr="1">
                  <a:noAutofit/>
                </a:bodyPr>
                <a:lstStyle/>
                <a:p>
                  <a:pPr>
                    <a:defRPr sz="900" b="0" i="0" u="none" strike="noStrike" kern="1200" baseline="0">
                      <a:solidFill>
                        <a:srgbClr val="FF0000"/>
                      </a:solidFill>
                      <a:latin typeface="+mn-lt"/>
                      <a:ea typeface="+mn-ea"/>
                      <a:cs typeface="+mn-cs"/>
                    </a:defRPr>
                  </a:pPr>
                  <a:endParaRPr lang="en-US"/>
                </a:p>
              </c:txPr>
              <c:dLblPos val="r"/>
              <c:showLegendKey val="0"/>
              <c:showVal val="1"/>
              <c:showCatName val="0"/>
              <c:showSerName val="0"/>
              <c:showPercent val="0"/>
              <c:showBubbleSize val="0"/>
              <c:extLst>
                <c:ext xmlns:c15="http://schemas.microsoft.com/office/drawing/2012/chart" uri="{CE6537A1-D6FC-4f65-9D91-7224C49458BB}">
                  <c15:layout>
                    <c:manualLayout>
                      <c:w val="0.16668520414768781"/>
                      <c:h val="0.1215467647882429"/>
                    </c:manualLayout>
                  </c15:layout>
                </c:ext>
                <c:ext xmlns:c16="http://schemas.microsoft.com/office/drawing/2014/chart" uri="{C3380CC4-5D6E-409C-BE32-E72D297353CC}">
                  <c16:uniqueId val="{00000001-322E-4005-8976-A2790C67E2D8}"/>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rgbClr val="FF0000"/>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Tool-based manufacturing</c:v>
                </c:pt>
                <c:pt idx="1">
                  <c:v>Digital manufacturing</c:v>
                </c:pt>
                <c:pt idx="2">
                  <c:v>Cost Saving</c:v>
                </c:pt>
              </c:strCache>
            </c:strRef>
          </c:cat>
          <c:val>
            <c:numRef>
              <c:f>Sheet1!$B$2:$B$4</c:f>
              <c:numCache>
                <c:formatCode>"£"#,##0_);[Red]\("£"#,##0\)</c:formatCode>
                <c:ptCount val="3"/>
                <c:pt idx="0">
                  <c:v>400000</c:v>
                </c:pt>
                <c:pt idx="1">
                  <c:v>2500</c:v>
                </c:pt>
                <c:pt idx="2" formatCode="#,##0">
                  <c:v>397500</c:v>
                </c:pt>
              </c:numCache>
            </c:numRef>
          </c:val>
          <c:smooth val="0"/>
          <c:extLst>
            <c:ext xmlns:c16="http://schemas.microsoft.com/office/drawing/2014/chart" uri="{C3380CC4-5D6E-409C-BE32-E72D297353CC}">
              <c16:uniqueId val="{00000002-322E-4005-8976-A2790C67E2D8}"/>
            </c:ext>
          </c:extLst>
        </c:ser>
        <c:dLbls>
          <c:dLblPos val="t"/>
          <c:showLegendKey val="0"/>
          <c:showVal val="1"/>
          <c:showCatName val="0"/>
          <c:showSerName val="0"/>
          <c:showPercent val="0"/>
          <c:showBubbleSize val="0"/>
        </c:dLbls>
        <c:marker val="1"/>
        <c:smooth val="0"/>
        <c:axId val="437496216"/>
        <c:axId val="610935224"/>
      </c:lineChart>
      <c:catAx>
        <c:axId val="43749621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10935224"/>
        <c:crosses val="autoZero"/>
        <c:auto val="1"/>
        <c:lblAlgn val="ctr"/>
        <c:lblOffset val="100"/>
        <c:noMultiLvlLbl val="0"/>
      </c:catAx>
      <c:valAx>
        <c:axId val="610935224"/>
        <c:scaling>
          <c:orientation val="minMax"/>
        </c:scaling>
        <c:delete val="0"/>
        <c:axPos val="l"/>
        <c:majorGridlines>
          <c:spPr>
            <a:ln w="9525" cap="flat" cmpd="sng" algn="ctr">
              <a:solidFill>
                <a:schemeClr val="tx1">
                  <a:lumMod val="15000"/>
                  <a:lumOff val="85000"/>
                </a:schemeClr>
              </a:solidFill>
              <a:round/>
            </a:ln>
            <a:effectLst/>
          </c:spPr>
        </c:majorGridlines>
        <c:numFmt formatCode="&quot;£&quot;#,##0_);[Red]\(&quot;£&quot;#,##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37496216"/>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baseline="0">
                <a:solidFill>
                  <a:schemeClr val="tx1">
                    <a:lumMod val="65000"/>
                    <a:lumOff val="35000"/>
                  </a:schemeClr>
                </a:solidFill>
                <a:latin typeface="+mn-lt"/>
                <a:ea typeface="+mn-ea"/>
                <a:cs typeface="+mn-cs"/>
              </a:defRPr>
            </a:pPr>
            <a:r>
              <a:rPr lang="en-US" sz="1200" b="0" i="0" u="none" strike="noStrike" baseline="0">
                <a:solidFill>
                  <a:sysClr val="windowText" lastClr="000000">
                    <a:lumMod val="65000"/>
                    <a:lumOff val="35000"/>
                  </a:sysClr>
                </a:solidFill>
                <a:latin typeface="Calibri" panose="020F0502020204030204"/>
              </a:rPr>
              <a:t>Number of reviewed papers (published in 2020 and 2021)</a:t>
            </a:r>
          </a:p>
        </c:rich>
      </c:tx>
      <c:layout>
        <c:manualLayout>
          <c:xMode val="edge"/>
          <c:yMode val="edge"/>
          <c:x val="0.21706017703915464"/>
          <c:y val="0"/>
        </c:manualLayout>
      </c:layout>
      <c:overlay val="0"/>
      <c:spPr>
        <a:noFill/>
        <a:ln>
          <a:noFill/>
        </a:ln>
        <a:effectLst/>
      </c:spPr>
      <c:txPr>
        <a:bodyPr rot="0" spcFirstLastPara="1" vertOverflow="ellipsis" vert="horz" wrap="square" anchor="ctr" anchorCtr="1"/>
        <a:lstStyle/>
        <a:p>
          <a:pPr>
            <a:defRPr sz="1400" b="0" i="0" u="none" strike="noStrike"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5.9802119925986413E-3"/>
          <c:y val="0.13000274495826084"/>
          <c:w val="0.95077477751749839"/>
          <c:h val="0.80236291910807012"/>
        </c:manualLayout>
      </c:layout>
      <c:barChart>
        <c:barDir val="col"/>
        <c:grouping val="clustered"/>
        <c:varyColors val="0"/>
        <c:ser>
          <c:idx val="0"/>
          <c:order val="0"/>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baseline="0">
                    <a:solidFill>
                      <a:schemeClr val="tx1">
                        <a:lumMod val="65000"/>
                        <a:lumOff val="3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Sheet1!$A$1:$A$6</c:f>
              <c:strCache>
                <c:ptCount val="6"/>
                <c:pt idx="0">
                  <c:v>Total number of reviewed works</c:v>
                </c:pt>
                <c:pt idx="1">
                  <c:v>Journal papers</c:v>
                </c:pt>
                <c:pt idx="2">
                  <c:v>Conference papers</c:v>
                </c:pt>
                <c:pt idx="3">
                  <c:v>Book chapters</c:v>
                </c:pt>
                <c:pt idx="4">
                  <c:v>Reviewed papers </c:v>
                </c:pt>
                <c:pt idx="5">
                  <c:v>2 Notes</c:v>
                </c:pt>
              </c:strCache>
            </c:strRef>
          </c:cat>
          <c:val>
            <c:numRef>
              <c:f>Sheet1!$B$1:$B$6</c:f>
              <c:numCache>
                <c:formatCode>General</c:formatCode>
                <c:ptCount val="6"/>
                <c:pt idx="0">
                  <c:v>215</c:v>
                </c:pt>
                <c:pt idx="1">
                  <c:v>123</c:v>
                </c:pt>
                <c:pt idx="2">
                  <c:v>44</c:v>
                </c:pt>
                <c:pt idx="3">
                  <c:v>38</c:v>
                </c:pt>
                <c:pt idx="4">
                  <c:v>10</c:v>
                </c:pt>
                <c:pt idx="5">
                  <c:v>2</c:v>
                </c:pt>
              </c:numCache>
            </c:numRef>
          </c:val>
          <c:extLst>
            <c:ext xmlns:c16="http://schemas.microsoft.com/office/drawing/2014/chart" uri="{C3380CC4-5D6E-409C-BE32-E72D297353CC}">
              <c16:uniqueId val="{00000000-72DC-476E-9DCA-48E4014DE0D9}"/>
            </c:ext>
          </c:extLst>
        </c:ser>
        <c:dLbls>
          <c:showLegendKey val="0"/>
          <c:showVal val="1"/>
          <c:showCatName val="0"/>
          <c:showSerName val="0"/>
          <c:showPercent val="0"/>
          <c:showBubbleSize val="0"/>
        </c:dLbls>
        <c:gapWidth val="6"/>
        <c:axId val="223081839"/>
        <c:axId val="223079343"/>
      </c:barChart>
      <c:catAx>
        <c:axId val="22308183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baseline="0">
                <a:solidFill>
                  <a:schemeClr val="tx1">
                    <a:lumMod val="65000"/>
                    <a:lumOff val="35000"/>
                  </a:schemeClr>
                </a:solidFill>
                <a:latin typeface="+mn-lt"/>
                <a:ea typeface="+mn-ea"/>
                <a:cs typeface="+mn-cs"/>
              </a:defRPr>
            </a:pPr>
            <a:endParaRPr lang="en-US"/>
          </a:p>
        </c:txPr>
        <c:crossAx val="223079343"/>
        <c:crosses val="autoZero"/>
        <c:auto val="1"/>
        <c:lblAlgn val="ctr"/>
        <c:lblOffset val="100"/>
        <c:noMultiLvlLbl val="0"/>
      </c:catAx>
      <c:valAx>
        <c:axId val="223079343"/>
        <c:scaling>
          <c:orientation val="minMax"/>
        </c:scaling>
        <c:delete val="1"/>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223081839"/>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419">
  <cs:axisTitle>
    <cs:lnRef idx="0"/>
    <cs:fillRef idx="0"/>
    <cs:effectRef idx="0"/>
    <cs:fontRef idx="minor">
      <a:schemeClr val="tx1">
        <a:lumMod val="65000"/>
        <a:lumOff val="35000"/>
      </a:schemeClr>
    </cs:fontRef>
    <cs:defRPr sz="9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cs:chartArea>
  <cs:dataLabel>
    <cs:lnRef idx="0"/>
    <cs:fillRef idx="0"/>
    <cs:effectRef idx="0"/>
    <cs:fontRef idx="minor">
      <a:schemeClr val="tx1">
        <a:lumMod val="65000"/>
        <a:lumOff val="35000"/>
      </a:schemeClr>
    </cs:fontRef>
    <cs:defRPr sz="9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5"/>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15000"/>
            <a:lumOff val="8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140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cs:valueAxis>
  <cs:wall>
    <cs:lnRef idx="0"/>
    <cs:fillRef idx="0"/>
    <cs:effectRef idx="0"/>
    <cs:fontRef idx="minor">
      <a:schemeClr val="tx1"/>
    </cs:fontRef>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0FC7C0E-A0EA-4615-AE70-935951697BAA}" type="doc">
      <dgm:prSet loTypeId="urn:microsoft.com/office/officeart/2005/8/layout/radial3" loCatId="cycle" qsTypeId="urn:microsoft.com/office/officeart/2005/8/quickstyle/simple1" qsCatId="simple" csTypeId="urn:microsoft.com/office/officeart/2005/8/colors/accent1_2" csCatId="accent1" phldr="1"/>
      <dgm:spPr/>
      <dgm:t>
        <a:bodyPr/>
        <a:lstStyle/>
        <a:p>
          <a:endParaRPr lang="en-GB"/>
        </a:p>
      </dgm:t>
    </dgm:pt>
    <dgm:pt modelId="{2B9F9BED-2B5B-40A1-A28C-C492D52A05F3}">
      <dgm:prSet phldrT="[Text]" custT="1"/>
      <dgm:spPr/>
      <dgm:t>
        <a:bodyPr/>
        <a:lstStyle/>
        <a:p>
          <a:r>
            <a:rPr lang="en-US" sz="3600" dirty="0"/>
            <a:t>AI Innovation </a:t>
          </a:r>
          <a:endParaRPr lang="en-GB" sz="3600" dirty="0"/>
        </a:p>
      </dgm:t>
    </dgm:pt>
    <dgm:pt modelId="{A8197EB9-91AD-4117-97A1-D2B46630B021}" type="parTrans" cxnId="{3FDBDA53-D759-4956-B544-B41111B72DFA}">
      <dgm:prSet/>
      <dgm:spPr/>
      <dgm:t>
        <a:bodyPr/>
        <a:lstStyle/>
        <a:p>
          <a:endParaRPr lang="en-GB"/>
        </a:p>
      </dgm:t>
    </dgm:pt>
    <dgm:pt modelId="{CF019D2E-812D-48DA-BDB6-0E5474DC1712}" type="sibTrans" cxnId="{3FDBDA53-D759-4956-B544-B41111B72DFA}">
      <dgm:prSet/>
      <dgm:spPr/>
      <dgm:t>
        <a:bodyPr/>
        <a:lstStyle/>
        <a:p>
          <a:endParaRPr lang="en-GB"/>
        </a:p>
      </dgm:t>
    </dgm:pt>
    <dgm:pt modelId="{7427C881-0861-4F8A-B5A9-63AF1111DC2E}">
      <dgm:prSet phldrT="[Text]" custT="1"/>
      <dgm:spPr/>
      <dgm:t>
        <a:bodyPr/>
        <a:lstStyle/>
        <a:p>
          <a:r>
            <a:rPr lang="en-US" sz="1600" b="1" dirty="0"/>
            <a:t>Breakthrough</a:t>
          </a:r>
          <a:endParaRPr lang="en-GB" sz="1600" b="1" dirty="0"/>
        </a:p>
      </dgm:t>
    </dgm:pt>
    <dgm:pt modelId="{BDFCFCD6-3211-4C72-9C91-0F551655E6B5}" type="parTrans" cxnId="{80B37110-EEE9-41C5-A178-BFE2BAB0A3AA}">
      <dgm:prSet/>
      <dgm:spPr/>
      <dgm:t>
        <a:bodyPr/>
        <a:lstStyle/>
        <a:p>
          <a:endParaRPr lang="en-GB"/>
        </a:p>
      </dgm:t>
    </dgm:pt>
    <dgm:pt modelId="{6DF2F794-0015-49A1-94D5-11E550FEB818}" type="sibTrans" cxnId="{80B37110-EEE9-41C5-A178-BFE2BAB0A3AA}">
      <dgm:prSet/>
      <dgm:spPr/>
      <dgm:t>
        <a:bodyPr/>
        <a:lstStyle/>
        <a:p>
          <a:endParaRPr lang="en-GB"/>
        </a:p>
      </dgm:t>
    </dgm:pt>
    <dgm:pt modelId="{A35EDC05-2690-40F5-9978-6F4AF8A91DA2}">
      <dgm:prSet phldrT="[Text]" custT="1"/>
      <dgm:spPr/>
      <dgm:t>
        <a:bodyPr/>
        <a:lstStyle/>
        <a:p>
          <a:r>
            <a:rPr lang="en-US" sz="1600" b="1" dirty="0"/>
            <a:t>Sustaining innovation </a:t>
          </a:r>
          <a:endParaRPr lang="en-GB" sz="1600" b="1" dirty="0"/>
        </a:p>
      </dgm:t>
    </dgm:pt>
    <dgm:pt modelId="{A6BB5569-590E-4252-BE2E-6C8EAAA0B236}" type="parTrans" cxnId="{461468CD-D259-4F76-91B9-C86BF15C2508}">
      <dgm:prSet/>
      <dgm:spPr/>
      <dgm:t>
        <a:bodyPr/>
        <a:lstStyle/>
        <a:p>
          <a:endParaRPr lang="en-GB"/>
        </a:p>
      </dgm:t>
    </dgm:pt>
    <dgm:pt modelId="{C3C6C7BC-8497-4B85-B31F-6AA7495F77B2}" type="sibTrans" cxnId="{461468CD-D259-4F76-91B9-C86BF15C2508}">
      <dgm:prSet/>
      <dgm:spPr/>
      <dgm:t>
        <a:bodyPr/>
        <a:lstStyle/>
        <a:p>
          <a:endParaRPr lang="en-GB"/>
        </a:p>
      </dgm:t>
    </dgm:pt>
    <dgm:pt modelId="{75293E19-D48E-42BC-9187-EB48CEAA3892}">
      <dgm:prSet phldrT="[Text]" custT="1"/>
      <dgm:spPr/>
      <dgm:t>
        <a:bodyPr/>
        <a:lstStyle/>
        <a:p>
          <a:r>
            <a:rPr lang="en-US" sz="2000" b="1" dirty="0"/>
            <a:t>Disruptive innovation</a:t>
          </a:r>
          <a:endParaRPr lang="en-GB" sz="2000" b="1" dirty="0"/>
        </a:p>
      </dgm:t>
    </dgm:pt>
    <dgm:pt modelId="{265EF0AA-86C9-4D90-976E-19933FD67D07}" type="parTrans" cxnId="{069DA394-AA3D-4F81-81AE-38FF7592D194}">
      <dgm:prSet/>
      <dgm:spPr/>
      <dgm:t>
        <a:bodyPr/>
        <a:lstStyle/>
        <a:p>
          <a:endParaRPr lang="en-GB"/>
        </a:p>
      </dgm:t>
    </dgm:pt>
    <dgm:pt modelId="{E1B05884-6773-4868-B057-6ADE81E09313}" type="sibTrans" cxnId="{069DA394-AA3D-4F81-81AE-38FF7592D194}">
      <dgm:prSet/>
      <dgm:spPr/>
      <dgm:t>
        <a:bodyPr/>
        <a:lstStyle/>
        <a:p>
          <a:endParaRPr lang="en-GB"/>
        </a:p>
      </dgm:t>
    </dgm:pt>
    <dgm:pt modelId="{B342C8F9-CF44-4735-91F9-9269E354ED54}">
      <dgm:prSet phldrT="[Text]" custT="1"/>
      <dgm:spPr/>
      <dgm:t>
        <a:bodyPr/>
        <a:lstStyle/>
        <a:p>
          <a:r>
            <a:rPr lang="en-US" sz="1800" b="1" dirty="0"/>
            <a:t>Basic research </a:t>
          </a:r>
          <a:endParaRPr lang="en-GB" sz="1800" b="1" dirty="0"/>
        </a:p>
      </dgm:t>
    </dgm:pt>
    <dgm:pt modelId="{A2635CED-8D55-4F4C-8B92-211C48C43DCF}" type="parTrans" cxnId="{99E3AD79-CD30-4508-95AB-6C7C0535DC09}">
      <dgm:prSet/>
      <dgm:spPr/>
      <dgm:t>
        <a:bodyPr/>
        <a:lstStyle/>
        <a:p>
          <a:endParaRPr lang="en-GB"/>
        </a:p>
      </dgm:t>
    </dgm:pt>
    <dgm:pt modelId="{306CE471-D454-47EA-9371-DFA14FF248CF}" type="sibTrans" cxnId="{99E3AD79-CD30-4508-95AB-6C7C0535DC09}">
      <dgm:prSet/>
      <dgm:spPr/>
      <dgm:t>
        <a:bodyPr/>
        <a:lstStyle/>
        <a:p>
          <a:endParaRPr lang="en-GB"/>
        </a:p>
      </dgm:t>
    </dgm:pt>
    <dgm:pt modelId="{DFA1432E-92DF-4204-881D-EDDDCD9B2CE2}" type="pres">
      <dgm:prSet presAssocID="{40FC7C0E-A0EA-4615-AE70-935951697BAA}" presName="composite" presStyleCnt="0">
        <dgm:presLayoutVars>
          <dgm:chMax val="1"/>
          <dgm:dir/>
          <dgm:resizeHandles val="exact"/>
        </dgm:presLayoutVars>
      </dgm:prSet>
      <dgm:spPr/>
    </dgm:pt>
    <dgm:pt modelId="{F19C0364-FDC1-4985-BA27-3A10EC113357}" type="pres">
      <dgm:prSet presAssocID="{40FC7C0E-A0EA-4615-AE70-935951697BAA}" presName="radial" presStyleCnt="0">
        <dgm:presLayoutVars>
          <dgm:animLvl val="ctr"/>
        </dgm:presLayoutVars>
      </dgm:prSet>
      <dgm:spPr/>
    </dgm:pt>
    <dgm:pt modelId="{D866AB94-719C-4B3B-9B23-5364533C4056}" type="pres">
      <dgm:prSet presAssocID="{2B9F9BED-2B5B-40A1-A28C-C492D52A05F3}" presName="centerShape" presStyleLbl="vennNode1" presStyleIdx="0" presStyleCnt="5" custScaleX="157383" custScaleY="123133"/>
      <dgm:spPr/>
    </dgm:pt>
    <dgm:pt modelId="{CBD9B269-092E-4C50-A519-CCB09BBCE554}" type="pres">
      <dgm:prSet presAssocID="{7427C881-0861-4F8A-B5A9-63AF1111DC2E}" presName="node" presStyleLbl="vennNode1" presStyleIdx="1" presStyleCnt="5" custScaleX="187001" custScaleY="105948" custRadScaleRad="100755">
        <dgm:presLayoutVars>
          <dgm:bulletEnabled val="1"/>
        </dgm:presLayoutVars>
      </dgm:prSet>
      <dgm:spPr/>
    </dgm:pt>
    <dgm:pt modelId="{F4F0D114-C1FC-4BB4-868A-03B1FB87E122}" type="pres">
      <dgm:prSet presAssocID="{A35EDC05-2690-40F5-9978-6F4AF8A91DA2}" presName="node" presStyleLbl="vennNode1" presStyleIdx="2" presStyleCnt="5" custScaleX="147762" custScaleY="119232" custRadScaleRad="141435" custRadScaleInc="-3058">
        <dgm:presLayoutVars>
          <dgm:bulletEnabled val="1"/>
        </dgm:presLayoutVars>
      </dgm:prSet>
      <dgm:spPr/>
    </dgm:pt>
    <dgm:pt modelId="{831B9C7C-6281-4760-ACBA-400B0C6104C6}" type="pres">
      <dgm:prSet presAssocID="{75293E19-D48E-42BC-9187-EB48CEAA3892}" presName="node" presStyleLbl="vennNode1" presStyleIdx="3" presStyleCnt="5" custScaleX="200998" custRadScaleRad="97296" custRadScaleInc="1156">
        <dgm:presLayoutVars>
          <dgm:bulletEnabled val="1"/>
        </dgm:presLayoutVars>
      </dgm:prSet>
      <dgm:spPr/>
    </dgm:pt>
    <dgm:pt modelId="{10768E54-264F-4E2B-8416-916AE8CA43E1}" type="pres">
      <dgm:prSet presAssocID="{B342C8F9-CF44-4735-91F9-9269E354ED54}" presName="node" presStyleLbl="vennNode1" presStyleIdx="4" presStyleCnt="5" custScaleX="133158" custScaleY="103948" custRadScaleRad="135703" custRadScaleInc="-1850">
        <dgm:presLayoutVars>
          <dgm:bulletEnabled val="1"/>
        </dgm:presLayoutVars>
      </dgm:prSet>
      <dgm:spPr/>
    </dgm:pt>
  </dgm:ptLst>
  <dgm:cxnLst>
    <dgm:cxn modelId="{80B37110-EEE9-41C5-A178-BFE2BAB0A3AA}" srcId="{2B9F9BED-2B5B-40A1-A28C-C492D52A05F3}" destId="{7427C881-0861-4F8A-B5A9-63AF1111DC2E}" srcOrd="0" destOrd="0" parTransId="{BDFCFCD6-3211-4C72-9C91-0F551655E6B5}" sibTransId="{6DF2F794-0015-49A1-94D5-11E550FEB818}"/>
    <dgm:cxn modelId="{7E5FFD3D-F98F-4B0E-87C7-BC5DAFC77E3C}" type="presOf" srcId="{B342C8F9-CF44-4735-91F9-9269E354ED54}" destId="{10768E54-264F-4E2B-8416-916AE8CA43E1}" srcOrd="0" destOrd="0" presId="urn:microsoft.com/office/officeart/2005/8/layout/radial3"/>
    <dgm:cxn modelId="{B074F161-EF42-4163-AFF9-3DA8A1132B18}" type="presOf" srcId="{75293E19-D48E-42BC-9187-EB48CEAA3892}" destId="{831B9C7C-6281-4760-ACBA-400B0C6104C6}" srcOrd="0" destOrd="0" presId="urn:microsoft.com/office/officeart/2005/8/layout/radial3"/>
    <dgm:cxn modelId="{3FDBDA53-D759-4956-B544-B41111B72DFA}" srcId="{40FC7C0E-A0EA-4615-AE70-935951697BAA}" destId="{2B9F9BED-2B5B-40A1-A28C-C492D52A05F3}" srcOrd="0" destOrd="0" parTransId="{A8197EB9-91AD-4117-97A1-D2B46630B021}" sibTransId="{CF019D2E-812D-48DA-BDB6-0E5474DC1712}"/>
    <dgm:cxn modelId="{79C9EB55-C831-4765-8F1D-E749E2BAF516}" type="presOf" srcId="{A35EDC05-2690-40F5-9978-6F4AF8A91DA2}" destId="{F4F0D114-C1FC-4BB4-868A-03B1FB87E122}" srcOrd="0" destOrd="0" presId="urn:microsoft.com/office/officeart/2005/8/layout/radial3"/>
    <dgm:cxn modelId="{99E3AD79-CD30-4508-95AB-6C7C0535DC09}" srcId="{2B9F9BED-2B5B-40A1-A28C-C492D52A05F3}" destId="{B342C8F9-CF44-4735-91F9-9269E354ED54}" srcOrd="3" destOrd="0" parTransId="{A2635CED-8D55-4F4C-8B92-211C48C43DCF}" sibTransId="{306CE471-D454-47EA-9371-DFA14FF248CF}"/>
    <dgm:cxn modelId="{7C9DB890-EA14-432F-92BA-7551764463B0}" type="presOf" srcId="{7427C881-0861-4F8A-B5A9-63AF1111DC2E}" destId="{CBD9B269-092E-4C50-A519-CCB09BBCE554}" srcOrd="0" destOrd="0" presId="urn:microsoft.com/office/officeart/2005/8/layout/radial3"/>
    <dgm:cxn modelId="{069DA394-AA3D-4F81-81AE-38FF7592D194}" srcId="{2B9F9BED-2B5B-40A1-A28C-C492D52A05F3}" destId="{75293E19-D48E-42BC-9187-EB48CEAA3892}" srcOrd="2" destOrd="0" parTransId="{265EF0AA-86C9-4D90-976E-19933FD67D07}" sibTransId="{E1B05884-6773-4868-B057-6ADE81E09313}"/>
    <dgm:cxn modelId="{2D48EFB9-C199-4274-8CA9-14406E8E890A}" type="presOf" srcId="{2B9F9BED-2B5B-40A1-A28C-C492D52A05F3}" destId="{D866AB94-719C-4B3B-9B23-5364533C4056}" srcOrd="0" destOrd="0" presId="urn:microsoft.com/office/officeart/2005/8/layout/radial3"/>
    <dgm:cxn modelId="{461468CD-D259-4F76-91B9-C86BF15C2508}" srcId="{2B9F9BED-2B5B-40A1-A28C-C492D52A05F3}" destId="{A35EDC05-2690-40F5-9978-6F4AF8A91DA2}" srcOrd="1" destOrd="0" parTransId="{A6BB5569-590E-4252-BE2E-6C8EAAA0B236}" sibTransId="{C3C6C7BC-8497-4B85-B31F-6AA7495F77B2}"/>
    <dgm:cxn modelId="{1A3D68E3-88F1-44FD-BBD4-4CEA44C6B942}" type="presOf" srcId="{40FC7C0E-A0EA-4615-AE70-935951697BAA}" destId="{DFA1432E-92DF-4204-881D-EDDDCD9B2CE2}" srcOrd="0" destOrd="0" presId="urn:microsoft.com/office/officeart/2005/8/layout/radial3"/>
    <dgm:cxn modelId="{FB842F51-2B63-4B64-9DB4-38A2D499389A}" type="presParOf" srcId="{DFA1432E-92DF-4204-881D-EDDDCD9B2CE2}" destId="{F19C0364-FDC1-4985-BA27-3A10EC113357}" srcOrd="0" destOrd="0" presId="urn:microsoft.com/office/officeart/2005/8/layout/radial3"/>
    <dgm:cxn modelId="{8BD5F0B9-5C76-49AF-8691-1251A12AC20A}" type="presParOf" srcId="{F19C0364-FDC1-4985-BA27-3A10EC113357}" destId="{D866AB94-719C-4B3B-9B23-5364533C4056}" srcOrd="0" destOrd="0" presId="urn:microsoft.com/office/officeart/2005/8/layout/radial3"/>
    <dgm:cxn modelId="{88ACD426-2AD4-415B-B745-4740D56F4501}" type="presParOf" srcId="{F19C0364-FDC1-4985-BA27-3A10EC113357}" destId="{CBD9B269-092E-4C50-A519-CCB09BBCE554}" srcOrd="1" destOrd="0" presId="urn:microsoft.com/office/officeart/2005/8/layout/radial3"/>
    <dgm:cxn modelId="{571B10CE-18C4-41EC-8E8B-70356573EBFF}" type="presParOf" srcId="{F19C0364-FDC1-4985-BA27-3A10EC113357}" destId="{F4F0D114-C1FC-4BB4-868A-03B1FB87E122}" srcOrd="2" destOrd="0" presId="urn:microsoft.com/office/officeart/2005/8/layout/radial3"/>
    <dgm:cxn modelId="{E26CF85E-7585-4254-8476-D026DBB1DDAB}" type="presParOf" srcId="{F19C0364-FDC1-4985-BA27-3A10EC113357}" destId="{831B9C7C-6281-4760-ACBA-400B0C6104C6}" srcOrd="3" destOrd="0" presId="urn:microsoft.com/office/officeart/2005/8/layout/radial3"/>
    <dgm:cxn modelId="{394F7D38-EE3D-4AD5-BB22-EA27054DC965}" type="presParOf" srcId="{F19C0364-FDC1-4985-BA27-3A10EC113357}" destId="{10768E54-264F-4E2B-8416-916AE8CA43E1}" srcOrd="4" destOrd="0" presId="urn:microsoft.com/office/officeart/2005/8/layout/radial3"/>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D35D3F0-7EBA-4E3C-81B8-356E0B37F176}" type="doc">
      <dgm:prSet loTypeId="urn:microsoft.com/office/officeart/2005/8/layout/gear1" loCatId="cycle" qsTypeId="urn:microsoft.com/office/officeart/2005/8/quickstyle/3d1" qsCatId="3D" csTypeId="urn:microsoft.com/office/officeart/2005/8/colors/accent5_4" csCatId="accent5" phldr="1"/>
      <dgm:spPr/>
    </dgm:pt>
    <dgm:pt modelId="{2624805E-8B5B-4BA5-B1EC-2790917F651A}">
      <dgm:prSet phldrT="[Text]" custT="1"/>
      <dgm:spPr>
        <a:xfrm>
          <a:off x="157632" y="481437"/>
          <a:ext cx="5029464" cy="4871209"/>
        </a:xfrm>
        <a:prstGeom prst="gear9">
          <a:avLst/>
        </a:prstGeom>
      </dgm:spPr>
      <dgm:t>
        <a:bodyPr/>
        <a:lstStyle/>
        <a:p>
          <a:pPr algn="ctr">
            <a:lnSpc>
              <a:spcPct val="90000"/>
            </a:lnSpc>
            <a:buNone/>
          </a:pPr>
          <a:endParaRPr lang="en-GB" sz="1300" dirty="0">
            <a:latin typeface="Calibri" panose="020F0502020204030204"/>
            <a:ea typeface="+mn-ea"/>
            <a:cs typeface="+mn-cs"/>
          </a:endParaRPr>
        </a:p>
        <a:p>
          <a:pPr algn="ctr">
            <a:lnSpc>
              <a:spcPct val="100000"/>
            </a:lnSpc>
            <a:buNone/>
          </a:pPr>
          <a:r>
            <a:rPr lang="en-GB" sz="2800" dirty="0">
              <a:latin typeface="Calibri" panose="020F0502020204030204"/>
              <a:ea typeface="+mn-ea"/>
              <a:cs typeface="+mn-cs"/>
            </a:rPr>
            <a:t>Developments</a:t>
          </a:r>
        </a:p>
        <a:p>
          <a:pPr algn="ctr">
            <a:lnSpc>
              <a:spcPct val="100000"/>
            </a:lnSpc>
            <a:buNone/>
          </a:pPr>
          <a:r>
            <a:rPr lang="en-GB" sz="1300" dirty="0">
              <a:latin typeface="Calibri" panose="020F0502020204030204"/>
              <a:ea typeface="+mn-ea"/>
              <a:cs typeface="+mn-cs"/>
            </a:rPr>
            <a:t>1. Agility.</a:t>
          </a:r>
        </a:p>
        <a:p>
          <a:pPr algn="ctr">
            <a:lnSpc>
              <a:spcPct val="100000"/>
            </a:lnSpc>
            <a:buNone/>
          </a:pPr>
          <a:r>
            <a:rPr lang="en-GB" sz="1300" dirty="0">
              <a:latin typeface="Calibri" panose="020F0502020204030204"/>
              <a:ea typeface="+mn-ea"/>
              <a:cs typeface="+mn-cs"/>
            </a:rPr>
            <a:t>2. Leanness.</a:t>
          </a:r>
        </a:p>
        <a:p>
          <a:pPr algn="ctr">
            <a:lnSpc>
              <a:spcPct val="100000"/>
            </a:lnSpc>
            <a:buNone/>
          </a:pPr>
          <a:r>
            <a:rPr lang="en-GB" sz="1300" dirty="0">
              <a:latin typeface="Calibri" panose="020F0502020204030204"/>
              <a:ea typeface="+mn-ea"/>
              <a:cs typeface="+mn-cs"/>
            </a:rPr>
            <a:t>3. Computer-aided design and manufacturing.</a:t>
          </a:r>
        </a:p>
        <a:p>
          <a:pPr algn="ctr">
            <a:lnSpc>
              <a:spcPct val="100000"/>
            </a:lnSpc>
            <a:buNone/>
          </a:pPr>
          <a:r>
            <a:rPr lang="en-GB" sz="1300" dirty="0">
              <a:latin typeface="Calibri" panose="020F0502020204030204"/>
              <a:ea typeface="+mn-ea"/>
              <a:cs typeface="+mn-cs"/>
            </a:rPr>
            <a:t>4. Performance measurement: Quality control. </a:t>
          </a:r>
        </a:p>
        <a:p>
          <a:pPr algn="ctr">
            <a:lnSpc>
              <a:spcPct val="100000"/>
            </a:lnSpc>
            <a:buNone/>
          </a:pPr>
          <a:r>
            <a:rPr lang="en-GB" sz="1300" dirty="0">
              <a:latin typeface="Calibri" panose="020F0502020204030204"/>
              <a:ea typeface="+mn-ea"/>
              <a:cs typeface="+mn-cs"/>
            </a:rPr>
            <a:t>5. Sustainable supply chain management.</a:t>
          </a:r>
        </a:p>
        <a:p>
          <a:pPr algn="ctr">
            <a:lnSpc>
              <a:spcPct val="100000"/>
            </a:lnSpc>
            <a:buNone/>
          </a:pPr>
          <a:r>
            <a:rPr lang="en-GB" sz="1300" dirty="0">
              <a:latin typeface="Calibri" panose="020F0502020204030204"/>
              <a:ea typeface="+mn-ea"/>
              <a:cs typeface="+mn-cs"/>
            </a:rPr>
            <a:t>6. Outsourcing and insourcing.</a:t>
          </a:r>
        </a:p>
        <a:p>
          <a:pPr algn="ctr">
            <a:lnSpc>
              <a:spcPct val="100000"/>
            </a:lnSpc>
            <a:buNone/>
          </a:pPr>
          <a:r>
            <a:rPr lang="en-GB" sz="1300" dirty="0">
              <a:latin typeface="Calibri" panose="020F0502020204030204"/>
              <a:ea typeface="+mn-ea"/>
              <a:cs typeface="+mn-cs"/>
            </a:rPr>
            <a:t>7. Mass Customisation.</a:t>
          </a:r>
        </a:p>
        <a:p>
          <a:pPr algn="ctr">
            <a:lnSpc>
              <a:spcPct val="100000"/>
            </a:lnSpc>
            <a:buNone/>
          </a:pPr>
          <a:r>
            <a:rPr lang="en-GB" sz="1300" dirty="0">
              <a:latin typeface="Calibri" panose="020F0502020204030204"/>
              <a:ea typeface="+mn-ea"/>
              <a:cs typeface="+mn-cs"/>
            </a:rPr>
            <a:t>8.E-operations.</a:t>
          </a:r>
        </a:p>
        <a:p>
          <a:pPr algn="ctr">
            <a:lnSpc>
              <a:spcPct val="100000"/>
            </a:lnSpc>
            <a:buNone/>
          </a:pPr>
          <a:r>
            <a:rPr lang="en-GB" sz="1300" dirty="0">
              <a:latin typeface="Calibri" panose="020F0502020204030204"/>
              <a:ea typeface="+mn-ea"/>
              <a:cs typeface="+mn-cs"/>
            </a:rPr>
            <a:t>9. Servitisation.</a:t>
          </a:r>
        </a:p>
        <a:p>
          <a:pPr algn="ctr">
            <a:lnSpc>
              <a:spcPct val="90000"/>
            </a:lnSpc>
            <a:buNone/>
          </a:pPr>
          <a:endParaRPr lang="en-GB" sz="900" dirty="0">
            <a:latin typeface="Calibri" panose="020F0502020204030204"/>
            <a:ea typeface="+mn-ea"/>
            <a:cs typeface="+mn-cs"/>
          </a:endParaRPr>
        </a:p>
      </dgm:t>
    </dgm:pt>
    <dgm:pt modelId="{24AF7566-E7DF-41CC-A80E-8B0AE3C03DB4}" type="parTrans" cxnId="{02886FCE-0580-4C33-8BF1-1C2C60B72689}">
      <dgm:prSet/>
      <dgm:spPr/>
      <dgm:t>
        <a:bodyPr/>
        <a:lstStyle/>
        <a:p>
          <a:endParaRPr lang="en-GB"/>
        </a:p>
      </dgm:t>
    </dgm:pt>
    <dgm:pt modelId="{6140E49D-8807-49F4-9356-7C5B780B5934}" type="sibTrans" cxnId="{02886FCE-0580-4C33-8BF1-1C2C60B72689}">
      <dgm:prSet/>
      <dgm:spPr>
        <a:xfrm rot="17410193">
          <a:off x="3375102" y="6101"/>
          <a:ext cx="2130638" cy="2098931"/>
        </a:xfrm>
        <a:prstGeom prst="circularArrow">
          <a:avLst>
            <a:gd name="adj1" fmla="val 4878"/>
            <a:gd name="adj2" fmla="val 312630"/>
            <a:gd name="adj3" fmla="val 3270848"/>
            <a:gd name="adj4" fmla="val 15055306"/>
            <a:gd name="adj5" fmla="val 5691"/>
          </a:avLst>
        </a:prstGeom>
      </dgm:spPr>
      <dgm:t>
        <a:bodyPr/>
        <a:lstStyle/>
        <a:p>
          <a:endParaRPr lang="en-GB"/>
        </a:p>
      </dgm:t>
    </dgm:pt>
    <dgm:pt modelId="{496609B5-3731-4D83-A527-1CCCE5A01F44}" type="pres">
      <dgm:prSet presAssocID="{1D35D3F0-7EBA-4E3C-81B8-356E0B37F176}" presName="composite" presStyleCnt="0">
        <dgm:presLayoutVars>
          <dgm:chMax val="3"/>
          <dgm:animLvl val="lvl"/>
          <dgm:resizeHandles val="exact"/>
        </dgm:presLayoutVars>
      </dgm:prSet>
      <dgm:spPr/>
    </dgm:pt>
    <dgm:pt modelId="{4588258D-66FC-421F-BAE6-089C8E0A834D}" type="pres">
      <dgm:prSet presAssocID="{2624805E-8B5B-4BA5-B1EC-2790917F651A}" presName="gear1" presStyleLbl="node1" presStyleIdx="0" presStyleCnt="1" custScaleX="149883" custScaleY="141345" custLinFactNeighborX="-6748" custLinFactNeighborY="-6000">
        <dgm:presLayoutVars>
          <dgm:chMax val="1"/>
          <dgm:bulletEnabled val="1"/>
        </dgm:presLayoutVars>
      </dgm:prSet>
      <dgm:spPr/>
    </dgm:pt>
    <dgm:pt modelId="{EE73119E-62C7-4D41-B13D-8E835D8DA0A6}" type="pres">
      <dgm:prSet presAssocID="{2624805E-8B5B-4BA5-B1EC-2790917F651A}" presName="gear1srcNode" presStyleLbl="node1" presStyleIdx="0" presStyleCnt="1"/>
      <dgm:spPr/>
    </dgm:pt>
    <dgm:pt modelId="{CA7E730A-5B04-48A3-9C0B-74544FD87742}" type="pres">
      <dgm:prSet presAssocID="{2624805E-8B5B-4BA5-B1EC-2790917F651A}" presName="gear1dstNode" presStyleLbl="node1" presStyleIdx="0" presStyleCnt="1"/>
      <dgm:spPr/>
    </dgm:pt>
    <dgm:pt modelId="{383CD25F-9379-49D0-A917-C5E0F8B0B154}" type="pres">
      <dgm:prSet presAssocID="{6140E49D-8807-49F4-9356-7C5B780B5934}" presName="connector1" presStyleLbl="sibTrans2D1" presStyleIdx="0" presStyleCnt="1" custAng="17560964" custScaleX="34316" custScaleY="56686" custLinFactNeighborX="32252" custLinFactNeighborY="-40337"/>
      <dgm:spPr/>
    </dgm:pt>
  </dgm:ptLst>
  <dgm:cxnLst>
    <dgm:cxn modelId="{BBF0EA5C-DEA1-4C66-BF3A-67A63F4C5557}" type="presOf" srcId="{2624805E-8B5B-4BA5-B1EC-2790917F651A}" destId="{EE73119E-62C7-4D41-B13D-8E835D8DA0A6}" srcOrd="1" destOrd="0" presId="urn:microsoft.com/office/officeart/2005/8/layout/gear1"/>
    <dgm:cxn modelId="{AC28E86E-126D-4164-9BBE-3BD5889402F7}" type="presOf" srcId="{1D35D3F0-7EBA-4E3C-81B8-356E0B37F176}" destId="{496609B5-3731-4D83-A527-1CCCE5A01F44}" srcOrd="0" destOrd="0" presId="urn:microsoft.com/office/officeart/2005/8/layout/gear1"/>
    <dgm:cxn modelId="{7919CE7E-6A06-41FF-A7FC-B5A299B756F4}" type="presOf" srcId="{2624805E-8B5B-4BA5-B1EC-2790917F651A}" destId="{4588258D-66FC-421F-BAE6-089C8E0A834D}" srcOrd="0" destOrd="0" presId="urn:microsoft.com/office/officeart/2005/8/layout/gear1"/>
    <dgm:cxn modelId="{02886FCE-0580-4C33-8BF1-1C2C60B72689}" srcId="{1D35D3F0-7EBA-4E3C-81B8-356E0B37F176}" destId="{2624805E-8B5B-4BA5-B1EC-2790917F651A}" srcOrd="0" destOrd="0" parTransId="{24AF7566-E7DF-41CC-A80E-8B0AE3C03DB4}" sibTransId="{6140E49D-8807-49F4-9356-7C5B780B5934}"/>
    <dgm:cxn modelId="{1C97A0DC-DD84-41BE-AAE9-CCD6ECBA9FC4}" type="presOf" srcId="{2624805E-8B5B-4BA5-B1EC-2790917F651A}" destId="{CA7E730A-5B04-48A3-9C0B-74544FD87742}" srcOrd="2" destOrd="0" presId="urn:microsoft.com/office/officeart/2005/8/layout/gear1"/>
    <dgm:cxn modelId="{B086BEEE-8ECA-46BC-B3BD-C82ED4EC449C}" type="presOf" srcId="{6140E49D-8807-49F4-9356-7C5B780B5934}" destId="{383CD25F-9379-49D0-A917-C5E0F8B0B154}" srcOrd="0" destOrd="0" presId="urn:microsoft.com/office/officeart/2005/8/layout/gear1"/>
    <dgm:cxn modelId="{65125F6A-D618-4A5F-AD9A-0C08593DF34E}" type="presParOf" srcId="{496609B5-3731-4D83-A527-1CCCE5A01F44}" destId="{4588258D-66FC-421F-BAE6-089C8E0A834D}" srcOrd="0" destOrd="0" presId="urn:microsoft.com/office/officeart/2005/8/layout/gear1"/>
    <dgm:cxn modelId="{4F0E8814-7434-4AEE-831F-92AAC8063350}" type="presParOf" srcId="{496609B5-3731-4D83-A527-1CCCE5A01F44}" destId="{EE73119E-62C7-4D41-B13D-8E835D8DA0A6}" srcOrd="1" destOrd="0" presId="urn:microsoft.com/office/officeart/2005/8/layout/gear1"/>
    <dgm:cxn modelId="{550C161E-557F-4CCB-9C87-EC47908BFCCF}" type="presParOf" srcId="{496609B5-3731-4D83-A527-1CCCE5A01F44}" destId="{CA7E730A-5B04-48A3-9C0B-74544FD87742}" srcOrd="2" destOrd="0" presId="urn:microsoft.com/office/officeart/2005/8/layout/gear1"/>
    <dgm:cxn modelId="{1C59B961-AF3B-45EA-9028-2EB595A4C7CD}" type="presParOf" srcId="{496609B5-3731-4D83-A527-1CCCE5A01F44}" destId="{383CD25F-9379-49D0-A917-C5E0F8B0B154}" srcOrd="3" destOrd="0" presId="urn:microsoft.com/office/officeart/2005/8/layout/gear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D35D3F0-7EBA-4E3C-81B8-356E0B37F176}" type="doc">
      <dgm:prSet loTypeId="urn:microsoft.com/office/officeart/2005/8/layout/gear1" loCatId="cycle" qsTypeId="urn:microsoft.com/office/officeart/2005/8/quickstyle/simple3" qsCatId="simple" csTypeId="urn:microsoft.com/office/officeart/2005/8/colors/accent5_4" csCatId="accent5" phldr="1"/>
      <dgm:spPr/>
    </dgm:pt>
    <dgm:pt modelId="{D52ADBB4-3D39-4E23-92C4-A52E81B58E92}">
      <dgm:prSet phldrT="[Text]" custT="1"/>
      <dgm:spPr/>
      <dgm:t>
        <a:bodyPr/>
        <a:lstStyle/>
        <a:p>
          <a:pPr algn="ctr">
            <a:lnSpc>
              <a:spcPct val="100000"/>
            </a:lnSpc>
          </a:pPr>
          <a:r>
            <a:rPr lang="en-GB" sz="2400" b="1" dirty="0"/>
            <a:t>Theories</a:t>
          </a:r>
        </a:p>
        <a:p>
          <a:pPr algn="ctr">
            <a:lnSpc>
              <a:spcPct val="100000"/>
            </a:lnSpc>
          </a:pPr>
          <a:r>
            <a:rPr lang="en-GB" sz="1200" dirty="0"/>
            <a:t>Six sigma.</a:t>
          </a:r>
        </a:p>
        <a:p>
          <a:pPr algn="ctr">
            <a:lnSpc>
              <a:spcPct val="100000"/>
            </a:lnSpc>
          </a:pPr>
          <a:r>
            <a:rPr lang="en-GB" sz="1200" dirty="0"/>
            <a:t>Reconfigurable systems.</a:t>
          </a:r>
        </a:p>
        <a:p>
          <a:pPr algn="ctr">
            <a:lnSpc>
              <a:spcPct val="100000"/>
            </a:lnSpc>
          </a:pPr>
          <a:r>
            <a:rPr lang="en-GB" sz="1200" dirty="0"/>
            <a:t>Business process redesign. </a:t>
          </a:r>
        </a:p>
        <a:p>
          <a:pPr algn="ctr">
            <a:lnSpc>
              <a:spcPct val="100000"/>
            </a:lnSpc>
          </a:pPr>
          <a:r>
            <a:rPr lang="en-GB" sz="1200" dirty="0"/>
            <a:t>Lean manufacturing.</a:t>
          </a:r>
        </a:p>
      </dgm:t>
    </dgm:pt>
    <dgm:pt modelId="{475089B6-DDA1-4AB9-94DE-ACF09545266B}" type="sibTrans" cxnId="{CB22748D-5A6C-430B-AB75-419A53BD4E74}">
      <dgm:prSet/>
      <dgm:spPr/>
      <dgm:t>
        <a:bodyPr/>
        <a:lstStyle/>
        <a:p>
          <a:endParaRPr lang="en-GB"/>
        </a:p>
      </dgm:t>
    </dgm:pt>
    <dgm:pt modelId="{A209F287-FD8E-42FC-8FA7-4319033A9E1F}" type="parTrans" cxnId="{CB22748D-5A6C-430B-AB75-419A53BD4E74}">
      <dgm:prSet/>
      <dgm:spPr/>
      <dgm:t>
        <a:bodyPr/>
        <a:lstStyle/>
        <a:p>
          <a:endParaRPr lang="en-GB"/>
        </a:p>
      </dgm:t>
    </dgm:pt>
    <dgm:pt modelId="{496609B5-3731-4D83-A527-1CCCE5A01F44}" type="pres">
      <dgm:prSet presAssocID="{1D35D3F0-7EBA-4E3C-81B8-356E0B37F176}" presName="composite" presStyleCnt="0">
        <dgm:presLayoutVars>
          <dgm:chMax val="3"/>
          <dgm:animLvl val="lvl"/>
          <dgm:resizeHandles val="exact"/>
        </dgm:presLayoutVars>
      </dgm:prSet>
      <dgm:spPr/>
    </dgm:pt>
    <dgm:pt modelId="{4E350298-D3F6-40CA-9DC4-43284C62F72D}" type="pres">
      <dgm:prSet presAssocID="{D52ADBB4-3D39-4E23-92C4-A52E81B58E92}" presName="gear1" presStyleLbl="node1" presStyleIdx="0" presStyleCnt="1" custScaleX="83853" custScaleY="86469" custLinFactNeighborX="-68736" custLinFactNeighborY="-25051">
        <dgm:presLayoutVars>
          <dgm:chMax val="1"/>
          <dgm:bulletEnabled val="1"/>
        </dgm:presLayoutVars>
      </dgm:prSet>
      <dgm:spPr/>
    </dgm:pt>
    <dgm:pt modelId="{B9FA3A2D-A1E8-4E8F-B727-A2699E70E984}" type="pres">
      <dgm:prSet presAssocID="{D52ADBB4-3D39-4E23-92C4-A52E81B58E92}" presName="gear1srcNode" presStyleLbl="node1" presStyleIdx="0" presStyleCnt="1"/>
      <dgm:spPr/>
    </dgm:pt>
    <dgm:pt modelId="{8AD7DEEB-6CBB-4423-B61D-966FE8DE63A9}" type="pres">
      <dgm:prSet presAssocID="{D52ADBB4-3D39-4E23-92C4-A52E81B58E92}" presName="gear1dstNode" presStyleLbl="node1" presStyleIdx="0" presStyleCnt="1"/>
      <dgm:spPr/>
    </dgm:pt>
    <dgm:pt modelId="{F6162370-E44B-4714-A367-45308AC1ADE3}" type="pres">
      <dgm:prSet presAssocID="{475089B6-DDA1-4AB9-94DE-ACF09545266B}" presName="connector1" presStyleLbl="sibTrans2D1" presStyleIdx="0" presStyleCnt="1" custAng="2031920" custScaleX="59858" custScaleY="57092" custLinFactNeighborX="-40924" custLinFactNeighborY="-2087"/>
      <dgm:spPr/>
    </dgm:pt>
  </dgm:ptLst>
  <dgm:cxnLst>
    <dgm:cxn modelId="{6FB08509-8441-4765-A59E-DC0D74BDE8D1}" type="presOf" srcId="{D52ADBB4-3D39-4E23-92C4-A52E81B58E92}" destId="{8AD7DEEB-6CBB-4423-B61D-966FE8DE63A9}" srcOrd="2" destOrd="0" presId="urn:microsoft.com/office/officeart/2005/8/layout/gear1"/>
    <dgm:cxn modelId="{AC28E86E-126D-4164-9BBE-3BD5889402F7}" type="presOf" srcId="{1D35D3F0-7EBA-4E3C-81B8-356E0B37F176}" destId="{496609B5-3731-4D83-A527-1CCCE5A01F44}" srcOrd="0" destOrd="0" presId="urn:microsoft.com/office/officeart/2005/8/layout/gear1"/>
    <dgm:cxn modelId="{58A7BB76-B426-47E2-B817-15CC1687619F}" type="presOf" srcId="{475089B6-DDA1-4AB9-94DE-ACF09545266B}" destId="{F6162370-E44B-4714-A367-45308AC1ADE3}" srcOrd="0" destOrd="0" presId="urn:microsoft.com/office/officeart/2005/8/layout/gear1"/>
    <dgm:cxn modelId="{CB22748D-5A6C-430B-AB75-419A53BD4E74}" srcId="{1D35D3F0-7EBA-4E3C-81B8-356E0B37F176}" destId="{D52ADBB4-3D39-4E23-92C4-A52E81B58E92}" srcOrd="0" destOrd="0" parTransId="{A209F287-FD8E-42FC-8FA7-4319033A9E1F}" sibTransId="{475089B6-DDA1-4AB9-94DE-ACF09545266B}"/>
    <dgm:cxn modelId="{E57F07C6-3D45-4D91-BFEE-16864D7686E7}" type="presOf" srcId="{D52ADBB4-3D39-4E23-92C4-A52E81B58E92}" destId="{B9FA3A2D-A1E8-4E8F-B727-A2699E70E984}" srcOrd="1" destOrd="0" presId="urn:microsoft.com/office/officeart/2005/8/layout/gear1"/>
    <dgm:cxn modelId="{A8F6ABFB-4FCD-4C4C-A6B8-A19F6092D213}" type="presOf" srcId="{D52ADBB4-3D39-4E23-92C4-A52E81B58E92}" destId="{4E350298-D3F6-40CA-9DC4-43284C62F72D}" srcOrd="0" destOrd="0" presId="urn:microsoft.com/office/officeart/2005/8/layout/gear1"/>
    <dgm:cxn modelId="{907FA510-7148-481F-8BD4-1CF4559BB45A}" type="presParOf" srcId="{496609B5-3731-4D83-A527-1CCCE5A01F44}" destId="{4E350298-D3F6-40CA-9DC4-43284C62F72D}" srcOrd="0" destOrd="0" presId="urn:microsoft.com/office/officeart/2005/8/layout/gear1"/>
    <dgm:cxn modelId="{12B52842-784C-4650-B998-BB32BF6A97CA}" type="presParOf" srcId="{496609B5-3731-4D83-A527-1CCCE5A01F44}" destId="{B9FA3A2D-A1E8-4E8F-B727-A2699E70E984}" srcOrd="1" destOrd="0" presId="urn:microsoft.com/office/officeart/2005/8/layout/gear1"/>
    <dgm:cxn modelId="{8F917E49-35F0-4A7F-8E4E-BE46DD52A5A6}" type="presParOf" srcId="{496609B5-3731-4D83-A527-1CCCE5A01F44}" destId="{8AD7DEEB-6CBB-4423-B61D-966FE8DE63A9}" srcOrd="2" destOrd="0" presId="urn:microsoft.com/office/officeart/2005/8/layout/gear1"/>
    <dgm:cxn modelId="{63084FDE-BCDE-4E5C-9DBC-DF4531A3E9CD}" type="presParOf" srcId="{496609B5-3731-4D83-A527-1CCCE5A01F44}" destId="{F6162370-E44B-4714-A367-45308AC1ADE3}" srcOrd="3" destOrd="0" presId="urn:microsoft.com/office/officeart/2005/8/layout/gear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D35D3F0-7EBA-4E3C-81B8-356E0B37F176}" type="doc">
      <dgm:prSet loTypeId="urn:microsoft.com/office/officeart/2005/8/layout/gear1" loCatId="cycle" qsTypeId="urn:microsoft.com/office/officeart/2005/8/quickstyle/simple5" qsCatId="simple" csTypeId="urn:microsoft.com/office/officeart/2005/8/colors/accent6_5" csCatId="accent6" phldr="1"/>
      <dgm:spPr/>
    </dgm:pt>
    <dgm:pt modelId="{83799F47-CD6E-4C21-907A-D7C35F3E6D2E}">
      <dgm:prSet phldrT="[Text]" custT="1"/>
      <dgm:spPr/>
      <dgm:t>
        <a:bodyPr/>
        <a:lstStyle/>
        <a:p>
          <a:pPr>
            <a:lnSpc>
              <a:spcPct val="90000"/>
            </a:lnSpc>
          </a:pPr>
          <a:endParaRPr lang="en-GB" sz="800" b="0" dirty="0"/>
        </a:p>
        <a:p>
          <a:pPr>
            <a:lnSpc>
              <a:spcPct val="90000"/>
            </a:lnSpc>
          </a:pPr>
          <a:endParaRPr lang="en-GB" sz="800" b="0" dirty="0"/>
        </a:p>
        <a:p>
          <a:pPr>
            <a:lnSpc>
              <a:spcPct val="100000"/>
            </a:lnSpc>
          </a:pPr>
          <a:r>
            <a:rPr lang="en-GB" sz="2000" b="1" dirty="0"/>
            <a:t>Drivers</a:t>
          </a:r>
          <a:endParaRPr lang="en-GB" sz="800" b="1" dirty="0"/>
        </a:p>
        <a:p>
          <a:pPr>
            <a:lnSpc>
              <a:spcPct val="100000"/>
            </a:lnSpc>
          </a:pPr>
          <a:r>
            <a:rPr lang="en-GB" sz="1000" b="0" dirty="0"/>
            <a:t>Technology, Robotics, </a:t>
          </a:r>
        </a:p>
        <a:p>
          <a:pPr>
            <a:lnSpc>
              <a:spcPct val="100000"/>
            </a:lnSpc>
          </a:pPr>
          <a:r>
            <a:rPr lang="en-GB" sz="1000" b="0" dirty="0"/>
            <a:t>Virtual Reality, Big data</a:t>
          </a:r>
        </a:p>
        <a:p>
          <a:pPr>
            <a:lnSpc>
              <a:spcPct val="100000"/>
            </a:lnSpc>
          </a:pPr>
          <a:r>
            <a:rPr lang="en-GB" sz="1000" b="0" dirty="0"/>
            <a:t>Machine Learning , Artificial Intel</a:t>
          </a:r>
        </a:p>
        <a:p>
          <a:pPr>
            <a:lnSpc>
              <a:spcPct val="100000"/>
            </a:lnSpc>
          </a:pPr>
          <a:r>
            <a:rPr lang="en-GB" sz="1000" b="0" dirty="0"/>
            <a:t>Social Media, Gig Economy, Globalisation, Socio-economics, </a:t>
          </a:r>
        </a:p>
        <a:p>
          <a:pPr>
            <a:lnSpc>
              <a:spcPct val="100000"/>
            </a:lnSpc>
          </a:pPr>
          <a:r>
            <a:rPr lang="en-GB" sz="1000" b="0" dirty="0"/>
            <a:t>Politics, Religion, Corporate Social Responsibility, Greener Environment, Employee Involvement, etc.</a:t>
          </a:r>
        </a:p>
        <a:p>
          <a:pPr>
            <a:lnSpc>
              <a:spcPct val="90000"/>
            </a:lnSpc>
          </a:pPr>
          <a:endParaRPr lang="en-GB" sz="1200" b="1" dirty="0"/>
        </a:p>
      </dgm:t>
    </dgm:pt>
    <dgm:pt modelId="{CD9518BB-8FFF-4F4C-9844-F340CF6C12E8}" type="parTrans" cxnId="{B3F5442B-8354-4A93-B4E6-DA807B6FB1EB}">
      <dgm:prSet/>
      <dgm:spPr/>
      <dgm:t>
        <a:bodyPr/>
        <a:lstStyle/>
        <a:p>
          <a:endParaRPr lang="en-GB"/>
        </a:p>
      </dgm:t>
    </dgm:pt>
    <dgm:pt modelId="{CFEC3365-5D94-4590-9611-4E398FD3D4F9}" type="sibTrans" cxnId="{B3F5442B-8354-4A93-B4E6-DA807B6FB1EB}">
      <dgm:prSet/>
      <dgm:spPr/>
      <dgm:t>
        <a:bodyPr/>
        <a:lstStyle/>
        <a:p>
          <a:endParaRPr lang="en-GB"/>
        </a:p>
      </dgm:t>
    </dgm:pt>
    <dgm:pt modelId="{496609B5-3731-4D83-A527-1CCCE5A01F44}" type="pres">
      <dgm:prSet presAssocID="{1D35D3F0-7EBA-4E3C-81B8-356E0B37F176}" presName="composite" presStyleCnt="0">
        <dgm:presLayoutVars>
          <dgm:chMax val="3"/>
          <dgm:animLvl val="lvl"/>
          <dgm:resizeHandles val="exact"/>
        </dgm:presLayoutVars>
      </dgm:prSet>
      <dgm:spPr/>
    </dgm:pt>
    <dgm:pt modelId="{4299C339-CCCC-46C6-8A32-F96BCA3926E1}" type="pres">
      <dgm:prSet presAssocID="{83799F47-CD6E-4C21-907A-D7C35F3E6D2E}" presName="gear1" presStyleLbl="node1" presStyleIdx="0" presStyleCnt="1" custLinFactNeighborX="3656" custLinFactNeighborY="-10965">
        <dgm:presLayoutVars>
          <dgm:chMax val="1"/>
          <dgm:bulletEnabled val="1"/>
        </dgm:presLayoutVars>
      </dgm:prSet>
      <dgm:spPr/>
    </dgm:pt>
    <dgm:pt modelId="{70EA356E-C33C-4D88-8101-EAF00CE65C3D}" type="pres">
      <dgm:prSet presAssocID="{83799F47-CD6E-4C21-907A-D7C35F3E6D2E}" presName="gear1srcNode" presStyleLbl="node1" presStyleIdx="0" presStyleCnt="1"/>
      <dgm:spPr/>
    </dgm:pt>
    <dgm:pt modelId="{5746DA4F-4E11-4E60-807A-254628AEB5D3}" type="pres">
      <dgm:prSet presAssocID="{83799F47-CD6E-4C21-907A-D7C35F3E6D2E}" presName="gear1dstNode" presStyleLbl="node1" presStyleIdx="0" presStyleCnt="1"/>
      <dgm:spPr/>
    </dgm:pt>
    <dgm:pt modelId="{3F3F1BC0-9AEB-4233-B27A-41DE86D76AAD}" type="pres">
      <dgm:prSet presAssocID="{CFEC3365-5D94-4590-9611-4E398FD3D4F9}" presName="connector1" presStyleLbl="sibTrans2D1" presStyleIdx="0" presStyleCnt="1" custAng="7772595" custScaleX="54781" custScaleY="53994" custLinFactNeighborX="-74077" custLinFactNeighborY="-3536"/>
      <dgm:spPr/>
    </dgm:pt>
  </dgm:ptLst>
  <dgm:cxnLst>
    <dgm:cxn modelId="{B3F5442B-8354-4A93-B4E6-DA807B6FB1EB}" srcId="{1D35D3F0-7EBA-4E3C-81B8-356E0B37F176}" destId="{83799F47-CD6E-4C21-907A-D7C35F3E6D2E}" srcOrd="0" destOrd="0" parTransId="{CD9518BB-8FFF-4F4C-9844-F340CF6C12E8}" sibTransId="{CFEC3365-5D94-4590-9611-4E398FD3D4F9}"/>
    <dgm:cxn modelId="{3519A52E-DBFC-42FF-873A-4ECDD88695E6}" type="presOf" srcId="{83799F47-CD6E-4C21-907A-D7C35F3E6D2E}" destId="{4299C339-CCCC-46C6-8A32-F96BCA3926E1}" srcOrd="0" destOrd="0" presId="urn:microsoft.com/office/officeart/2005/8/layout/gear1"/>
    <dgm:cxn modelId="{AC28E86E-126D-4164-9BBE-3BD5889402F7}" type="presOf" srcId="{1D35D3F0-7EBA-4E3C-81B8-356E0B37F176}" destId="{496609B5-3731-4D83-A527-1CCCE5A01F44}" srcOrd="0" destOrd="0" presId="urn:microsoft.com/office/officeart/2005/8/layout/gear1"/>
    <dgm:cxn modelId="{62EDE581-0F58-4F63-BDEE-50D1FF7B0158}" type="presOf" srcId="{83799F47-CD6E-4C21-907A-D7C35F3E6D2E}" destId="{70EA356E-C33C-4D88-8101-EAF00CE65C3D}" srcOrd="1" destOrd="0" presId="urn:microsoft.com/office/officeart/2005/8/layout/gear1"/>
    <dgm:cxn modelId="{E63B3BB5-0E5F-47AA-9944-F11EB2165E49}" type="presOf" srcId="{83799F47-CD6E-4C21-907A-D7C35F3E6D2E}" destId="{5746DA4F-4E11-4E60-807A-254628AEB5D3}" srcOrd="2" destOrd="0" presId="urn:microsoft.com/office/officeart/2005/8/layout/gear1"/>
    <dgm:cxn modelId="{84BFE2C4-E9D0-4DC6-A4BC-A90111E3FB3F}" type="presOf" srcId="{CFEC3365-5D94-4590-9611-4E398FD3D4F9}" destId="{3F3F1BC0-9AEB-4233-B27A-41DE86D76AAD}" srcOrd="0" destOrd="0" presId="urn:microsoft.com/office/officeart/2005/8/layout/gear1"/>
    <dgm:cxn modelId="{9E912473-BF59-429A-9E92-4AFFFDD50B73}" type="presParOf" srcId="{496609B5-3731-4D83-A527-1CCCE5A01F44}" destId="{4299C339-CCCC-46C6-8A32-F96BCA3926E1}" srcOrd="0" destOrd="0" presId="urn:microsoft.com/office/officeart/2005/8/layout/gear1"/>
    <dgm:cxn modelId="{AEA7835B-44B4-43AD-AC0F-D4FA63C5073B}" type="presParOf" srcId="{496609B5-3731-4D83-A527-1CCCE5A01F44}" destId="{70EA356E-C33C-4D88-8101-EAF00CE65C3D}" srcOrd="1" destOrd="0" presId="urn:microsoft.com/office/officeart/2005/8/layout/gear1"/>
    <dgm:cxn modelId="{B98F8438-5919-4BBA-8D79-0D4C4E697D5D}" type="presParOf" srcId="{496609B5-3731-4D83-A527-1CCCE5A01F44}" destId="{5746DA4F-4E11-4E60-807A-254628AEB5D3}" srcOrd="2" destOrd="0" presId="urn:microsoft.com/office/officeart/2005/8/layout/gear1"/>
    <dgm:cxn modelId="{37DEFC43-9DE6-417D-96CA-7F6ED7C5B8D9}" type="presParOf" srcId="{496609B5-3731-4D83-A527-1CCCE5A01F44}" destId="{3F3F1BC0-9AEB-4233-B27A-41DE86D76AAD}" srcOrd="3" destOrd="0" presId="urn:microsoft.com/office/officeart/2005/8/layout/gear1"/>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66AB94-719C-4B3B-9B23-5364533C4056}">
      <dsp:nvSpPr>
        <dsp:cNvPr id="0" name=""/>
        <dsp:cNvSpPr/>
      </dsp:nvSpPr>
      <dsp:spPr>
        <a:xfrm>
          <a:off x="1049222" y="554096"/>
          <a:ext cx="2974481" cy="2327168"/>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r>
            <a:rPr lang="en-US" sz="3600" kern="1200" dirty="0"/>
            <a:t>AI Innovation </a:t>
          </a:r>
          <a:endParaRPr lang="en-GB" sz="3600" kern="1200" dirty="0"/>
        </a:p>
      </dsp:txBody>
      <dsp:txXfrm>
        <a:off x="1484825" y="894902"/>
        <a:ext cx="2103275" cy="1645556"/>
      </dsp:txXfrm>
    </dsp:sp>
    <dsp:sp modelId="{CBD9B269-092E-4C50-A519-CCB09BBCE554}">
      <dsp:nvSpPr>
        <dsp:cNvPr id="0" name=""/>
        <dsp:cNvSpPr/>
      </dsp:nvSpPr>
      <dsp:spPr>
        <a:xfrm>
          <a:off x="1652900" y="-13714"/>
          <a:ext cx="1767125" cy="1001189"/>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b="1" kern="1200" dirty="0"/>
            <a:t>Breakthrough</a:t>
          </a:r>
          <a:endParaRPr lang="en-GB" sz="1600" b="1" kern="1200" dirty="0"/>
        </a:p>
      </dsp:txBody>
      <dsp:txXfrm>
        <a:off x="1911689" y="132907"/>
        <a:ext cx="1249547" cy="707947"/>
      </dsp:txXfrm>
    </dsp:sp>
    <dsp:sp modelId="{F4F0D114-C1FC-4BB4-868A-03B1FB87E122}">
      <dsp:nvSpPr>
        <dsp:cNvPr id="0" name=""/>
        <dsp:cNvSpPr/>
      </dsp:nvSpPr>
      <dsp:spPr>
        <a:xfrm>
          <a:off x="3577075" y="1070734"/>
          <a:ext cx="1396323" cy="1126720"/>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b="1" kern="1200" dirty="0"/>
            <a:t>Sustaining innovation </a:t>
          </a:r>
          <a:endParaRPr lang="en-GB" sz="1600" b="1" kern="1200" dirty="0"/>
        </a:p>
      </dsp:txBody>
      <dsp:txXfrm>
        <a:off x="3781562" y="1235738"/>
        <a:ext cx="987349" cy="796712"/>
      </dsp:txXfrm>
    </dsp:sp>
    <dsp:sp modelId="{831B9C7C-6281-4760-ACBA-400B0C6104C6}">
      <dsp:nvSpPr>
        <dsp:cNvPr id="0" name=""/>
        <dsp:cNvSpPr/>
      </dsp:nvSpPr>
      <dsp:spPr>
        <a:xfrm>
          <a:off x="1565021" y="2442512"/>
          <a:ext cx="1899394" cy="944981"/>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US" sz="2000" b="1" kern="1200" dirty="0"/>
            <a:t>Disruptive innovation</a:t>
          </a:r>
          <a:endParaRPr lang="en-GB" sz="2000" b="1" kern="1200" dirty="0"/>
        </a:p>
      </dsp:txBody>
      <dsp:txXfrm>
        <a:off x="1843181" y="2580901"/>
        <a:ext cx="1343074" cy="668203"/>
      </dsp:txXfrm>
    </dsp:sp>
    <dsp:sp modelId="{10768E54-264F-4E2B-8416-916AE8CA43E1}">
      <dsp:nvSpPr>
        <dsp:cNvPr id="0" name=""/>
        <dsp:cNvSpPr/>
      </dsp:nvSpPr>
      <dsp:spPr>
        <a:xfrm>
          <a:off x="237774" y="1275065"/>
          <a:ext cx="1258318" cy="982289"/>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US" sz="1800" b="1" kern="1200" dirty="0"/>
            <a:t>Basic research </a:t>
          </a:r>
          <a:endParaRPr lang="en-GB" sz="1800" b="1" kern="1200" dirty="0"/>
        </a:p>
      </dsp:txBody>
      <dsp:txXfrm>
        <a:off x="422050" y="1418918"/>
        <a:ext cx="889766" cy="69458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588258D-66FC-421F-BAE6-089C8E0A834D}">
      <dsp:nvSpPr>
        <dsp:cNvPr id="0" name=""/>
        <dsp:cNvSpPr/>
      </dsp:nvSpPr>
      <dsp:spPr>
        <a:xfrm>
          <a:off x="1008128" y="501970"/>
          <a:ext cx="5284749" cy="4983706"/>
        </a:xfrm>
        <a:prstGeom prst="gear9">
          <a:avLst/>
        </a:prstGeom>
        <a:gradFill rotWithShape="0">
          <a:gsLst>
            <a:gs pos="0">
              <a:schemeClr val="accent5">
                <a:shade val="50000"/>
                <a:hueOff val="0"/>
                <a:satOff val="0"/>
                <a:lumOff val="0"/>
                <a:alphaOff val="0"/>
                <a:satMod val="103000"/>
                <a:lumMod val="102000"/>
                <a:tint val="94000"/>
              </a:schemeClr>
            </a:gs>
            <a:gs pos="50000">
              <a:schemeClr val="accent5">
                <a:shade val="50000"/>
                <a:hueOff val="0"/>
                <a:satOff val="0"/>
                <a:lumOff val="0"/>
                <a:alphaOff val="0"/>
                <a:satMod val="110000"/>
                <a:lumMod val="100000"/>
                <a:shade val="100000"/>
              </a:schemeClr>
            </a:gs>
            <a:gs pos="100000">
              <a:schemeClr val="accent5">
                <a:shade val="50000"/>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endParaRPr lang="en-GB" sz="1300" kern="1200" dirty="0">
            <a:latin typeface="Calibri" panose="020F0502020204030204"/>
            <a:ea typeface="+mn-ea"/>
            <a:cs typeface="+mn-cs"/>
          </a:endParaRPr>
        </a:p>
        <a:p>
          <a:pPr marL="0" lvl="0" indent="0" algn="ctr" defTabSz="577850">
            <a:lnSpc>
              <a:spcPct val="100000"/>
            </a:lnSpc>
            <a:spcBef>
              <a:spcPct val="0"/>
            </a:spcBef>
            <a:spcAft>
              <a:spcPct val="35000"/>
            </a:spcAft>
            <a:buNone/>
          </a:pPr>
          <a:r>
            <a:rPr lang="en-GB" sz="2800" kern="1200" dirty="0">
              <a:latin typeface="Calibri" panose="020F0502020204030204"/>
              <a:ea typeface="+mn-ea"/>
              <a:cs typeface="+mn-cs"/>
            </a:rPr>
            <a:t>Developments</a:t>
          </a:r>
        </a:p>
        <a:p>
          <a:pPr marL="0" lvl="0" indent="0" algn="ctr" defTabSz="577850">
            <a:lnSpc>
              <a:spcPct val="100000"/>
            </a:lnSpc>
            <a:spcBef>
              <a:spcPct val="0"/>
            </a:spcBef>
            <a:spcAft>
              <a:spcPct val="35000"/>
            </a:spcAft>
            <a:buNone/>
          </a:pPr>
          <a:r>
            <a:rPr lang="en-GB" sz="1300" kern="1200" dirty="0">
              <a:latin typeface="Calibri" panose="020F0502020204030204"/>
              <a:ea typeface="+mn-ea"/>
              <a:cs typeface="+mn-cs"/>
            </a:rPr>
            <a:t>1. Agility.</a:t>
          </a:r>
        </a:p>
        <a:p>
          <a:pPr marL="0" lvl="0" indent="0" algn="ctr" defTabSz="577850">
            <a:lnSpc>
              <a:spcPct val="100000"/>
            </a:lnSpc>
            <a:spcBef>
              <a:spcPct val="0"/>
            </a:spcBef>
            <a:spcAft>
              <a:spcPct val="35000"/>
            </a:spcAft>
            <a:buNone/>
          </a:pPr>
          <a:r>
            <a:rPr lang="en-GB" sz="1300" kern="1200" dirty="0">
              <a:latin typeface="Calibri" panose="020F0502020204030204"/>
              <a:ea typeface="+mn-ea"/>
              <a:cs typeface="+mn-cs"/>
            </a:rPr>
            <a:t>2. Leanness.</a:t>
          </a:r>
        </a:p>
        <a:p>
          <a:pPr marL="0" lvl="0" indent="0" algn="ctr" defTabSz="577850">
            <a:lnSpc>
              <a:spcPct val="100000"/>
            </a:lnSpc>
            <a:spcBef>
              <a:spcPct val="0"/>
            </a:spcBef>
            <a:spcAft>
              <a:spcPct val="35000"/>
            </a:spcAft>
            <a:buNone/>
          </a:pPr>
          <a:r>
            <a:rPr lang="en-GB" sz="1300" kern="1200" dirty="0">
              <a:latin typeface="Calibri" panose="020F0502020204030204"/>
              <a:ea typeface="+mn-ea"/>
              <a:cs typeface="+mn-cs"/>
            </a:rPr>
            <a:t>3. Computer-aided design and manufacturing.</a:t>
          </a:r>
        </a:p>
        <a:p>
          <a:pPr marL="0" lvl="0" indent="0" algn="ctr" defTabSz="577850">
            <a:lnSpc>
              <a:spcPct val="100000"/>
            </a:lnSpc>
            <a:spcBef>
              <a:spcPct val="0"/>
            </a:spcBef>
            <a:spcAft>
              <a:spcPct val="35000"/>
            </a:spcAft>
            <a:buNone/>
          </a:pPr>
          <a:r>
            <a:rPr lang="en-GB" sz="1300" kern="1200" dirty="0">
              <a:latin typeface="Calibri" panose="020F0502020204030204"/>
              <a:ea typeface="+mn-ea"/>
              <a:cs typeface="+mn-cs"/>
            </a:rPr>
            <a:t>4. Performance measurement: Quality control. </a:t>
          </a:r>
        </a:p>
        <a:p>
          <a:pPr marL="0" lvl="0" indent="0" algn="ctr" defTabSz="577850">
            <a:lnSpc>
              <a:spcPct val="100000"/>
            </a:lnSpc>
            <a:spcBef>
              <a:spcPct val="0"/>
            </a:spcBef>
            <a:spcAft>
              <a:spcPct val="35000"/>
            </a:spcAft>
            <a:buNone/>
          </a:pPr>
          <a:r>
            <a:rPr lang="en-GB" sz="1300" kern="1200" dirty="0">
              <a:latin typeface="Calibri" panose="020F0502020204030204"/>
              <a:ea typeface="+mn-ea"/>
              <a:cs typeface="+mn-cs"/>
            </a:rPr>
            <a:t>5. Sustainable supply chain management.</a:t>
          </a:r>
        </a:p>
        <a:p>
          <a:pPr marL="0" lvl="0" indent="0" algn="ctr" defTabSz="577850">
            <a:lnSpc>
              <a:spcPct val="100000"/>
            </a:lnSpc>
            <a:spcBef>
              <a:spcPct val="0"/>
            </a:spcBef>
            <a:spcAft>
              <a:spcPct val="35000"/>
            </a:spcAft>
            <a:buNone/>
          </a:pPr>
          <a:r>
            <a:rPr lang="en-GB" sz="1300" kern="1200" dirty="0">
              <a:latin typeface="Calibri" panose="020F0502020204030204"/>
              <a:ea typeface="+mn-ea"/>
              <a:cs typeface="+mn-cs"/>
            </a:rPr>
            <a:t>6. Outsourcing and insourcing.</a:t>
          </a:r>
        </a:p>
        <a:p>
          <a:pPr marL="0" lvl="0" indent="0" algn="ctr" defTabSz="577850">
            <a:lnSpc>
              <a:spcPct val="100000"/>
            </a:lnSpc>
            <a:spcBef>
              <a:spcPct val="0"/>
            </a:spcBef>
            <a:spcAft>
              <a:spcPct val="35000"/>
            </a:spcAft>
            <a:buNone/>
          </a:pPr>
          <a:r>
            <a:rPr lang="en-GB" sz="1300" kern="1200" dirty="0">
              <a:latin typeface="Calibri" panose="020F0502020204030204"/>
              <a:ea typeface="+mn-ea"/>
              <a:cs typeface="+mn-cs"/>
            </a:rPr>
            <a:t>7. Mass Customisation.</a:t>
          </a:r>
        </a:p>
        <a:p>
          <a:pPr marL="0" lvl="0" indent="0" algn="ctr" defTabSz="577850">
            <a:lnSpc>
              <a:spcPct val="100000"/>
            </a:lnSpc>
            <a:spcBef>
              <a:spcPct val="0"/>
            </a:spcBef>
            <a:spcAft>
              <a:spcPct val="35000"/>
            </a:spcAft>
            <a:buNone/>
          </a:pPr>
          <a:r>
            <a:rPr lang="en-GB" sz="1300" kern="1200" dirty="0">
              <a:latin typeface="Calibri" panose="020F0502020204030204"/>
              <a:ea typeface="+mn-ea"/>
              <a:cs typeface="+mn-cs"/>
            </a:rPr>
            <a:t>8.E-operations.</a:t>
          </a:r>
        </a:p>
        <a:p>
          <a:pPr marL="0" lvl="0" indent="0" algn="ctr" defTabSz="577850">
            <a:lnSpc>
              <a:spcPct val="100000"/>
            </a:lnSpc>
            <a:spcBef>
              <a:spcPct val="0"/>
            </a:spcBef>
            <a:spcAft>
              <a:spcPct val="35000"/>
            </a:spcAft>
            <a:buNone/>
          </a:pPr>
          <a:r>
            <a:rPr lang="en-GB" sz="1300" kern="1200" dirty="0">
              <a:latin typeface="Calibri" panose="020F0502020204030204"/>
              <a:ea typeface="+mn-ea"/>
              <a:cs typeface="+mn-cs"/>
            </a:rPr>
            <a:t>9. Servitisation.</a:t>
          </a:r>
        </a:p>
        <a:p>
          <a:pPr marL="0" lvl="0" indent="0" algn="ctr" defTabSz="577850">
            <a:lnSpc>
              <a:spcPct val="90000"/>
            </a:lnSpc>
            <a:spcBef>
              <a:spcPct val="0"/>
            </a:spcBef>
            <a:spcAft>
              <a:spcPct val="35000"/>
            </a:spcAft>
            <a:buNone/>
          </a:pPr>
          <a:endParaRPr lang="en-GB" sz="900" kern="1200" dirty="0">
            <a:latin typeface="Calibri" panose="020F0502020204030204"/>
            <a:ea typeface="+mn-ea"/>
            <a:cs typeface="+mn-cs"/>
          </a:endParaRPr>
        </a:p>
      </dsp:txBody>
      <dsp:txXfrm>
        <a:off x="2048098" y="1669379"/>
        <a:ext cx="3204809" cy="2561728"/>
      </dsp:txXfrm>
    </dsp:sp>
    <dsp:sp modelId="{383CD25F-9379-49D0-A917-C5E0F8B0B154}">
      <dsp:nvSpPr>
        <dsp:cNvPr id="0" name=""/>
        <dsp:cNvSpPr/>
      </dsp:nvSpPr>
      <dsp:spPr>
        <a:xfrm rot="17560964">
          <a:off x="5185708" y="-7635"/>
          <a:ext cx="1488242" cy="2458402"/>
        </a:xfrm>
        <a:prstGeom prst="circularArrow">
          <a:avLst>
            <a:gd name="adj1" fmla="val 4878"/>
            <a:gd name="adj2" fmla="val 312630"/>
            <a:gd name="adj3" fmla="val 3270848"/>
            <a:gd name="adj4" fmla="val 15055306"/>
            <a:gd name="adj5" fmla="val 5691"/>
          </a:avLst>
        </a:prstGeom>
        <a:gradFill rotWithShape="0">
          <a:gsLst>
            <a:gs pos="0">
              <a:schemeClr val="accent5">
                <a:shade val="90000"/>
                <a:hueOff val="0"/>
                <a:satOff val="0"/>
                <a:lumOff val="0"/>
                <a:alphaOff val="0"/>
                <a:satMod val="103000"/>
                <a:lumMod val="102000"/>
                <a:tint val="94000"/>
              </a:schemeClr>
            </a:gs>
            <a:gs pos="50000">
              <a:schemeClr val="accent5">
                <a:shade val="90000"/>
                <a:hueOff val="0"/>
                <a:satOff val="0"/>
                <a:lumOff val="0"/>
                <a:alphaOff val="0"/>
                <a:satMod val="110000"/>
                <a:lumMod val="100000"/>
                <a:shade val="100000"/>
              </a:schemeClr>
            </a:gs>
            <a:gs pos="100000">
              <a:schemeClr val="accent5">
                <a:shade val="90000"/>
                <a:hueOff val="0"/>
                <a:satOff val="0"/>
                <a:lumOff val="0"/>
                <a:alphaOff val="0"/>
                <a:lumMod val="99000"/>
                <a:satMod val="120000"/>
                <a:shade val="78000"/>
              </a:schemeClr>
            </a:gs>
          </a:gsLst>
          <a:lin ang="5400000" scaled="0"/>
        </a:gradFill>
        <a:ln>
          <a:noFill/>
        </a:ln>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E350298-D3F6-40CA-9DC4-43284C62F72D}">
      <dsp:nvSpPr>
        <dsp:cNvPr id="0" name=""/>
        <dsp:cNvSpPr/>
      </dsp:nvSpPr>
      <dsp:spPr>
        <a:xfrm>
          <a:off x="792075" y="1044106"/>
          <a:ext cx="2865671" cy="2955073"/>
        </a:xfrm>
        <a:prstGeom prst="gear9">
          <a:avLst/>
        </a:prstGeom>
        <a:gradFill rotWithShape="0">
          <a:gsLst>
            <a:gs pos="0">
              <a:schemeClr val="accent5">
                <a:shade val="50000"/>
                <a:hueOff val="0"/>
                <a:satOff val="0"/>
                <a:lumOff val="0"/>
                <a:alphaOff val="0"/>
                <a:lumMod val="110000"/>
                <a:satMod val="105000"/>
                <a:tint val="67000"/>
              </a:schemeClr>
            </a:gs>
            <a:gs pos="50000">
              <a:schemeClr val="accent5">
                <a:shade val="50000"/>
                <a:hueOff val="0"/>
                <a:satOff val="0"/>
                <a:lumOff val="0"/>
                <a:alphaOff val="0"/>
                <a:lumMod val="105000"/>
                <a:satMod val="103000"/>
                <a:tint val="73000"/>
              </a:schemeClr>
            </a:gs>
            <a:gs pos="100000">
              <a:schemeClr val="accent5">
                <a:shade val="50000"/>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0480" tIns="30480" rIns="30480" bIns="30480" numCol="1" spcCol="1270" anchor="ctr" anchorCtr="0">
          <a:noAutofit/>
        </a:bodyPr>
        <a:lstStyle/>
        <a:p>
          <a:pPr marL="0" lvl="0" indent="0" algn="ctr" defTabSz="1066800">
            <a:lnSpc>
              <a:spcPct val="100000"/>
            </a:lnSpc>
            <a:spcBef>
              <a:spcPct val="0"/>
            </a:spcBef>
            <a:spcAft>
              <a:spcPct val="35000"/>
            </a:spcAft>
            <a:buNone/>
          </a:pPr>
          <a:r>
            <a:rPr lang="en-GB" sz="2400" b="1" kern="1200" dirty="0"/>
            <a:t>Theories</a:t>
          </a:r>
        </a:p>
        <a:p>
          <a:pPr marL="0" lvl="0" indent="0" algn="ctr" defTabSz="1066800">
            <a:lnSpc>
              <a:spcPct val="100000"/>
            </a:lnSpc>
            <a:spcBef>
              <a:spcPct val="0"/>
            </a:spcBef>
            <a:spcAft>
              <a:spcPct val="35000"/>
            </a:spcAft>
            <a:buNone/>
          </a:pPr>
          <a:r>
            <a:rPr lang="en-GB" sz="1200" kern="1200" dirty="0"/>
            <a:t>Six sigma.</a:t>
          </a:r>
        </a:p>
        <a:p>
          <a:pPr marL="0" lvl="0" indent="0" algn="ctr" defTabSz="1066800">
            <a:lnSpc>
              <a:spcPct val="100000"/>
            </a:lnSpc>
            <a:spcBef>
              <a:spcPct val="0"/>
            </a:spcBef>
            <a:spcAft>
              <a:spcPct val="35000"/>
            </a:spcAft>
            <a:buNone/>
          </a:pPr>
          <a:r>
            <a:rPr lang="en-GB" sz="1200" kern="1200" dirty="0"/>
            <a:t>Reconfigurable systems.</a:t>
          </a:r>
        </a:p>
        <a:p>
          <a:pPr marL="0" lvl="0" indent="0" algn="ctr" defTabSz="1066800">
            <a:lnSpc>
              <a:spcPct val="100000"/>
            </a:lnSpc>
            <a:spcBef>
              <a:spcPct val="0"/>
            </a:spcBef>
            <a:spcAft>
              <a:spcPct val="35000"/>
            </a:spcAft>
            <a:buNone/>
          </a:pPr>
          <a:r>
            <a:rPr lang="en-GB" sz="1200" kern="1200" dirty="0"/>
            <a:t>Business process redesign. </a:t>
          </a:r>
        </a:p>
        <a:p>
          <a:pPr marL="0" lvl="0" indent="0" algn="ctr" defTabSz="1066800">
            <a:lnSpc>
              <a:spcPct val="100000"/>
            </a:lnSpc>
            <a:spcBef>
              <a:spcPct val="0"/>
            </a:spcBef>
            <a:spcAft>
              <a:spcPct val="35000"/>
            </a:spcAft>
            <a:buNone/>
          </a:pPr>
          <a:r>
            <a:rPr lang="en-GB" sz="1200" kern="1200" dirty="0"/>
            <a:t>Lean manufacturing.</a:t>
          </a:r>
        </a:p>
      </dsp:txBody>
      <dsp:txXfrm>
        <a:off x="1368202" y="1730378"/>
        <a:ext cx="1713417" cy="1530457"/>
      </dsp:txXfrm>
    </dsp:sp>
    <dsp:sp modelId="{F6162370-E44B-4714-A367-45308AC1ADE3}">
      <dsp:nvSpPr>
        <dsp:cNvPr id="0" name=""/>
        <dsp:cNvSpPr/>
      </dsp:nvSpPr>
      <dsp:spPr>
        <a:xfrm rot="2031920">
          <a:off x="2213210" y="1865646"/>
          <a:ext cx="2516142" cy="2399872"/>
        </a:xfrm>
        <a:prstGeom prst="circularArrow">
          <a:avLst>
            <a:gd name="adj1" fmla="val 4878"/>
            <a:gd name="adj2" fmla="val 312630"/>
            <a:gd name="adj3" fmla="val 3268131"/>
            <a:gd name="adj4" fmla="val 15058662"/>
            <a:gd name="adj5" fmla="val 5691"/>
          </a:avLst>
        </a:prstGeom>
        <a:gradFill rotWithShape="0">
          <a:gsLst>
            <a:gs pos="0">
              <a:schemeClr val="accent5">
                <a:shade val="90000"/>
                <a:hueOff val="0"/>
                <a:satOff val="0"/>
                <a:lumOff val="0"/>
                <a:alphaOff val="0"/>
                <a:lumMod val="110000"/>
                <a:satMod val="105000"/>
                <a:tint val="67000"/>
              </a:schemeClr>
            </a:gs>
            <a:gs pos="50000">
              <a:schemeClr val="accent5">
                <a:shade val="90000"/>
                <a:hueOff val="0"/>
                <a:satOff val="0"/>
                <a:lumOff val="0"/>
                <a:alphaOff val="0"/>
                <a:lumMod val="105000"/>
                <a:satMod val="103000"/>
                <a:tint val="73000"/>
              </a:schemeClr>
            </a:gs>
            <a:gs pos="100000">
              <a:schemeClr val="accent5">
                <a:shade val="90000"/>
                <a:hueOff val="0"/>
                <a:satOff val="0"/>
                <a:lumOff val="0"/>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99C339-CCCC-46C6-8A32-F96BCA3926E1}">
      <dsp:nvSpPr>
        <dsp:cNvPr id="0" name=""/>
        <dsp:cNvSpPr/>
      </dsp:nvSpPr>
      <dsp:spPr>
        <a:xfrm>
          <a:off x="3068226" y="1152114"/>
          <a:ext cx="3340473" cy="3340473"/>
        </a:xfrm>
        <a:prstGeom prst="gear9">
          <a:avLst/>
        </a:prstGeom>
        <a:gradFill rotWithShape="0">
          <a:gsLst>
            <a:gs pos="0">
              <a:schemeClr val="accent6">
                <a:alpha val="90000"/>
                <a:hueOff val="0"/>
                <a:satOff val="0"/>
                <a:lumOff val="0"/>
                <a:alphaOff val="0"/>
                <a:satMod val="103000"/>
                <a:lumMod val="102000"/>
                <a:tint val="94000"/>
              </a:schemeClr>
            </a:gs>
            <a:gs pos="50000">
              <a:schemeClr val="accent6">
                <a:alpha val="90000"/>
                <a:hueOff val="0"/>
                <a:satOff val="0"/>
                <a:lumOff val="0"/>
                <a:alphaOff val="0"/>
                <a:satMod val="110000"/>
                <a:lumMod val="100000"/>
                <a:shade val="100000"/>
              </a:schemeClr>
            </a:gs>
            <a:gs pos="100000">
              <a:schemeClr val="accent6">
                <a:alpha val="90000"/>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355600">
            <a:lnSpc>
              <a:spcPct val="90000"/>
            </a:lnSpc>
            <a:spcBef>
              <a:spcPct val="0"/>
            </a:spcBef>
            <a:spcAft>
              <a:spcPct val="35000"/>
            </a:spcAft>
            <a:buNone/>
          </a:pPr>
          <a:endParaRPr lang="en-GB" sz="800" b="0" kern="1200" dirty="0"/>
        </a:p>
        <a:p>
          <a:pPr marL="0" lvl="0" indent="0" algn="ctr" defTabSz="355600">
            <a:lnSpc>
              <a:spcPct val="90000"/>
            </a:lnSpc>
            <a:spcBef>
              <a:spcPct val="0"/>
            </a:spcBef>
            <a:spcAft>
              <a:spcPct val="35000"/>
            </a:spcAft>
            <a:buNone/>
          </a:pPr>
          <a:endParaRPr lang="en-GB" sz="800" b="0" kern="1200" dirty="0"/>
        </a:p>
        <a:p>
          <a:pPr marL="0" lvl="0" indent="0" algn="ctr" defTabSz="355600">
            <a:lnSpc>
              <a:spcPct val="100000"/>
            </a:lnSpc>
            <a:spcBef>
              <a:spcPct val="0"/>
            </a:spcBef>
            <a:spcAft>
              <a:spcPct val="35000"/>
            </a:spcAft>
            <a:buNone/>
          </a:pPr>
          <a:r>
            <a:rPr lang="en-GB" sz="2000" b="1" kern="1200" dirty="0"/>
            <a:t>Drivers</a:t>
          </a:r>
          <a:endParaRPr lang="en-GB" sz="800" b="1" kern="1200" dirty="0"/>
        </a:p>
        <a:p>
          <a:pPr marL="0" lvl="0" indent="0" algn="ctr" defTabSz="355600">
            <a:lnSpc>
              <a:spcPct val="100000"/>
            </a:lnSpc>
            <a:spcBef>
              <a:spcPct val="0"/>
            </a:spcBef>
            <a:spcAft>
              <a:spcPct val="35000"/>
            </a:spcAft>
            <a:buNone/>
          </a:pPr>
          <a:r>
            <a:rPr lang="en-GB" sz="1000" b="0" kern="1200" dirty="0"/>
            <a:t>Technology, Robotics, </a:t>
          </a:r>
        </a:p>
        <a:p>
          <a:pPr marL="0" lvl="0" indent="0" algn="ctr" defTabSz="355600">
            <a:lnSpc>
              <a:spcPct val="100000"/>
            </a:lnSpc>
            <a:spcBef>
              <a:spcPct val="0"/>
            </a:spcBef>
            <a:spcAft>
              <a:spcPct val="35000"/>
            </a:spcAft>
            <a:buNone/>
          </a:pPr>
          <a:r>
            <a:rPr lang="en-GB" sz="1000" b="0" kern="1200" dirty="0"/>
            <a:t>Virtual Reality, Big data</a:t>
          </a:r>
        </a:p>
        <a:p>
          <a:pPr marL="0" lvl="0" indent="0" algn="ctr" defTabSz="355600">
            <a:lnSpc>
              <a:spcPct val="100000"/>
            </a:lnSpc>
            <a:spcBef>
              <a:spcPct val="0"/>
            </a:spcBef>
            <a:spcAft>
              <a:spcPct val="35000"/>
            </a:spcAft>
            <a:buNone/>
          </a:pPr>
          <a:r>
            <a:rPr lang="en-GB" sz="1000" b="0" kern="1200" dirty="0"/>
            <a:t>Machine Learning , Artificial Intel</a:t>
          </a:r>
        </a:p>
        <a:p>
          <a:pPr marL="0" lvl="0" indent="0" algn="ctr" defTabSz="355600">
            <a:lnSpc>
              <a:spcPct val="100000"/>
            </a:lnSpc>
            <a:spcBef>
              <a:spcPct val="0"/>
            </a:spcBef>
            <a:spcAft>
              <a:spcPct val="35000"/>
            </a:spcAft>
            <a:buNone/>
          </a:pPr>
          <a:r>
            <a:rPr lang="en-GB" sz="1000" b="0" kern="1200" dirty="0"/>
            <a:t>Social Media, Gig Economy, Globalisation, Socio-economics, </a:t>
          </a:r>
        </a:p>
        <a:p>
          <a:pPr marL="0" lvl="0" indent="0" algn="ctr" defTabSz="355600">
            <a:lnSpc>
              <a:spcPct val="100000"/>
            </a:lnSpc>
            <a:spcBef>
              <a:spcPct val="0"/>
            </a:spcBef>
            <a:spcAft>
              <a:spcPct val="35000"/>
            </a:spcAft>
            <a:buNone/>
          </a:pPr>
          <a:r>
            <a:rPr lang="en-GB" sz="1000" b="0" kern="1200" dirty="0"/>
            <a:t>Politics, Religion, Corporate Social Responsibility, Greener Environment, Employee Involvement, etc.</a:t>
          </a:r>
        </a:p>
        <a:p>
          <a:pPr marL="0" lvl="0" indent="0" algn="ctr" defTabSz="355600">
            <a:lnSpc>
              <a:spcPct val="90000"/>
            </a:lnSpc>
            <a:spcBef>
              <a:spcPct val="0"/>
            </a:spcBef>
            <a:spcAft>
              <a:spcPct val="35000"/>
            </a:spcAft>
            <a:buNone/>
          </a:pPr>
          <a:endParaRPr lang="en-GB" sz="1200" b="1" kern="1200" dirty="0"/>
        </a:p>
      </dsp:txBody>
      <dsp:txXfrm>
        <a:off x="3739810" y="1934604"/>
        <a:ext cx="1997305" cy="1717072"/>
      </dsp:txXfrm>
    </dsp:sp>
    <dsp:sp modelId="{3F3F1BC0-9AEB-4233-B27A-41DE86D76AAD}">
      <dsp:nvSpPr>
        <dsp:cNvPr id="0" name=""/>
        <dsp:cNvSpPr/>
      </dsp:nvSpPr>
      <dsp:spPr>
        <a:xfrm rot="7772595">
          <a:off x="1047112" y="1716695"/>
          <a:ext cx="2250832" cy="2218495"/>
        </a:xfrm>
        <a:prstGeom prst="circularArrow">
          <a:avLst>
            <a:gd name="adj1" fmla="val 4878"/>
            <a:gd name="adj2" fmla="val 312630"/>
            <a:gd name="adj3" fmla="val 3260780"/>
            <a:gd name="adj4" fmla="val 15067774"/>
            <a:gd name="adj5" fmla="val 5691"/>
          </a:avLst>
        </a:prstGeom>
        <a:gradFill rotWithShape="0">
          <a:gsLst>
            <a:gs pos="0">
              <a:schemeClr val="accent6">
                <a:shade val="90000"/>
                <a:hueOff val="0"/>
                <a:satOff val="0"/>
                <a:lumOff val="0"/>
                <a:alphaOff val="0"/>
                <a:satMod val="103000"/>
                <a:lumMod val="102000"/>
                <a:tint val="94000"/>
              </a:schemeClr>
            </a:gs>
            <a:gs pos="50000">
              <a:schemeClr val="accent6">
                <a:shade val="90000"/>
                <a:hueOff val="0"/>
                <a:satOff val="0"/>
                <a:lumOff val="0"/>
                <a:alphaOff val="0"/>
                <a:satMod val="110000"/>
                <a:lumMod val="100000"/>
                <a:shade val="100000"/>
              </a:schemeClr>
            </a:gs>
            <a:gs pos="100000">
              <a:schemeClr val="accent6">
                <a:shade val="90000"/>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6D23A6E-24D3-4E4D-B617-95E895A7B4D1}" type="datetimeFigureOut">
              <a:rPr lang="en-GB" smtClean="0"/>
              <a:t>15/05/2021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9F7E3A7-36FE-4349-B713-E43D18B1E47E}" type="slidenum">
              <a:rPr lang="en-GB" smtClean="0"/>
              <a:t>‹#›</a:t>
            </a:fld>
            <a:endParaRPr lang="en-GB"/>
          </a:p>
        </p:txBody>
      </p:sp>
    </p:spTree>
    <p:extLst>
      <p:ext uri="{BB962C8B-B14F-4D97-AF65-F5344CB8AC3E}">
        <p14:creationId xmlns:p14="http://schemas.microsoft.com/office/powerpoint/2010/main" val="748241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investopedia.com/terms/g/grossmargin.asp"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amazon.co.uk/Made-Serve-Baines/dp/1118585313" TargetMode="External"/><Relationship Id="rId2" Type="http://schemas.openxmlformats.org/officeDocument/2006/relationships/slide" Target="../slides/slide4.xml"/><Relationship Id="rId1" Type="http://schemas.openxmlformats.org/officeDocument/2006/relationships/notesMaster" Target="../notesMasters/notesMaster1.xml"/><Relationship Id="rId5" Type="http://schemas.openxmlformats.org/officeDocument/2006/relationships/hyperlink" Target="https://www.salesforce.com/uk/blog/2016/09/what-is-industry-4-0.html" TargetMode="External"/><Relationship Id="rId4" Type="http://schemas.openxmlformats.org/officeDocument/2006/relationships/hyperlink" Target="https://www.salesforce.com/uk/solutions/industries/manufacturing/overview/" TargetMode="Externa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9F7E3A7-36FE-4349-B713-E43D18B1E47E}" type="slidenum">
              <a:rPr lang="en-GB" smtClean="0"/>
              <a:t>1</a:t>
            </a:fld>
            <a:endParaRPr lang="en-GB"/>
          </a:p>
        </p:txBody>
      </p:sp>
    </p:spTree>
    <p:extLst>
      <p:ext uri="{BB962C8B-B14F-4D97-AF65-F5344CB8AC3E}">
        <p14:creationId xmlns:p14="http://schemas.microsoft.com/office/powerpoint/2010/main" val="8559570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GB" sz="1800" spc="-5" dirty="0">
                <a:solidFill>
                  <a:srgbClr val="292929"/>
                </a:solidFill>
                <a:effectLst/>
                <a:latin typeface="Arial" panose="020B0604020202020204" pitchFamily="34" charset="0"/>
                <a:ea typeface="Calibri" panose="020F0502020204030204" pitchFamily="34" charset="0"/>
                <a:cs typeface="Times New Roman" panose="02020603050405020304" pitchFamily="18" charset="0"/>
              </a:rPr>
              <a:t>Although there is evidence that AI/ML models can contribute towards treatment decisions and improve effective business operations during COVID-19, there is concerns of rapid dissemination of underdeveloped and potentially biased AI/ML models, which worsens the health disparities gaps and presents a disproportionate impact on minorities in terms of COVID-19 infection rate, cases, and mortality.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spc="-5" dirty="0">
                <a:solidFill>
                  <a:srgbClr val="292929"/>
                </a:solidFill>
                <a:effectLst/>
                <a:latin typeface="Arial" panose="020B0604020202020204" pitchFamily="34" charset="0"/>
                <a:ea typeface="Calibri" panose="020F0502020204030204" pitchFamily="34" charset="0"/>
                <a:cs typeface="Times New Roman" panose="02020603050405020304" pitchFamily="18" charset="0"/>
              </a:rPr>
              <a:t>However, although some of articles indicated that COVID-19 has not as led to the increased use of AI/ML models across businesses, most of the articles suggest that organisations are at early stages of adoption with larger firms are more AI/ML ready than smaller firms. This shows that there are gaps of expected AI/ML impact and size of investment across businesses and industry sectors. Hence, further research needs to explore ways for business managers and data practitioners to develop AI/ML models that address raised challenges and creates more opportunities for AI adoption in government agencies, corporations, scientific community and public services.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fld id="{A9F7E3A7-36FE-4349-B713-E43D18B1E47E}" type="slidenum">
              <a:rPr lang="en-GB" smtClean="0"/>
              <a:t>10</a:t>
            </a:fld>
            <a:endParaRPr lang="en-GB"/>
          </a:p>
        </p:txBody>
      </p:sp>
    </p:spTree>
    <p:extLst>
      <p:ext uri="{BB962C8B-B14F-4D97-AF65-F5344CB8AC3E}">
        <p14:creationId xmlns:p14="http://schemas.microsoft.com/office/powerpoint/2010/main" val="38381035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BB98AFB-CB0D-4DFE-87B9-B4B0D0DE73CD}" type="slidenum">
              <a:rPr lang="en-GB" smtClean="0"/>
              <a:t>12</a:t>
            </a:fld>
            <a:endParaRPr lang="en-GB" dirty="0"/>
          </a:p>
        </p:txBody>
      </p:sp>
    </p:spTree>
    <p:extLst>
      <p:ext uri="{BB962C8B-B14F-4D97-AF65-F5344CB8AC3E}">
        <p14:creationId xmlns:p14="http://schemas.microsoft.com/office/powerpoint/2010/main" val="30124235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BB98AFB-CB0D-4DFE-87B9-B4B0D0DE73CD}" type="slidenum">
              <a:rPr lang="en-GB" smtClean="0"/>
              <a:t>13</a:t>
            </a:fld>
            <a:endParaRPr lang="en-GB" dirty="0"/>
          </a:p>
        </p:txBody>
      </p:sp>
    </p:spTree>
    <p:extLst>
      <p:ext uri="{BB962C8B-B14F-4D97-AF65-F5344CB8AC3E}">
        <p14:creationId xmlns:p14="http://schemas.microsoft.com/office/powerpoint/2010/main" val="35414190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Innovation can be defined as novel ways of doing things better or differently, often by quantum leaps versus incremental gains. This is consistent with the definition of innovation used by the European Commission’s Green Paper on Innovation (1995: 1): ‘the successful production, assimilation and exploitation of novelty in the economic and social spheres’. Innovation can be on a large scale, e.g. identification of a major new technology, a new business venture, or a new </a:t>
            </a:r>
            <a:r>
              <a:rPr lang="en-US" dirty="0" err="1"/>
              <a:t>programme</a:t>
            </a:r>
            <a:r>
              <a:rPr lang="en-US" dirty="0"/>
              <a:t> approach to a social problem. But it can also be on a small scale, involving initiatives within a larger project or </a:t>
            </a:r>
            <a:r>
              <a:rPr lang="en-US" dirty="0" err="1"/>
              <a:t>programme</a:t>
            </a:r>
            <a:r>
              <a:rPr lang="en-US" dirty="0"/>
              <a:t>, such as a teacher trying a new way of connecting with an individual student. Innovation is sometimes used synonymously with the development or use of new technologies; but as the Green Paper indicates, the technological factor is just one potential element of innovation. One can be innovative in many other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Basic research: The type of work done at universities to discover how things work, with no clearly defined problem or outcome.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Sustaining innovation: Work commonly done by corporate </a:t>
            </a:r>
            <a:r>
              <a:rPr lang="en-US" dirty="0" err="1"/>
              <a:t>organisations</a:t>
            </a:r>
            <a:r>
              <a:rPr lang="en-US" dirty="0"/>
              <a:t> such as Apple to address clearly defined problems, e.g. developing </a:t>
            </a:r>
            <a:r>
              <a:rPr lang="en-US" dirty="0" err="1"/>
              <a:t>pocketsized</a:t>
            </a:r>
            <a:r>
              <a:rPr lang="en-US" dirty="0"/>
              <a:t> iPods with a large amount of memory.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Disruptive innovation: New approaches to old products and services – often you won’t know what you are looking for until you see it.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Breakthrough Innovation: A field may have trouble moving forward and breakthroughs often come from newcomers with a fresh approach.</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1" i="0" dirty="0">
                <a:solidFill>
                  <a:srgbClr val="202124"/>
                </a:solidFill>
                <a:effectLst/>
                <a:latin typeface="arial" panose="020B0604020202020204" pitchFamily="34" charset="0"/>
              </a:rPr>
              <a:t>Adaptive innovation</a:t>
            </a:r>
            <a:r>
              <a:rPr lang="en-US" b="0" i="0" dirty="0">
                <a:solidFill>
                  <a:srgbClr val="202124"/>
                </a:solidFill>
                <a:effectLst/>
                <a:latin typeface="arial" panose="020B0604020202020204" pitchFamily="34" charset="0"/>
              </a:rPr>
              <a:t> involves stripping steps from the corporate R&amp;D process and executing quickly in two modes: learning and creating. Some of us at IDEO refer to this as “the squiggle.” This approach empowers designers to rapidly integrate information from in-market testing.</a:t>
            </a:r>
            <a:endParaRPr lang="en-GB" dirty="0"/>
          </a:p>
          <a:p>
            <a:endParaRPr lang="en-GB" dirty="0"/>
          </a:p>
        </p:txBody>
      </p:sp>
      <p:sp>
        <p:nvSpPr>
          <p:cNvPr id="4" name="Slide Number Placeholder 3"/>
          <p:cNvSpPr>
            <a:spLocks noGrp="1"/>
          </p:cNvSpPr>
          <p:nvPr>
            <p:ph type="sldNum" sz="quarter" idx="5"/>
          </p:nvPr>
        </p:nvSpPr>
        <p:spPr/>
        <p:txBody>
          <a:bodyPr/>
          <a:lstStyle/>
          <a:p>
            <a:fld id="{A9F7E3A7-36FE-4349-B713-E43D18B1E47E}" type="slidenum">
              <a:rPr lang="en-GB" smtClean="0"/>
              <a:t>2</a:t>
            </a:fld>
            <a:endParaRPr lang="en-GB"/>
          </a:p>
        </p:txBody>
      </p:sp>
    </p:spTree>
    <p:extLst>
      <p:ext uri="{BB962C8B-B14F-4D97-AF65-F5344CB8AC3E}">
        <p14:creationId xmlns:p14="http://schemas.microsoft.com/office/powerpoint/2010/main" val="8224724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just">
              <a:lnSpc>
                <a:spcPct val="150000"/>
              </a:lnSpc>
              <a:buClr>
                <a:srgbClr val="B71E42"/>
              </a:buClr>
              <a:buNone/>
              <a:defRPr/>
            </a:pPr>
            <a:r>
              <a:rPr lang="en-GB" sz="3400" dirty="0"/>
              <a:t> </a:t>
            </a:r>
            <a:r>
              <a:rPr lang="en-GB" sz="800" dirty="0">
                <a:latin typeface="Gill Sans MT" panose="020B0502020104020203" pitchFamily="34" charset="0"/>
              </a:rPr>
              <a:t>6 key recent developments:</a:t>
            </a:r>
          </a:p>
          <a:p>
            <a:pPr lvl="1" algn="just">
              <a:lnSpc>
                <a:spcPct val="150000"/>
              </a:lnSpc>
              <a:buClr>
                <a:srgbClr val="B71E42"/>
              </a:buClr>
              <a:buFont typeface="Wingdings 3" charset="2"/>
              <a:buChar char=""/>
              <a:defRPr/>
            </a:pPr>
            <a:r>
              <a:rPr lang="en-GB" sz="800" dirty="0">
                <a:latin typeface="Gill Sans MT" panose="020B0502020104020203" pitchFamily="34" charset="0"/>
              </a:rPr>
              <a:t>Servitisation.</a:t>
            </a:r>
          </a:p>
          <a:p>
            <a:pPr lvl="1" algn="just">
              <a:lnSpc>
                <a:spcPct val="150000"/>
              </a:lnSpc>
              <a:buClr>
                <a:srgbClr val="B71E42"/>
              </a:buClr>
              <a:buFont typeface="Wingdings 3" charset="2"/>
              <a:buChar char=""/>
              <a:defRPr/>
            </a:pPr>
            <a:r>
              <a:rPr lang="en-GB" sz="800" dirty="0">
                <a:latin typeface="Gill Sans MT" panose="020B0502020104020203" pitchFamily="34" charset="0"/>
              </a:rPr>
              <a:t>E-operations.</a:t>
            </a:r>
          </a:p>
          <a:p>
            <a:pPr lvl="1" algn="just">
              <a:lnSpc>
                <a:spcPct val="150000"/>
              </a:lnSpc>
              <a:buClr>
                <a:srgbClr val="B71E42"/>
              </a:buClr>
              <a:buFont typeface="Wingdings 3" charset="2"/>
              <a:buChar char=""/>
              <a:defRPr/>
            </a:pPr>
            <a:r>
              <a:rPr lang="en-GB" sz="800" dirty="0">
                <a:latin typeface="Gill Sans MT" panose="020B0502020104020203" pitchFamily="34" charset="0"/>
              </a:rPr>
              <a:t>Leanness and agility.</a:t>
            </a:r>
          </a:p>
          <a:p>
            <a:pPr lvl="1" algn="just">
              <a:lnSpc>
                <a:spcPct val="150000"/>
              </a:lnSpc>
              <a:buClr>
                <a:srgbClr val="B71E42"/>
              </a:buClr>
              <a:buFont typeface="Wingdings 3" charset="2"/>
              <a:buChar char=""/>
              <a:defRPr/>
            </a:pPr>
            <a:r>
              <a:rPr lang="en-GB" sz="800" dirty="0">
                <a:latin typeface="Gill Sans MT" panose="020B0502020104020203" pitchFamily="34" charset="0"/>
              </a:rPr>
              <a:t>Outsourcing and insourcing.</a:t>
            </a:r>
          </a:p>
          <a:p>
            <a:pPr lvl="1" algn="just">
              <a:lnSpc>
                <a:spcPct val="150000"/>
              </a:lnSpc>
              <a:buClr>
                <a:srgbClr val="B71E42"/>
              </a:buClr>
              <a:buFont typeface="Wingdings 3" charset="2"/>
              <a:buChar char=""/>
              <a:defRPr/>
            </a:pPr>
            <a:r>
              <a:rPr lang="en-GB" sz="800" dirty="0">
                <a:latin typeface="Gill Sans MT" panose="020B0502020104020203" pitchFamily="34" charset="0"/>
              </a:rPr>
              <a:t>Sustainable supply chain management.</a:t>
            </a:r>
          </a:p>
          <a:p>
            <a:pPr lvl="1" algn="just">
              <a:lnSpc>
                <a:spcPct val="150000"/>
              </a:lnSpc>
              <a:buClr>
                <a:srgbClr val="B71E42"/>
              </a:buClr>
              <a:buFont typeface="Wingdings 3" charset="2"/>
              <a:buChar char=""/>
              <a:defRPr/>
            </a:pPr>
            <a:r>
              <a:rPr lang="en-GB" sz="800" dirty="0">
                <a:latin typeface="Gill Sans MT" panose="020B0502020104020203" pitchFamily="34" charset="0"/>
              </a:rPr>
              <a:t>Performance measurement &amp; quality control.</a:t>
            </a:r>
          </a:p>
          <a:p>
            <a:pPr lvl="1" algn="just">
              <a:lnSpc>
                <a:spcPct val="150000"/>
              </a:lnSpc>
              <a:buClr>
                <a:srgbClr val="B71E42"/>
              </a:buClr>
              <a:buFont typeface="Wingdings 3" charset="2"/>
              <a:buChar char=""/>
              <a:defRPr/>
            </a:pPr>
            <a:r>
              <a:rPr lang="en-GB" sz="800" dirty="0">
                <a:latin typeface="Gill Sans MT" panose="020B0502020104020203" pitchFamily="34" charset="0"/>
              </a:rPr>
              <a:t>Computer-aided operations.</a:t>
            </a:r>
          </a:p>
          <a:p>
            <a:pPr marL="0" indent="0" algn="just">
              <a:lnSpc>
                <a:spcPct val="150000"/>
              </a:lnSpc>
              <a:buClr>
                <a:srgbClr val="B71E42"/>
              </a:buClr>
              <a:buNone/>
              <a:defRPr/>
            </a:pPr>
            <a:r>
              <a:rPr lang="en-GB" sz="800" dirty="0">
                <a:latin typeface="Gill Sans MT" panose="020B0502020104020203" pitchFamily="34" charset="0"/>
              </a:rPr>
              <a:t>Recent developments revolves around 4 theories:</a:t>
            </a:r>
          </a:p>
          <a:p>
            <a:pPr lvl="1" algn="just">
              <a:lnSpc>
                <a:spcPct val="150000"/>
              </a:lnSpc>
              <a:buClr>
                <a:srgbClr val="B71E42"/>
              </a:buClr>
              <a:buFont typeface="Wingdings 3" charset="2"/>
              <a:buChar char=""/>
              <a:defRPr/>
            </a:pPr>
            <a:r>
              <a:rPr lang="en-GB" sz="800" dirty="0">
                <a:latin typeface="Gill Sans MT" panose="020B0502020104020203" pitchFamily="34" charset="0"/>
              </a:rPr>
              <a:t>Business process redesign. </a:t>
            </a:r>
          </a:p>
          <a:p>
            <a:pPr lvl="1" algn="just">
              <a:lnSpc>
                <a:spcPct val="150000"/>
              </a:lnSpc>
              <a:buClr>
                <a:srgbClr val="B71E42"/>
              </a:buClr>
              <a:buFont typeface="Wingdings 3" charset="2"/>
              <a:buChar char=""/>
              <a:defRPr/>
            </a:pPr>
            <a:r>
              <a:rPr lang="en-GB" sz="800" dirty="0">
                <a:latin typeface="Gill Sans MT" panose="020B0502020104020203" pitchFamily="34" charset="0"/>
              </a:rPr>
              <a:t>Reconfigurable manufacturing systems.</a:t>
            </a:r>
          </a:p>
          <a:p>
            <a:pPr lvl="1" algn="just">
              <a:lnSpc>
                <a:spcPct val="150000"/>
              </a:lnSpc>
              <a:buClr>
                <a:srgbClr val="B71E42"/>
              </a:buClr>
              <a:buFont typeface="Wingdings 3" charset="2"/>
              <a:buChar char=""/>
              <a:defRPr/>
            </a:pPr>
            <a:r>
              <a:rPr lang="en-GB" sz="800" dirty="0">
                <a:latin typeface="Gill Sans MT" panose="020B0502020104020203" pitchFamily="34" charset="0"/>
              </a:rPr>
              <a:t>Six sigma.</a:t>
            </a:r>
          </a:p>
          <a:p>
            <a:pPr lvl="1" algn="just">
              <a:lnSpc>
                <a:spcPct val="150000"/>
              </a:lnSpc>
              <a:buClr>
                <a:srgbClr val="B71E42"/>
              </a:buClr>
              <a:buFont typeface="Wingdings 3" charset="2"/>
              <a:buChar char=""/>
              <a:defRPr/>
            </a:pPr>
            <a:r>
              <a:rPr lang="en-GB" sz="800" dirty="0">
                <a:latin typeface="Gill Sans MT" panose="020B0502020104020203" pitchFamily="34" charset="0"/>
              </a:rPr>
              <a:t>Lean manufacturing</a:t>
            </a:r>
            <a:endParaRPr lang="en-GB" altLang="en-US" sz="800" b="1" dirty="0">
              <a:latin typeface="Gill Sans MT" panose="020B0502020104020203" pitchFamily="34" charset="0"/>
            </a:endParaRPr>
          </a:p>
          <a:p>
            <a:pPr lvl="1" algn="just">
              <a:lnSpc>
                <a:spcPct val="150000"/>
              </a:lnSpc>
              <a:buClr>
                <a:srgbClr val="B71E42"/>
              </a:buClr>
              <a:buFont typeface="Wingdings 3" charset="2"/>
              <a:buChar char=""/>
              <a:defRPr/>
            </a:pPr>
            <a:r>
              <a:rPr lang="en-GB" altLang="en-US" sz="800" b="1" dirty="0" err="1">
                <a:latin typeface="Gill Sans MT" panose="020B0502020104020203" pitchFamily="34" charset="0"/>
              </a:rPr>
              <a:t>Servitization</a:t>
            </a:r>
            <a:r>
              <a:rPr lang="en-GB" altLang="en-US" sz="800" dirty="0">
                <a:latin typeface="Gill Sans MT" panose="020B0502020104020203" pitchFamily="34" charset="0"/>
              </a:rPr>
              <a:t> is process of creating stream revenue from manufacturing for customers</a:t>
            </a:r>
          </a:p>
          <a:p>
            <a:pPr marL="639763" lvl="1" indent="-273050" eaLnBrk="1" hangingPunct="1">
              <a:buFont typeface="Arial" panose="020B0604020202020204" pitchFamily="34" charset="0"/>
              <a:buChar char="•"/>
              <a:defRPr/>
            </a:pPr>
            <a:r>
              <a:rPr lang="en-GB" altLang="en-US" sz="800" b="1" dirty="0">
                <a:latin typeface="Gill Sans MT" panose="020B0502020104020203" pitchFamily="34" charset="0"/>
              </a:rPr>
              <a:t>E-operations</a:t>
            </a:r>
            <a:r>
              <a:rPr lang="en-GB" altLang="en-US" sz="800" dirty="0">
                <a:latin typeface="Gill Sans MT" panose="020B0502020104020203" pitchFamily="34" charset="0"/>
              </a:rPr>
              <a:t> is the processes of developing systems for handling the business that e-marketing and e-commerce to get customer commitments within companies. </a:t>
            </a:r>
          </a:p>
          <a:p>
            <a:pPr marL="1096963" lvl="2" indent="-273050" eaLnBrk="1" hangingPunct="1">
              <a:buFont typeface="Arial" panose="020B0604020202020204" pitchFamily="34" charset="0"/>
              <a:buChar char="•"/>
              <a:defRPr/>
            </a:pPr>
            <a:r>
              <a:rPr lang="en-GB" altLang="en-US" sz="800" b="1" dirty="0">
                <a:latin typeface="Gill Sans MT" panose="020B0502020104020203" pitchFamily="34" charset="0"/>
              </a:rPr>
              <a:t>E-operations – role of use of new developments in enterprise resource planning systems</a:t>
            </a:r>
            <a:r>
              <a:rPr lang="en-GB" altLang="en-US" sz="800" dirty="0">
                <a:latin typeface="Gill Sans MT" panose="020B0502020104020203" pitchFamily="34" charset="0"/>
              </a:rPr>
              <a:t>: business process management software that allows organisations to use a system of integrated applications to manage business and automated  many back office functions related to technology, services and human resources. </a:t>
            </a:r>
          </a:p>
          <a:p>
            <a:pPr marL="639763" lvl="1" indent="-273050" eaLnBrk="1" hangingPunct="1">
              <a:buFont typeface="Arial" panose="020B0604020202020204" pitchFamily="34" charset="0"/>
              <a:buChar char="•"/>
              <a:defRPr/>
            </a:pPr>
            <a:r>
              <a:rPr lang="en-GB" altLang="en-US" sz="800" b="1" dirty="0">
                <a:latin typeface="Gill Sans MT" panose="020B0502020104020203" pitchFamily="34" charset="0"/>
              </a:rPr>
              <a:t>Leanness</a:t>
            </a:r>
            <a:r>
              <a:rPr lang="en-GB" altLang="en-US" sz="800" dirty="0">
                <a:latin typeface="Gill Sans MT" panose="020B0502020104020203" pitchFamily="34" charset="0"/>
              </a:rPr>
              <a:t> is process of improving value for customer’s satisfactions and reduce waste.</a:t>
            </a:r>
          </a:p>
          <a:p>
            <a:pPr marL="639763" lvl="1" indent="-273050" eaLnBrk="1" hangingPunct="1">
              <a:buFont typeface="Arial" panose="020B0604020202020204" pitchFamily="34" charset="0"/>
              <a:buChar char="•"/>
              <a:defRPr/>
            </a:pPr>
            <a:r>
              <a:rPr lang="en-GB" altLang="en-US" sz="800" b="1" dirty="0">
                <a:latin typeface="Gill Sans MT" panose="020B0502020104020203" pitchFamily="34" charset="0"/>
              </a:rPr>
              <a:t>Agility</a:t>
            </a:r>
            <a:r>
              <a:rPr lang="en-GB" altLang="en-US" sz="800" dirty="0">
                <a:latin typeface="Gill Sans MT" panose="020B0502020104020203" pitchFamily="34" charset="0"/>
              </a:rPr>
              <a:t> is company’s ability or capacity to find and seize opportunities to improve operations and processes, within a focus business model. </a:t>
            </a:r>
          </a:p>
          <a:p>
            <a:pPr marL="639763" marR="0" lvl="1" indent="-2730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800" b="1" dirty="0">
                <a:latin typeface="Gill Sans MT" panose="020B0502020104020203" pitchFamily="34" charset="0"/>
              </a:rPr>
              <a:t>Outsourcing and insourcing: </a:t>
            </a:r>
            <a:r>
              <a:rPr lang="en-GB" altLang="en-US" sz="800" dirty="0">
                <a:latin typeface="Gill Sans MT" panose="020B0502020104020203" pitchFamily="34" charset="0"/>
              </a:rPr>
              <a:t>looking at the bases for outsourcing and or insourcing of resources and capabilities.</a:t>
            </a:r>
          </a:p>
          <a:p>
            <a:pPr marL="639763" marR="0" lvl="1" indent="-2730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800" b="1" dirty="0">
                <a:latin typeface="Gill Sans MT" panose="020B0502020104020203" pitchFamily="34" charset="0"/>
              </a:rPr>
              <a:t>Sustainable supply chain management </a:t>
            </a:r>
            <a:r>
              <a:rPr lang="en-GB" altLang="en-US" sz="800" dirty="0">
                <a:latin typeface="Gill Sans MT" panose="020B0502020104020203" pitchFamily="34" charset="0"/>
              </a:rPr>
              <a:t>is the management of environmental, social and economic impacts, and the encouragement of good governance practices, throughout the lifecycles of goods and services.</a:t>
            </a:r>
          </a:p>
          <a:p>
            <a:pPr marL="639763" marR="0" lvl="1" indent="-2730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altLang="en-US" sz="800" b="1" dirty="0">
                <a:latin typeface="Gill Sans MT" panose="020B0502020104020203" pitchFamily="34" charset="0"/>
              </a:rPr>
              <a:t>Performance measurement and quality control </a:t>
            </a:r>
            <a:r>
              <a:rPr lang="en-GB" altLang="en-US" sz="800" dirty="0">
                <a:latin typeface="Gill Sans MT" panose="020B0502020104020203" pitchFamily="34" charset="0"/>
              </a:rPr>
              <a:t>– role of measuring operations to change operations behaviour.</a:t>
            </a:r>
          </a:p>
          <a:p>
            <a:pPr marL="639763" marR="0" lvl="1" indent="-2730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altLang="en-US" sz="800" b="1" dirty="0">
                <a:latin typeface="Gill Sans MT" panose="020B0502020104020203" pitchFamily="34" charset="0"/>
              </a:rPr>
              <a:t>A business process redesign: </a:t>
            </a:r>
            <a:r>
              <a:rPr lang="en-GB" sz="800" kern="1200" dirty="0">
                <a:solidFill>
                  <a:schemeClr val="tx1"/>
                </a:solidFill>
                <a:effectLst/>
                <a:latin typeface="Gill Sans MT" panose="020B0502020104020203" pitchFamily="34" charset="0"/>
                <a:ea typeface="+mn-ea"/>
                <a:cs typeface="+mn-cs"/>
              </a:rPr>
              <a:t>business management strategy that focuses on </a:t>
            </a:r>
            <a:r>
              <a:rPr lang="en-GB" sz="800" b="1" kern="1200" dirty="0">
                <a:solidFill>
                  <a:schemeClr val="tx1"/>
                </a:solidFill>
                <a:effectLst/>
                <a:latin typeface="Gill Sans MT" panose="020B0502020104020203" pitchFamily="34" charset="0"/>
                <a:ea typeface="+mn-ea"/>
                <a:cs typeface="+mn-cs"/>
              </a:rPr>
              <a:t>analysing and designing workflow and business processe</a:t>
            </a:r>
            <a:r>
              <a:rPr lang="en-GB" sz="800" kern="1200" dirty="0">
                <a:solidFill>
                  <a:schemeClr val="tx1"/>
                </a:solidFill>
                <a:effectLst/>
                <a:latin typeface="Gill Sans MT" panose="020B0502020104020203" pitchFamily="34" charset="0"/>
                <a:ea typeface="+mn-ea"/>
                <a:cs typeface="+mn-cs"/>
              </a:rPr>
              <a:t>s within a company</a:t>
            </a:r>
            <a:endParaRPr lang="en-GB" altLang="en-US" sz="800" dirty="0">
              <a:latin typeface="Gill Sans MT" panose="020B0502020104020203" pitchFamily="34" charset="0"/>
            </a:endParaRPr>
          </a:p>
          <a:p>
            <a:pPr marL="1096963" lvl="2" indent="-273050" eaLnBrk="1" hangingPunct="1">
              <a:buFont typeface="Arial" panose="020B0604020202020204" pitchFamily="34" charset="0"/>
              <a:buChar char="•"/>
              <a:defRPr/>
            </a:pPr>
            <a:r>
              <a:rPr lang="en-GB" altLang="en-US" sz="800" dirty="0">
                <a:latin typeface="Gill Sans MT" panose="020B0502020104020203" pitchFamily="34" charset="0"/>
              </a:rPr>
              <a:t>(also known as business process reengineering) is a complete overhaul of a company's key business process with the objective of achieving a quantum jump in performance measures such as return on investment (ROI), cost reduction and quality of service.</a:t>
            </a:r>
          </a:p>
          <a:p>
            <a:pPr marL="1096963" lvl="2" indent="-273050" eaLnBrk="1" hangingPunct="1">
              <a:buFont typeface="Arial" panose="020B0604020202020204" pitchFamily="34" charset="0"/>
              <a:buChar char="•"/>
              <a:defRPr/>
            </a:pPr>
            <a:r>
              <a:rPr lang="en-GB" sz="800" kern="1200" dirty="0">
                <a:solidFill>
                  <a:schemeClr val="tx1"/>
                </a:solidFill>
                <a:effectLst/>
                <a:latin typeface="Gill Sans MT" panose="020B0502020104020203" pitchFamily="34" charset="0"/>
                <a:ea typeface="+mn-ea"/>
                <a:cs typeface="+mn-cs"/>
              </a:rPr>
              <a:t>formulated in 1993</a:t>
            </a:r>
          </a:p>
          <a:p>
            <a:pPr marL="1096963" lvl="2" indent="-273050" eaLnBrk="1" hangingPunct="1">
              <a:buFont typeface="Arial" panose="020B0604020202020204" pitchFamily="34" charset="0"/>
              <a:buChar char="•"/>
              <a:defRPr/>
            </a:pPr>
            <a:r>
              <a:rPr lang="en-GB" sz="800" kern="1200" dirty="0">
                <a:solidFill>
                  <a:schemeClr val="tx1"/>
                </a:solidFill>
                <a:effectLst/>
                <a:latin typeface="Gill Sans MT" panose="020B0502020104020203" pitchFamily="34" charset="0"/>
                <a:ea typeface="+mn-ea"/>
                <a:cs typeface="+mn-cs"/>
              </a:rPr>
              <a:t>The goal of BPR is to help companies dramatically restructure the organization by designing the business process from the ground up.</a:t>
            </a:r>
          </a:p>
          <a:p>
            <a:pPr lvl="1"/>
            <a:r>
              <a:rPr lang="en-GB" sz="800" b="1" kern="1200" dirty="0">
                <a:solidFill>
                  <a:schemeClr val="tx1"/>
                </a:solidFill>
                <a:effectLst/>
                <a:latin typeface="Gill Sans MT" panose="020B0502020104020203" pitchFamily="34" charset="0"/>
                <a:ea typeface="+mn-ea"/>
                <a:cs typeface="+mn-cs"/>
              </a:rPr>
              <a:t>Reconfigurable manufacturing systems: </a:t>
            </a:r>
            <a:r>
              <a:rPr lang="en-GB" sz="800" kern="1200" dirty="0">
                <a:solidFill>
                  <a:schemeClr val="tx1"/>
                </a:solidFill>
                <a:effectLst/>
                <a:latin typeface="Gill Sans MT" panose="020B0502020104020203" pitchFamily="34" charset="0"/>
                <a:ea typeface="+mn-ea"/>
                <a:cs typeface="+mn-cs"/>
              </a:rPr>
              <a:t>production systems designed to incorporate </a:t>
            </a:r>
            <a:r>
              <a:rPr lang="en-GB" sz="800" b="1" kern="1200" dirty="0">
                <a:solidFill>
                  <a:schemeClr val="tx1"/>
                </a:solidFill>
                <a:effectLst/>
                <a:latin typeface="Gill Sans MT" panose="020B0502020104020203" pitchFamily="34" charset="0"/>
                <a:ea typeface="+mn-ea"/>
                <a:cs typeface="+mn-cs"/>
              </a:rPr>
              <a:t>accelerated change in structure, hardware, and software components</a:t>
            </a:r>
            <a:r>
              <a:rPr lang="en-GB" sz="800" kern="1200" dirty="0">
                <a:solidFill>
                  <a:schemeClr val="tx1"/>
                </a:solidFill>
                <a:effectLst/>
                <a:latin typeface="Gill Sans MT" panose="020B0502020104020203" pitchFamily="34" charset="0"/>
                <a:ea typeface="+mn-ea"/>
                <a:cs typeface="+mn-cs"/>
              </a:rPr>
              <a:t>.</a:t>
            </a:r>
          </a:p>
          <a:p>
            <a:pPr marL="628650" lvl="1" indent="-171450">
              <a:buFont typeface="Arial" panose="020B0604020202020204" pitchFamily="34" charset="0"/>
              <a:buChar char="•"/>
            </a:pPr>
            <a:r>
              <a:rPr lang="en-GB" sz="800" kern="1200" dirty="0">
                <a:solidFill>
                  <a:schemeClr val="tx1"/>
                </a:solidFill>
                <a:effectLst/>
                <a:latin typeface="Gill Sans MT" panose="020B0502020104020203" pitchFamily="34" charset="0"/>
                <a:ea typeface="+mn-ea"/>
                <a:cs typeface="+mn-cs"/>
              </a:rPr>
              <a:t>Allows systems to adjust rapidly to the capacity to which they can continue production and how efficiently they function in response to market or intrinsic system changes.</a:t>
            </a:r>
          </a:p>
          <a:p>
            <a:pPr lvl="1"/>
            <a:r>
              <a:rPr lang="en-GB" sz="800" b="1" kern="1200" dirty="0">
                <a:solidFill>
                  <a:schemeClr val="tx1"/>
                </a:solidFill>
                <a:effectLst/>
                <a:latin typeface="Gill Sans MT" panose="020B0502020104020203" pitchFamily="34" charset="0"/>
                <a:ea typeface="+mn-ea"/>
                <a:cs typeface="+mn-cs"/>
              </a:rPr>
              <a:t>Six sigma: Six Sigma is a methodology for improving the quality of operations management by eliminating errors and defects, reducing cost, and saving time</a:t>
            </a:r>
          </a:p>
          <a:p>
            <a:pPr lvl="1"/>
            <a:r>
              <a:rPr lang="en-GB" sz="800" kern="1200" dirty="0">
                <a:solidFill>
                  <a:schemeClr val="tx1"/>
                </a:solidFill>
                <a:effectLst/>
                <a:latin typeface="Gill Sans MT" panose="020B0502020104020203" pitchFamily="34" charset="0"/>
                <a:ea typeface="+mn-ea"/>
                <a:cs typeface="+mn-cs"/>
              </a:rPr>
              <a:t>From 1985 to 1987 at Motorola to date. </a:t>
            </a:r>
          </a:p>
          <a:p>
            <a:pPr marL="1085850" lvl="2" indent="-171450">
              <a:buFont typeface="Arial" panose="020B0604020202020204" pitchFamily="34" charset="0"/>
              <a:buChar char="•"/>
            </a:pPr>
            <a:r>
              <a:rPr lang="en-GB" sz="800" kern="1200" dirty="0">
                <a:solidFill>
                  <a:schemeClr val="tx1"/>
                </a:solidFill>
                <a:effectLst/>
                <a:latin typeface="Gill Sans MT" panose="020B0502020104020203" pitchFamily="34" charset="0"/>
                <a:ea typeface="+mn-ea"/>
                <a:cs typeface="+mn-cs"/>
              </a:rPr>
              <a:t>"Six" references the control limits, which are placed at six standard deviations from the normal distribution mean. </a:t>
            </a:r>
          </a:p>
          <a:p>
            <a:pPr marL="1085850" lvl="2" indent="-171450">
              <a:buFont typeface="Arial" panose="020B0604020202020204" pitchFamily="34" charset="0"/>
              <a:buChar char="•"/>
            </a:pPr>
            <a:r>
              <a:rPr lang="en-GB" sz="800" kern="1200" dirty="0">
                <a:solidFill>
                  <a:schemeClr val="tx1"/>
                </a:solidFill>
                <a:effectLst/>
                <a:latin typeface="Gill Sans MT" panose="020B0502020104020203" pitchFamily="34" charset="0"/>
                <a:ea typeface="+mn-ea"/>
                <a:cs typeface="+mn-cs"/>
              </a:rPr>
              <a:t>Jack Welch of General Electric started an initiative to adopt the six sigma method in 1995, which brought the approach a great deal of popularity. </a:t>
            </a:r>
          </a:p>
          <a:p>
            <a:pPr marL="1085850" lvl="2" indent="-171450">
              <a:buFont typeface="Arial" panose="020B0604020202020204" pitchFamily="34" charset="0"/>
              <a:buChar char="•"/>
            </a:pPr>
            <a:r>
              <a:rPr lang="en-GB" sz="800" kern="1200" dirty="0">
                <a:solidFill>
                  <a:schemeClr val="tx1"/>
                </a:solidFill>
                <a:effectLst/>
                <a:latin typeface="Gill Sans MT" panose="020B0502020104020203" pitchFamily="34" charset="0"/>
                <a:ea typeface="+mn-ea"/>
                <a:cs typeface="+mn-cs"/>
              </a:rPr>
              <a:t>A defined step sequence and financial targets, such as increasing profits or reducing costs. </a:t>
            </a:r>
          </a:p>
          <a:p>
            <a:pPr marL="1085850" lvl="2" indent="-171450">
              <a:buFont typeface="Arial" panose="020B0604020202020204" pitchFamily="34" charset="0"/>
              <a:buChar char="•"/>
            </a:pPr>
            <a:r>
              <a:rPr lang="en-GB" sz="800" kern="1200" dirty="0">
                <a:solidFill>
                  <a:schemeClr val="tx1"/>
                </a:solidFill>
                <a:effectLst/>
                <a:latin typeface="Gill Sans MT" panose="020B0502020104020203" pitchFamily="34" charset="0"/>
                <a:ea typeface="+mn-ea"/>
                <a:cs typeface="+mn-cs"/>
              </a:rPr>
              <a:t>Process include trending charts, potential defect calculations, and other ratios.</a:t>
            </a:r>
          </a:p>
          <a:p>
            <a:pPr lvl="1"/>
            <a:r>
              <a:rPr lang="en-GB" sz="800" b="1" kern="1200" dirty="0">
                <a:solidFill>
                  <a:schemeClr val="tx1"/>
                </a:solidFill>
                <a:effectLst/>
                <a:latin typeface="Gill Sans MT" panose="020B0502020104020203" pitchFamily="34" charset="0"/>
                <a:ea typeface="+mn-ea"/>
                <a:cs typeface="+mn-cs"/>
              </a:rPr>
              <a:t>Lean manufacturing: A systematic method of eliminating waste within the manufacturing process. </a:t>
            </a:r>
          </a:p>
          <a:p>
            <a:pPr marL="628650" lvl="1" indent="-171450">
              <a:buFont typeface="Arial" panose="020B0604020202020204" pitchFamily="34" charset="0"/>
              <a:buChar char="•"/>
            </a:pPr>
            <a:r>
              <a:rPr lang="en-GB" sz="800" kern="1200" dirty="0">
                <a:solidFill>
                  <a:schemeClr val="tx1"/>
                </a:solidFill>
                <a:effectLst/>
                <a:latin typeface="Gill Sans MT" panose="020B0502020104020203" pitchFamily="34" charset="0"/>
                <a:ea typeface="+mn-ea"/>
                <a:cs typeface="+mn-cs"/>
              </a:rPr>
              <a:t>Sees resource use for any reason other than value creation for customers as wasteful and seeks to eliminate wasteful resource expenditures as much as possible.</a:t>
            </a:r>
          </a:p>
          <a:p>
            <a:pPr marL="628650" lvl="1" indent="-171450">
              <a:buFont typeface="Arial" panose="020B0604020202020204" pitchFamily="34" charset="0"/>
              <a:buChar char="•"/>
            </a:pPr>
            <a:r>
              <a:rPr lang="en-GB" sz="800" kern="1200" dirty="0">
                <a:solidFill>
                  <a:schemeClr val="tx1"/>
                </a:solidFill>
                <a:effectLst/>
                <a:latin typeface="Gill Sans MT" panose="020B0502020104020203" pitchFamily="34" charset="0"/>
                <a:ea typeface="+mn-ea"/>
                <a:cs typeface="+mn-cs"/>
              </a:rPr>
              <a:t>Originates from the Toyota: Just In Time Production. </a:t>
            </a:r>
          </a:p>
          <a:p>
            <a:pPr marL="628650" lvl="1" indent="-171450">
              <a:buFont typeface="Arial" panose="020B0604020202020204" pitchFamily="34" charset="0"/>
              <a:buChar char="•"/>
            </a:pPr>
            <a:r>
              <a:rPr lang="en-GB" sz="800" kern="1200" dirty="0">
                <a:solidFill>
                  <a:schemeClr val="tx1"/>
                </a:solidFill>
                <a:effectLst/>
                <a:latin typeface="Gill Sans MT" panose="020B0502020104020203" pitchFamily="34" charset="0"/>
                <a:ea typeface="+mn-ea"/>
                <a:cs typeface="+mn-cs"/>
              </a:rPr>
              <a:t>Waste generated by an outdated production can be close to 90%. </a:t>
            </a:r>
          </a:p>
          <a:p>
            <a:pPr marL="628650" lvl="1" indent="-171450">
              <a:buFont typeface="Arial" panose="020B0604020202020204" pitchFamily="34" charset="0"/>
              <a:buChar char="•"/>
            </a:pPr>
            <a:r>
              <a:rPr lang="en-GB" sz="800" kern="1200" dirty="0">
                <a:solidFill>
                  <a:schemeClr val="tx1"/>
                </a:solidFill>
                <a:effectLst/>
                <a:latin typeface="Gill Sans MT" panose="020B0502020104020203" pitchFamily="34" charset="0"/>
                <a:ea typeface="+mn-ea"/>
                <a:cs typeface="+mn-cs"/>
              </a:rPr>
              <a:t>Lean manufacturing processes can reduce waste to around 25-35%. </a:t>
            </a:r>
          </a:p>
          <a:p>
            <a:pPr lvl="3"/>
            <a:r>
              <a:rPr lang="en-GB" sz="800" b="1" kern="1200" dirty="0">
                <a:solidFill>
                  <a:schemeClr val="tx1"/>
                </a:solidFill>
                <a:effectLst/>
                <a:latin typeface="Gill Sans MT" panose="020B0502020104020203" pitchFamily="34" charset="0"/>
                <a:ea typeface="+mn-ea"/>
                <a:cs typeface="+mn-cs"/>
              </a:rPr>
              <a:t>Lean manufacturing processes can improve</a:t>
            </a:r>
            <a:r>
              <a:rPr lang="en-GB" sz="800" kern="1200" dirty="0">
                <a:solidFill>
                  <a:schemeClr val="tx1"/>
                </a:solidFill>
                <a:effectLst/>
                <a:latin typeface="Gill Sans MT" panose="020B0502020104020203" pitchFamily="34" charset="0"/>
                <a:ea typeface="+mn-ea"/>
                <a:cs typeface="+mn-cs"/>
              </a:rPr>
              <a:t>:</a:t>
            </a:r>
          </a:p>
          <a:p>
            <a:pPr marL="1543050" lvl="3" indent="-171450">
              <a:buFont typeface="Arial" panose="020B0604020202020204" pitchFamily="34" charset="0"/>
              <a:buChar char="•"/>
            </a:pPr>
            <a:r>
              <a:rPr lang="en-GB" sz="800" kern="1200" dirty="0">
                <a:solidFill>
                  <a:schemeClr val="tx1"/>
                </a:solidFill>
                <a:effectLst/>
                <a:latin typeface="Gill Sans MT" panose="020B0502020104020203" pitchFamily="34" charset="0"/>
                <a:ea typeface="+mn-ea"/>
                <a:cs typeface="+mn-cs"/>
              </a:rPr>
              <a:t>Material Handling</a:t>
            </a:r>
          </a:p>
          <a:p>
            <a:pPr marL="1543050" lvl="3" indent="-171450">
              <a:buFont typeface="Arial" panose="020B0604020202020204" pitchFamily="34" charset="0"/>
              <a:buChar char="•"/>
            </a:pPr>
            <a:r>
              <a:rPr lang="en-GB" sz="800" kern="1200" dirty="0">
                <a:solidFill>
                  <a:schemeClr val="tx1"/>
                </a:solidFill>
                <a:effectLst/>
                <a:latin typeface="Gill Sans MT" panose="020B0502020104020203" pitchFamily="34" charset="0"/>
                <a:ea typeface="+mn-ea"/>
                <a:cs typeface="+mn-cs"/>
              </a:rPr>
              <a:t>Inventory</a:t>
            </a:r>
          </a:p>
          <a:p>
            <a:pPr marL="1543050" lvl="3" indent="-171450">
              <a:buFont typeface="Arial" panose="020B0604020202020204" pitchFamily="34" charset="0"/>
              <a:buChar char="•"/>
            </a:pPr>
            <a:r>
              <a:rPr lang="en-GB" sz="800" kern="1200" dirty="0">
                <a:solidFill>
                  <a:schemeClr val="tx1"/>
                </a:solidFill>
                <a:effectLst/>
                <a:latin typeface="Gill Sans MT" panose="020B0502020104020203" pitchFamily="34" charset="0"/>
                <a:ea typeface="+mn-ea"/>
                <a:cs typeface="+mn-cs"/>
              </a:rPr>
              <a:t>Quality</a:t>
            </a:r>
          </a:p>
          <a:p>
            <a:pPr marL="1543050" lvl="3" indent="-171450">
              <a:buFont typeface="Arial" panose="020B0604020202020204" pitchFamily="34" charset="0"/>
              <a:buChar char="•"/>
            </a:pPr>
            <a:r>
              <a:rPr lang="en-GB" sz="800" kern="1200" dirty="0">
                <a:solidFill>
                  <a:schemeClr val="tx1"/>
                </a:solidFill>
                <a:effectLst/>
                <a:latin typeface="Gill Sans MT" panose="020B0502020104020203" pitchFamily="34" charset="0"/>
                <a:ea typeface="+mn-ea"/>
                <a:cs typeface="+mn-cs"/>
              </a:rPr>
              <a:t>Customer Satisfaction</a:t>
            </a:r>
            <a:endParaRPr lang="en-GB" altLang="en-US" sz="800" kern="1200" dirty="0">
              <a:solidFill>
                <a:schemeClr val="tx1"/>
              </a:solidFill>
              <a:effectLst/>
              <a:latin typeface="Gill Sans MT" panose="020B0502020104020203" pitchFamily="34" charset="0"/>
              <a:ea typeface="+mn-ea"/>
              <a:cs typeface="+mn-cs"/>
            </a:endParaRPr>
          </a:p>
          <a:p>
            <a:pPr marL="639763" lvl="1" indent="-273050" eaLnBrk="1" hangingPunct="1">
              <a:buFont typeface="Arial" panose="020B0604020202020204" pitchFamily="34" charset="0"/>
              <a:buChar char="•"/>
              <a:defRPr/>
            </a:pPr>
            <a:r>
              <a:rPr lang="en-GB" altLang="en-US" sz="800" dirty="0">
                <a:latin typeface="Gill Sans MT" panose="020B0502020104020203" pitchFamily="34" charset="0"/>
              </a:rPr>
              <a:t>The </a:t>
            </a:r>
            <a:r>
              <a:rPr lang="en-GB" altLang="en-US" sz="800" dirty="0" err="1">
                <a:latin typeface="Gill Sans MT" panose="020B0502020104020203" pitchFamily="34" charset="0"/>
              </a:rPr>
              <a:t>servitization</a:t>
            </a:r>
            <a:r>
              <a:rPr lang="en-GB" altLang="en-US" sz="800" dirty="0">
                <a:latin typeface="Gill Sans MT" panose="020B0502020104020203" pitchFamily="34" charset="0"/>
              </a:rPr>
              <a:t> of manufacturing – role of added services in manufacturing organisations can add to their competitiveness.</a:t>
            </a:r>
            <a:r>
              <a:rPr lang="en-GB" altLang="en-US" sz="800" dirty="0">
                <a:latin typeface="Gill Sans MT" panose="020B0502020104020203" pitchFamily="34" charset="0"/>
                <a:cs typeface="Arial" panose="020B0604020202020204" pitchFamily="34" charset="0"/>
              </a:rPr>
              <a:t> </a:t>
            </a:r>
            <a:r>
              <a:rPr lang="en-GB" altLang="en-US" sz="800" dirty="0" err="1">
                <a:latin typeface="Gill Sans MT" panose="020B0502020104020203" pitchFamily="34" charset="0"/>
                <a:cs typeface="Arial" panose="020B0604020202020204" pitchFamily="34" charset="0"/>
              </a:rPr>
              <a:t>Servitization</a:t>
            </a:r>
            <a:r>
              <a:rPr lang="en-GB" altLang="en-US" sz="800" dirty="0">
                <a:latin typeface="Gill Sans MT" panose="020B0502020104020203" pitchFamily="34" charset="0"/>
                <a:cs typeface="Arial" panose="020B0604020202020204" pitchFamily="34" charset="0"/>
              </a:rPr>
              <a:t> raise productivity in manufacturing (product development) through the use of:</a:t>
            </a:r>
          </a:p>
          <a:p>
            <a:pPr marL="823913" lvl="2" eaLnBrk="1" hangingPunct="1">
              <a:buFont typeface="Arial" panose="020B0604020202020204" pitchFamily="34" charset="0"/>
              <a:buNone/>
              <a:defRPr/>
            </a:pPr>
            <a:r>
              <a:rPr lang="en-GB" altLang="en-US" sz="800" dirty="0">
                <a:latin typeface="Gill Sans MT" panose="020B0502020104020203" pitchFamily="34" charset="0"/>
                <a:cs typeface="Arial" panose="020B0604020202020204" pitchFamily="34" charset="0"/>
              </a:rPr>
              <a:t>       1. advanced technological tools such as business analytics and virtual modeling to optimize decision making [16,65,71], </a:t>
            </a:r>
          </a:p>
          <a:p>
            <a:pPr marL="823913" lvl="2" eaLnBrk="1" hangingPunct="1">
              <a:buFont typeface="Arial" panose="020B0604020202020204" pitchFamily="34" charset="0"/>
              <a:buNone/>
              <a:defRPr/>
            </a:pPr>
            <a:r>
              <a:rPr lang="en-GB" altLang="en-US" sz="800" dirty="0">
                <a:latin typeface="Gill Sans MT" panose="020B0502020104020203" pitchFamily="34" charset="0"/>
                <a:cs typeface="Arial" panose="020B0604020202020204" pitchFamily="34" charset="0"/>
              </a:rPr>
              <a:t>        2. reduce development costs and speed up time to market [14].</a:t>
            </a:r>
          </a:p>
          <a:p>
            <a:pPr marL="639763" lvl="1" indent="-273050" eaLnBrk="1" hangingPunct="1">
              <a:buFont typeface="Arial" panose="020B0604020202020204" pitchFamily="34" charset="0"/>
              <a:buChar char="•"/>
              <a:defRPr/>
            </a:pPr>
            <a:r>
              <a:rPr lang="en-GB" altLang="en-US" sz="800" dirty="0">
                <a:latin typeface="Gill Sans MT" panose="020B0502020104020203" pitchFamily="34" charset="0"/>
              </a:rPr>
              <a:t>Leanness and agility </a:t>
            </a:r>
          </a:p>
          <a:p>
            <a:pPr marL="1096963" lvl="2" indent="-273050" eaLnBrk="1" hangingPunct="1">
              <a:buFont typeface="Arial" panose="020B0604020202020204" pitchFamily="34" charset="0"/>
              <a:buChar char="•"/>
              <a:defRPr/>
            </a:pPr>
            <a:r>
              <a:rPr lang="en-GB" altLang="en-US" sz="800" dirty="0">
                <a:latin typeface="Gill Sans MT" panose="020B0502020104020203" pitchFamily="34" charset="0"/>
              </a:rPr>
              <a:t>Leanness looks at ways of reducing waste and increasing value created by operations.</a:t>
            </a:r>
          </a:p>
          <a:p>
            <a:pPr marL="1096963" lvl="2" indent="-273050" eaLnBrk="1" hangingPunct="1">
              <a:buFont typeface="Arial" panose="020B0604020202020204" pitchFamily="34" charset="0"/>
              <a:buChar char="•"/>
              <a:defRPr/>
            </a:pPr>
            <a:r>
              <a:rPr lang="en-GB" sz="800" b="1" dirty="0">
                <a:latin typeface="Gill Sans MT" panose="020B0502020104020203" pitchFamily="34" charset="0"/>
              </a:rPr>
              <a:t>Business agility</a:t>
            </a:r>
            <a:r>
              <a:rPr lang="en-GB" sz="800" dirty="0">
                <a:latin typeface="Gill Sans MT" panose="020B0502020104020203" pitchFamily="34" charset="0"/>
              </a:rPr>
              <a:t> refers to the "ability of a </a:t>
            </a:r>
            <a:r>
              <a:rPr lang="en-GB" sz="800" b="1" dirty="0">
                <a:latin typeface="Gill Sans MT" panose="020B0502020104020203" pitchFamily="34" charset="0"/>
              </a:rPr>
              <a:t>business</a:t>
            </a:r>
            <a:r>
              <a:rPr lang="en-GB" sz="800" dirty="0">
                <a:latin typeface="Gill Sans MT" panose="020B0502020104020203" pitchFamily="34" charset="0"/>
              </a:rPr>
              <a:t> system to rapidly respond to change by adapting its initial stable configuration". ... An extension of this concept is the agile enterprise which refers to an organization that uses key principles of complex adaptive systems and complexity science in achieving success.</a:t>
            </a:r>
            <a:endParaRPr lang="en-GB" altLang="en-US" sz="800" dirty="0">
              <a:latin typeface="Gill Sans MT" panose="020B0502020104020203" pitchFamily="34" charset="0"/>
              <a:cs typeface="Arial" panose="020B0604020202020204" pitchFamily="34" charset="0"/>
            </a:endParaRPr>
          </a:p>
          <a:p>
            <a:pPr marL="652463" lvl="1" indent="-285750" eaLnBrk="1" hangingPunct="1">
              <a:buFont typeface="Arial" panose="020B0604020202020204" pitchFamily="34" charset="0"/>
              <a:buChar char="•"/>
              <a:defRPr/>
            </a:pPr>
            <a:r>
              <a:rPr lang="en-GB" altLang="en-US" sz="800" dirty="0">
                <a:latin typeface="Gill Sans MT" panose="020B0502020104020203" pitchFamily="34" charset="0"/>
                <a:cs typeface="Arial" panose="020B0604020202020204" pitchFamily="34" charset="0"/>
              </a:rPr>
              <a:t>Sustainable supply chain management: Supply chain sustainability is the management of environmental, social and economic impacts, and the encouragement of good governance practices, throughout the lifecycles of goods and services, e.g. advanced planning &amp; scheduling systems</a:t>
            </a:r>
          </a:p>
          <a:p>
            <a:pPr marL="1052513" lvl="2" indent="-228600" eaLnBrk="1" hangingPunct="1">
              <a:buFont typeface="Arial" panose="020B0604020202020204" pitchFamily="34" charset="0"/>
              <a:buAutoNum type="arabicPeriod"/>
              <a:defRPr/>
            </a:pPr>
            <a:r>
              <a:rPr lang="en-GB" sz="800" b="1" dirty="0">
                <a:latin typeface="Gill Sans MT" panose="020B0502020104020203" pitchFamily="34" charset="0"/>
              </a:rPr>
              <a:t>product development phase </a:t>
            </a:r>
            <a:r>
              <a:rPr lang="en-GB" sz="800" dirty="0">
                <a:latin typeface="Gill Sans MT" panose="020B0502020104020203" pitchFamily="34" charset="0"/>
              </a:rPr>
              <a:t>includes market analysis, product design, conception, and testing.</a:t>
            </a:r>
          </a:p>
          <a:p>
            <a:pPr marL="1052513" lvl="2" indent="-228600" eaLnBrk="1" hangingPunct="1">
              <a:buFont typeface="Arial" panose="020B0604020202020204" pitchFamily="34" charset="0"/>
              <a:buAutoNum type="arabicPeriod"/>
              <a:defRPr/>
            </a:pPr>
            <a:r>
              <a:rPr lang="en-GB" sz="800" dirty="0">
                <a:latin typeface="Gill Sans MT" panose="020B0502020104020203" pitchFamily="34" charset="0"/>
              </a:rPr>
              <a:t> </a:t>
            </a:r>
            <a:r>
              <a:rPr lang="en-GB" sz="800" b="1" dirty="0">
                <a:latin typeface="Gill Sans MT" panose="020B0502020104020203" pitchFamily="34" charset="0"/>
              </a:rPr>
              <a:t>market introduction phase </a:t>
            </a:r>
            <a:r>
              <a:rPr lang="en-GB" sz="800" dirty="0">
                <a:latin typeface="Gill Sans MT" panose="020B0502020104020203" pitchFamily="34" charset="0"/>
              </a:rPr>
              <a:t>includes the initial release of the product, usually marked with high levels of advertising.</a:t>
            </a:r>
          </a:p>
          <a:p>
            <a:pPr marL="1052513" lvl="2" indent="-228600" eaLnBrk="1" hangingPunct="1">
              <a:buFont typeface="Arial" panose="020B0604020202020204" pitchFamily="34" charset="0"/>
              <a:buAutoNum type="arabicPeriod"/>
              <a:defRPr/>
            </a:pPr>
            <a:r>
              <a:rPr lang="en-GB" sz="800" b="1" dirty="0">
                <a:latin typeface="Gill Sans MT" panose="020B0502020104020203" pitchFamily="34" charset="0"/>
              </a:rPr>
              <a:t>growth phase</a:t>
            </a:r>
            <a:r>
              <a:rPr lang="en-GB" sz="800" dirty="0">
                <a:latin typeface="Gill Sans MT" panose="020B0502020104020203" pitchFamily="34" charset="0"/>
              </a:rPr>
              <a:t>, sales growth begins to accelerate, characterized by increasing sales year-over-year. As production levels increase, </a:t>
            </a:r>
            <a:r>
              <a:rPr lang="en-GB" sz="800" dirty="0">
                <a:latin typeface="Gill Sans MT" panose="020B0502020104020203" pitchFamily="34" charset="0"/>
                <a:hlinkClick r:id="rId3"/>
              </a:rPr>
              <a:t>gross margins</a:t>
            </a:r>
            <a:r>
              <a:rPr lang="en-GB" sz="800" dirty="0">
                <a:latin typeface="Gill Sans MT" panose="020B0502020104020203" pitchFamily="34" charset="0"/>
              </a:rPr>
              <a:t> should steadily decline, making the product less profitable on a per-unit basis. An increase in competition is probable.</a:t>
            </a:r>
          </a:p>
          <a:p>
            <a:pPr marL="1052513" lvl="2" indent="-228600" eaLnBrk="1" hangingPunct="1">
              <a:buFont typeface="Arial" panose="020B0604020202020204" pitchFamily="34" charset="0"/>
              <a:buAutoNum type="arabicPeriod"/>
              <a:defRPr/>
            </a:pPr>
            <a:r>
              <a:rPr lang="en-GB" sz="800" b="1" dirty="0">
                <a:latin typeface="Gill Sans MT" panose="020B0502020104020203" pitchFamily="34" charset="0"/>
              </a:rPr>
              <a:t>maturity phase</a:t>
            </a:r>
            <a:r>
              <a:rPr lang="en-GB" sz="800" dirty="0">
                <a:latin typeface="Gill Sans MT" panose="020B0502020104020203" pitchFamily="34" charset="0"/>
              </a:rPr>
              <a:t>, the product will reach the upper bounds of its demand cycle, and further spending on advertising will have little to no effect on increasing demand.</a:t>
            </a:r>
          </a:p>
          <a:p>
            <a:pPr marL="1052513" lvl="2" indent="-228600" eaLnBrk="1" hangingPunct="1">
              <a:buFont typeface="Arial" panose="020B0604020202020204" pitchFamily="34" charset="0"/>
              <a:buAutoNum type="arabicPeriod"/>
              <a:defRPr/>
            </a:pPr>
            <a:r>
              <a:rPr lang="en-GB" sz="800" b="1" dirty="0">
                <a:latin typeface="Gill Sans MT" panose="020B0502020104020203" pitchFamily="34" charset="0"/>
              </a:rPr>
              <a:t>decline/stability phase</a:t>
            </a:r>
            <a:r>
              <a:rPr lang="en-GB" sz="800" dirty="0">
                <a:latin typeface="Gill Sans MT" panose="020B0502020104020203" pitchFamily="34" charset="0"/>
              </a:rPr>
              <a:t> arrives when a product has reached or passed its point of highest demand. At this point, demand will either remain steady or slowly decline as a newer product makes it obsolete</a:t>
            </a:r>
            <a:endParaRPr lang="en-GB" altLang="en-US" sz="800" dirty="0">
              <a:latin typeface="Gill Sans MT" panose="020B0502020104020203" pitchFamily="34" charset="0"/>
              <a:cs typeface="Arial" panose="020B0604020202020204" pitchFamily="34" charset="0"/>
            </a:endParaRPr>
          </a:p>
          <a:p>
            <a:pPr marL="639763" lvl="1" indent="-273050" eaLnBrk="1" hangingPunct="1">
              <a:lnSpc>
                <a:spcPct val="100000"/>
              </a:lnSpc>
              <a:buFont typeface="Arial" panose="020B0604020202020204" pitchFamily="34" charset="0"/>
              <a:buChar char="•"/>
              <a:defRPr/>
            </a:pPr>
            <a:r>
              <a:rPr lang="en-GB" altLang="en-US" sz="800" dirty="0">
                <a:latin typeface="Gill Sans MT" panose="020B0502020104020203" pitchFamily="34" charset="0"/>
              </a:rPr>
              <a:t>Virtual working space/layout e.g. more people work out-of-office than they work in the office now – MOOC</a:t>
            </a:r>
          </a:p>
          <a:p>
            <a:pPr marL="639763" lvl="1" indent="-273050" eaLnBrk="1" hangingPunct="1">
              <a:lnSpc>
                <a:spcPct val="100000"/>
              </a:lnSpc>
              <a:buFont typeface="Arial" panose="020B0604020202020204" pitchFamily="34" charset="0"/>
              <a:buChar char="•"/>
              <a:defRPr/>
            </a:pPr>
            <a:r>
              <a:rPr lang="en-GB" altLang="en-US" sz="800" dirty="0">
                <a:latin typeface="Gill Sans MT" panose="020B0502020104020203" pitchFamily="34" charset="0"/>
              </a:rPr>
              <a:t>Mass customisation (Jaguar car, IKEA, Zara Shoe, etc)</a:t>
            </a:r>
          </a:p>
          <a:p>
            <a:pPr marL="639763" lvl="1" indent="-273050" eaLnBrk="1" hangingPunct="1">
              <a:lnSpc>
                <a:spcPct val="100000"/>
              </a:lnSpc>
              <a:buFont typeface="Arial" panose="020B0604020202020204" pitchFamily="34" charset="0"/>
              <a:buChar char="•"/>
              <a:defRPr/>
            </a:pPr>
            <a:r>
              <a:rPr lang="en-GB" altLang="en-US" sz="800" dirty="0">
                <a:latin typeface="Gill Sans MT" panose="020B0502020104020203" pitchFamily="34" charset="0"/>
              </a:rPr>
              <a:t>Gig economy (e.g. Like other cases of a similar nature, such as those involving Uber and Deliveroo, the outcome will now be closely scrutinised for what it means regarding the workplace rights of the millions of people employed in the gig economy in the UK)</a:t>
            </a:r>
          </a:p>
          <a:p>
            <a:pPr marL="639763" lvl="1" indent="-273050" eaLnBrk="1" hangingPunct="1">
              <a:lnSpc>
                <a:spcPct val="100000"/>
              </a:lnSpc>
              <a:buFont typeface="Arial" panose="020B0604020202020204" pitchFamily="34" charset="0"/>
              <a:buChar char="•"/>
              <a:defRPr/>
            </a:pPr>
            <a:r>
              <a:rPr lang="en-GB" altLang="en-US" sz="800" dirty="0">
                <a:solidFill>
                  <a:schemeClr val="tx1">
                    <a:lumMod val="75000"/>
                  </a:schemeClr>
                </a:solidFill>
                <a:latin typeface="Gill Sans MT" panose="020B0502020104020203" pitchFamily="34" charset="0"/>
                <a:cs typeface="Arial" panose="020B0604020202020204" pitchFamily="34" charset="0"/>
              </a:rPr>
              <a:t>Internet of Things (IoT)</a:t>
            </a:r>
          </a:p>
          <a:p>
            <a:pPr marL="639763" lvl="1" indent="-273050" eaLnBrk="1" hangingPunct="1">
              <a:lnSpc>
                <a:spcPct val="100000"/>
              </a:lnSpc>
              <a:buFont typeface="Arial" panose="020B0604020202020204" pitchFamily="34" charset="0"/>
              <a:buChar char="•"/>
              <a:defRPr/>
            </a:pPr>
            <a:r>
              <a:rPr lang="en-GB" altLang="en-US" sz="800" dirty="0">
                <a:solidFill>
                  <a:schemeClr val="tx1">
                    <a:lumMod val="75000"/>
                  </a:schemeClr>
                </a:solidFill>
                <a:latin typeface="Gill Sans MT" panose="020B0502020104020203" pitchFamily="34" charset="0"/>
                <a:cs typeface="Arial" panose="020B0604020202020204" pitchFamily="34" charset="0"/>
              </a:rPr>
              <a:t>Robotics</a:t>
            </a:r>
          </a:p>
          <a:p>
            <a:pPr marL="639763" lvl="1" indent="-273050" eaLnBrk="1" hangingPunct="1">
              <a:lnSpc>
                <a:spcPct val="100000"/>
              </a:lnSpc>
              <a:buFont typeface="Arial" panose="020B0604020202020204" pitchFamily="34" charset="0"/>
              <a:buChar char="•"/>
              <a:defRPr/>
            </a:pPr>
            <a:r>
              <a:rPr lang="en-GB" altLang="en-US" sz="800" dirty="0">
                <a:solidFill>
                  <a:schemeClr val="tx1">
                    <a:lumMod val="75000"/>
                  </a:schemeClr>
                </a:solidFill>
                <a:latin typeface="Gill Sans MT" panose="020B0502020104020203" pitchFamily="34" charset="0"/>
                <a:cs typeface="Arial" panose="020B0604020202020204" pitchFamily="34" charset="0"/>
              </a:rPr>
              <a:t>Virtual Reality</a:t>
            </a:r>
          </a:p>
          <a:p>
            <a:pPr marL="639763" lvl="1" indent="-273050" eaLnBrk="1" hangingPunct="1">
              <a:lnSpc>
                <a:spcPct val="100000"/>
              </a:lnSpc>
              <a:buFont typeface="Arial" panose="020B0604020202020204" pitchFamily="34" charset="0"/>
              <a:buChar char="•"/>
              <a:defRPr/>
            </a:pPr>
            <a:r>
              <a:rPr lang="en-GB" altLang="en-US" sz="800" dirty="0">
                <a:solidFill>
                  <a:schemeClr val="tx1">
                    <a:lumMod val="75000"/>
                  </a:schemeClr>
                </a:solidFill>
                <a:latin typeface="Gill Sans MT" panose="020B0502020104020203" pitchFamily="34" charset="0"/>
                <a:cs typeface="Arial" panose="020B0604020202020204" pitchFamily="34" charset="0"/>
              </a:rPr>
              <a:t>Big Data </a:t>
            </a:r>
          </a:p>
          <a:p>
            <a:pPr marL="639763" lvl="1" indent="-273050" eaLnBrk="1" hangingPunct="1">
              <a:lnSpc>
                <a:spcPct val="100000"/>
              </a:lnSpc>
              <a:buFont typeface="Arial" panose="020B0604020202020204" pitchFamily="34" charset="0"/>
              <a:buChar char="•"/>
              <a:defRPr/>
            </a:pPr>
            <a:r>
              <a:rPr lang="en-GB" altLang="en-US" sz="800" dirty="0">
                <a:solidFill>
                  <a:schemeClr val="tx1">
                    <a:lumMod val="75000"/>
                  </a:schemeClr>
                </a:solidFill>
                <a:latin typeface="Gill Sans MT" panose="020B0502020104020203" pitchFamily="34" charset="0"/>
                <a:cs typeface="Arial" panose="020B0604020202020204" pitchFamily="34" charset="0"/>
              </a:rPr>
              <a:t>3-D Printing</a:t>
            </a:r>
          </a:p>
          <a:p>
            <a:pPr marL="639763" lvl="1" indent="-273050" eaLnBrk="1" hangingPunct="1">
              <a:lnSpc>
                <a:spcPct val="100000"/>
              </a:lnSpc>
              <a:buFont typeface="Arial" panose="020B0604020202020204" pitchFamily="34" charset="0"/>
              <a:buChar char="•"/>
              <a:defRPr/>
            </a:pPr>
            <a:r>
              <a:rPr lang="en-GB" altLang="en-US" sz="800" dirty="0">
                <a:solidFill>
                  <a:schemeClr val="tx1">
                    <a:lumMod val="75000"/>
                  </a:schemeClr>
                </a:solidFill>
                <a:latin typeface="Gill Sans MT" panose="020B0502020104020203" pitchFamily="34" charset="0"/>
                <a:cs typeface="Arial" panose="020B0604020202020204" pitchFamily="34" charset="0"/>
              </a:rPr>
              <a:t>Artificial intelligence/Machine Learning</a:t>
            </a:r>
          </a:p>
          <a:p>
            <a:pPr marL="639763" lvl="1" indent="-273050" eaLnBrk="1" hangingPunct="1">
              <a:lnSpc>
                <a:spcPct val="100000"/>
              </a:lnSpc>
              <a:buFont typeface="Arial" panose="020B0604020202020204" pitchFamily="34" charset="0"/>
              <a:buChar char="•"/>
              <a:defRPr/>
            </a:pPr>
            <a:r>
              <a:rPr lang="en-GB" altLang="en-US" sz="800" dirty="0">
                <a:solidFill>
                  <a:schemeClr val="tx1">
                    <a:lumMod val="75000"/>
                  </a:schemeClr>
                </a:solidFill>
                <a:latin typeface="Gill Sans MT" panose="020B0502020104020203" pitchFamily="34" charset="0"/>
                <a:cs typeface="Arial" panose="020B0604020202020204" pitchFamily="34" charset="0"/>
              </a:rPr>
              <a:t>Social Media</a:t>
            </a:r>
          </a:p>
          <a:p>
            <a:pPr marL="639763" lvl="1" indent="-273050" eaLnBrk="1" hangingPunct="1">
              <a:lnSpc>
                <a:spcPct val="100000"/>
              </a:lnSpc>
              <a:buFont typeface="Arial" panose="020B0604020202020204" pitchFamily="34" charset="0"/>
              <a:buChar char="•"/>
              <a:defRPr/>
            </a:pPr>
            <a:r>
              <a:rPr lang="en-GB" altLang="en-US" sz="800" dirty="0">
                <a:solidFill>
                  <a:schemeClr val="tx1">
                    <a:lumMod val="75000"/>
                  </a:schemeClr>
                </a:solidFill>
                <a:latin typeface="Gill Sans MT" panose="020B0502020104020203" pitchFamily="34" charset="0"/>
                <a:cs typeface="Arial" panose="020B0604020202020204" pitchFamily="34" charset="0"/>
              </a:rPr>
              <a:t>Gig economy</a:t>
            </a:r>
          </a:p>
          <a:p>
            <a:pPr lvl="1" eaLnBrk="1" hangingPunct="1">
              <a:lnSpc>
                <a:spcPct val="100000"/>
              </a:lnSpc>
              <a:spcBef>
                <a:spcPct val="0"/>
              </a:spcBef>
              <a:buFont typeface="Arial" panose="020B0604020202020204" pitchFamily="34" charset="0"/>
              <a:buChar char="•"/>
              <a:defRPr/>
            </a:pPr>
            <a:r>
              <a:rPr lang="en-GB" altLang="en-US" sz="800" i="1" dirty="0">
                <a:solidFill>
                  <a:schemeClr val="tx1">
                    <a:lumMod val="75000"/>
                  </a:schemeClr>
                </a:solidFill>
                <a:latin typeface="Gill Sans MT" panose="020B0502020104020203" pitchFamily="34" charset="0"/>
                <a:cs typeface="Arial" panose="020B0604020202020204" pitchFamily="34" charset="0"/>
              </a:rPr>
              <a:t>Globalization</a:t>
            </a:r>
          </a:p>
          <a:p>
            <a:pPr lvl="1" eaLnBrk="1" hangingPunct="1">
              <a:lnSpc>
                <a:spcPct val="100000"/>
              </a:lnSpc>
              <a:spcBef>
                <a:spcPct val="0"/>
              </a:spcBef>
              <a:buFont typeface="Arial" panose="020B0604020202020204" pitchFamily="34" charset="0"/>
              <a:buChar char="•"/>
              <a:defRPr/>
            </a:pPr>
            <a:r>
              <a:rPr lang="en-GB" altLang="en-US" sz="800" i="1" dirty="0">
                <a:solidFill>
                  <a:schemeClr val="tx1">
                    <a:lumMod val="75000"/>
                  </a:schemeClr>
                </a:solidFill>
                <a:latin typeface="Gill Sans MT" panose="020B0502020104020203" pitchFamily="34" charset="0"/>
                <a:cs typeface="Arial" panose="020B0604020202020204" pitchFamily="34" charset="0"/>
              </a:rPr>
              <a:t>Mass customisation </a:t>
            </a:r>
            <a:endParaRPr lang="en-US" altLang="en-US" sz="800" i="1" dirty="0">
              <a:solidFill>
                <a:schemeClr val="tx1">
                  <a:lumMod val="75000"/>
                </a:schemeClr>
              </a:solidFill>
              <a:latin typeface="Gill Sans MT" panose="020B0502020104020203" pitchFamily="34" charset="0"/>
              <a:cs typeface="Arial" panose="020B0604020202020204" pitchFamily="34" charset="0"/>
            </a:endParaRPr>
          </a:p>
          <a:p>
            <a:pPr lvl="1" eaLnBrk="1" hangingPunct="1">
              <a:lnSpc>
                <a:spcPct val="100000"/>
              </a:lnSpc>
              <a:spcBef>
                <a:spcPct val="0"/>
              </a:spcBef>
              <a:buFont typeface="Arial" panose="020B0604020202020204" pitchFamily="34" charset="0"/>
              <a:buChar char="•"/>
              <a:defRPr/>
            </a:pPr>
            <a:r>
              <a:rPr lang="en-GB" altLang="en-US" sz="800" i="1" dirty="0">
                <a:solidFill>
                  <a:schemeClr val="tx1">
                    <a:lumMod val="75000"/>
                  </a:schemeClr>
                </a:solidFill>
                <a:latin typeface="Gill Sans MT" panose="020B0502020104020203" pitchFamily="34" charset="0"/>
                <a:cs typeface="Arial" panose="020B0604020202020204" pitchFamily="34" charset="0"/>
              </a:rPr>
              <a:t>Sustainable supply chain</a:t>
            </a:r>
          </a:p>
          <a:p>
            <a:pPr lvl="1" eaLnBrk="1" hangingPunct="1">
              <a:lnSpc>
                <a:spcPct val="100000"/>
              </a:lnSpc>
              <a:spcBef>
                <a:spcPct val="0"/>
              </a:spcBef>
              <a:buFont typeface="Arial" panose="020B0604020202020204" pitchFamily="34" charset="0"/>
              <a:buChar char="•"/>
              <a:defRPr/>
            </a:pPr>
            <a:r>
              <a:rPr lang="en-GB" altLang="en-US" sz="800" i="1" dirty="0">
                <a:solidFill>
                  <a:schemeClr val="tx1">
                    <a:lumMod val="75000"/>
                  </a:schemeClr>
                </a:solidFill>
                <a:latin typeface="Gill Sans MT" panose="020B0502020104020203" pitchFamily="34" charset="0"/>
                <a:cs typeface="Arial" panose="020B0604020202020204" pitchFamily="34" charset="0"/>
              </a:rPr>
              <a:t>Knowledge management control</a:t>
            </a:r>
          </a:p>
          <a:p>
            <a:pPr lvl="1" eaLnBrk="1" hangingPunct="1">
              <a:lnSpc>
                <a:spcPct val="100000"/>
              </a:lnSpc>
              <a:spcBef>
                <a:spcPct val="0"/>
              </a:spcBef>
              <a:buFont typeface="Arial" panose="020B0604020202020204" pitchFamily="34" charset="0"/>
              <a:buChar char="•"/>
              <a:defRPr/>
            </a:pPr>
            <a:r>
              <a:rPr lang="en-GB" altLang="en-US" sz="800" i="1" dirty="0">
                <a:solidFill>
                  <a:schemeClr val="tx1">
                    <a:lumMod val="75000"/>
                  </a:schemeClr>
                </a:solidFill>
                <a:latin typeface="Gill Sans MT" panose="020B0502020104020203" pitchFamily="34" charset="0"/>
                <a:cs typeface="Arial" panose="020B0604020202020204" pitchFamily="34" charset="0"/>
              </a:rPr>
              <a:t>Virtual working space/layout</a:t>
            </a:r>
          </a:p>
          <a:p>
            <a:pPr lvl="1" eaLnBrk="1" hangingPunct="1">
              <a:lnSpc>
                <a:spcPct val="100000"/>
              </a:lnSpc>
              <a:spcBef>
                <a:spcPct val="0"/>
              </a:spcBef>
              <a:buFont typeface="Arial" panose="020B0604020202020204" pitchFamily="34" charset="0"/>
              <a:buChar char="•"/>
              <a:defRPr/>
            </a:pPr>
            <a:r>
              <a:rPr lang="en-GB" altLang="en-US" sz="800" i="1" dirty="0">
                <a:solidFill>
                  <a:schemeClr val="tx1">
                    <a:lumMod val="75000"/>
                  </a:schemeClr>
                </a:solidFill>
                <a:latin typeface="Gill Sans MT" panose="020B0502020104020203" pitchFamily="34" charset="0"/>
                <a:cs typeface="Arial" panose="020B0604020202020204" pitchFamily="34" charset="0"/>
              </a:rPr>
              <a:t>Socio-economics </a:t>
            </a:r>
          </a:p>
          <a:p>
            <a:pPr lvl="1" eaLnBrk="1" hangingPunct="1">
              <a:lnSpc>
                <a:spcPct val="100000"/>
              </a:lnSpc>
              <a:spcBef>
                <a:spcPct val="0"/>
              </a:spcBef>
              <a:buFont typeface="Arial" panose="020B0604020202020204" pitchFamily="34" charset="0"/>
              <a:buChar char="•"/>
              <a:defRPr/>
            </a:pPr>
            <a:r>
              <a:rPr lang="en-GB" altLang="en-US" sz="800" i="1" dirty="0">
                <a:solidFill>
                  <a:schemeClr val="tx1">
                    <a:lumMod val="75000"/>
                  </a:schemeClr>
                </a:solidFill>
                <a:latin typeface="Gill Sans MT" panose="020B0502020104020203" pitchFamily="34" charset="0"/>
                <a:cs typeface="Arial" panose="020B0604020202020204" pitchFamily="34" charset="0"/>
              </a:rPr>
              <a:t>Politics &amp; Religion</a:t>
            </a:r>
          </a:p>
          <a:p>
            <a:pPr lvl="1" eaLnBrk="1" hangingPunct="1">
              <a:lnSpc>
                <a:spcPct val="100000"/>
              </a:lnSpc>
              <a:buFont typeface="Arial" panose="020B0604020202020204" pitchFamily="34" charset="0"/>
              <a:buChar char="•"/>
              <a:defRPr/>
            </a:pPr>
            <a:r>
              <a:rPr lang="en-GB" altLang="en-US" sz="800" i="1" dirty="0">
                <a:solidFill>
                  <a:schemeClr val="tx1">
                    <a:lumMod val="75000"/>
                  </a:schemeClr>
                </a:solidFill>
                <a:latin typeface="Gill Sans MT" panose="020B0502020104020203" pitchFamily="34" charset="0"/>
                <a:cs typeface="Arial" panose="020B0604020202020204" pitchFamily="34" charset="0"/>
              </a:rPr>
              <a:t>Corporate Social Responsibility</a:t>
            </a:r>
          </a:p>
          <a:p>
            <a:pPr lvl="1" eaLnBrk="1" hangingPunct="1">
              <a:lnSpc>
                <a:spcPct val="100000"/>
              </a:lnSpc>
              <a:buFont typeface="Arial" panose="020B0604020202020204" pitchFamily="34" charset="0"/>
              <a:buChar char="•"/>
              <a:defRPr/>
            </a:pPr>
            <a:r>
              <a:rPr lang="en-GB" altLang="en-US" sz="800" i="1" dirty="0">
                <a:solidFill>
                  <a:schemeClr val="tx1">
                    <a:lumMod val="75000"/>
                  </a:schemeClr>
                </a:solidFill>
                <a:latin typeface="Gill Sans MT" panose="020B0502020104020203" pitchFamily="34" charset="0"/>
                <a:cs typeface="Arial" panose="020B0604020202020204" pitchFamily="34" charset="0"/>
              </a:rPr>
              <a:t>Greener environment</a:t>
            </a:r>
          </a:p>
          <a:p>
            <a:pPr marL="639763" lvl="1" indent="-273050" eaLnBrk="1" hangingPunct="1">
              <a:lnSpc>
                <a:spcPct val="150000"/>
              </a:lnSpc>
              <a:buFont typeface="Arial" panose="020B0604020202020204" pitchFamily="34" charset="0"/>
              <a:buChar char="•"/>
              <a:defRPr/>
            </a:pPr>
            <a:endParaRPr lang="en-GB" altLang="en-US" sz="800" dirty="0">
              <a:latin typeface="Gill Sans MT" panose="020B0502020104020203" pitchFamily="34" charset="0"/>
            </a:endParaRPr>
          </a:p>
          <a:p>
            <a:pPr marL="639763" lvl="1" indent="-273050" eaLnBrk="1" hangingPunct="1">
              <a:buFont typeface="Arial" panose="020B0604020202020204" pitchFamily="34" charset="0"/>
              <a:buChar char="•"/>
              <a:defRPr/>
            </a:pPr>
            <a:endParaRPr lang="en-GB" altLang="en-US" sz="800" dirty="0">
              <a:latin typeface="Gill Sans MT" panose="020B0502020104020203" pitchFamily="34" charset="0"/>
            </a:endParaRPr>
          </a:p>
          <a:p>
            <a:endParaRPr lang="en-GB" dirty="0"/>
          </a:p>
        </p:txBody>
      </p:sp>
      <p:sp>
        <p:nvSpPr>
          <p:cNvPr id="4" name="Slide Number Placeholder 3"/>
          <p:cNvSpPr>
            <a:spLocks noGrp="1"/>
          </p:cNvSpPr>
          <p:nvPr>
            <p:ph type="sldNum" sz="quarter" idx="10"/>
          </p:nvPr>
        </p:nvSpPr>
        <p:spPr/>
        <p:txBody>
          <a:bodyPr/>
          <a:lstStyle/>
          <a:p>
            <a:fld id="{6BB98AFB-CB0D-4DFE-87B9-B4B0D0DE73CD}" type="slidenum">
              <a:rPr lang="en-GB" smtClean="0"/>
              <a:t>3</a:t>
            </a:fld>
            <a:endParaRPr lang="en-GB" dirty="0"/>
          </a:p>
        </p:txBody>
      </p:sp>
    </p:spTree>
    <p:extLst>
      <p:ext uri="{BB962C8B-B14F-4D97-AF65-F5344CB8AC3E}">
        <p14:creationId xmlns:p14="http://schemas.microsoft.com/office/powerpoint/2010/main" val="38605899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639763" lvl="1" indent="-273050" eaLnBrk="1" hangingPunct="1">
              <a:buFont typeface="Arial" panose="020B0604020202020204" pitchFamily="34" charset="0"/>
              <a:buChar char="•"/>
              <a:defRPr/>
            </a:pPr>
            <a:r>
              <a:rPr lang="en-GB" sz="800" b="1" dirty="0">
                <a:solidFill>
                  <a:srgbClr val="A11126"/>
                </a:solidFill>
              </a:rPr>
              <a:t>(Jaguar &amp; BMW)</a:t>
            </a:r>
          </a:p>
          <a:p>
            <a:pPr marL="639763" lvl="1" indent="-273050" eaLnBrk="1" hangingPunct="1">
              <a:buFont typeface="Arial" panose="020B0604020202020204" pitchFamily="34" charset="0"/>
              <a:buChar char="•"/>
              <a:defRPr/>
            </a:pPr>
            <a:endParaRPr lang="en-GB" altLang="en-US" sz="800" b="1" dirty="0">
              <a:solidFill>
                <a:srgbClr val="A11126"/>
              </a:solidFill>
              <a:latin typeface="Gill Sans MT" panose="020B0502020104020203" pitchFamily="34" charset="0"/>
            </a:endParaRPr>
          </a:p>
          <a:p>
            <a:pPr marL="639763" lvl="1" indent="-273050" eaLnBrk="1" hangingPunct="1">
              <a:buFont typeface="Arial" panose="020B0604020202020204" pitchFamily="34" charset="0"/>
              <a:buChar char="•"/>
              <a:defRPr/>
            </a:pPr>
            <a:r>
              <a:rPr lang="en-GB" altLang="en-US" sz="800" b="1" dirty="0">
                <a:latin typeface="Gill Sans MT" panose="020B0502020104020203" pitchFamily="34" charset="0"/>
              </a:rPr>
              <a:t>A prototype is a digital simulation or demo of a product or service that enables you to test assumptions and virtually explore a product before it's built. Digital prototyping can save you time and money by ensuring that product development is based on data from the outset, rather than untested assumptions</a:t>
            </a:r>
          </a:p>
          <a:p>
            <a:pPr marL="639763" lvl="1" indent="-273050" eaLnBrk="1" hangingPunct="1">
              <a:buFont typeface="Arial" panose="020B0604020202020204" pitchFamily="34" charset="0"/>
              <a:buChar char="•"/>
              <a:defRPr/>
            </a:pPr>
            <a:endParaRPr lang="en-GB" altLang="en-US" sz="800" dirty="0">
              <a:latin typeface="Gill Sans MT" panose="020B0502020104020203" pitchFamily="34" charset="0"/>
            </a:endParaRPr>
          </a:p>
          <a:p>
            <a:pPr marL="639763" lvl="1" indent="-273050" eaLnBrk="1" hangingPunct="1">
              <a:buFont typeface="Arial" panose="020B0604020202020204" pitchFamily="34" charset="0"/>
              <a:buChar char="•"/>
              <a:defRPr/>
            </a:pPr>
            <a:r>
              <a:rPr lang="en-GB" altLang="en-US" sz="800" dirty="0">
                <a:latin typeface="Gill Sans MT" panose="020B0502020104020203" pitchFamily="34" charset="0"/>
              </a:rPr>
              <a:t>The </a:t>
            </a:r>
            <a:r>
              <a:rPr lang="en-GB" altLang="en-US" sz="800" dirty="0" err="1">
                <a:latin typeface="Gill Sans MT" panose="020B0502020104020203" pitchFamily="34" charset="0"/>
              </a:rPr>
              <a:t>servitization</a:t>
            </a:r>
            <a:r>
              <a:rPr lang="en-GB" altLang="en-US" sz="800" dirty="0">
                <a:latin typeface="Gill Sans MT" panose="020B0502020104020203" pitchFamily="34" charset="0"/>
              </a:rPr>
              <a:t> of manufacturing – role of added services in manufacturing organisations can add to their competitiveness.</a:t>
            </a:r>
            <a:r>
              <a:rPr lang="en-GB" altLang="en-US" sz="800" dirty="0">
                <a:latin typeface="Gill Sans MT" panose="020B0502020104020203" pitchFamily="34" charset="0"/>
                <a:cs typeface="Arial" panose="020B0604020202020204" pitchFamily="34" charset="0"/>
              </a:rPr>
              <a:t> </a:t>
            </a:r>
            <a:r>
              <a:rPr lang="en-GB" altLang="en-US" sz="800" dirty="0" err="1">
                <a:latin typeface="Gill Sans MT" panose="020B0502020104020203" pitchFamily="34" charset="0"/>
                <a:cs typeface="Arial" panose="020B0604020202020204" pitchFamily="34" charset="0"/>
              </a:rPr>
              <a:t>Servitization</a:t>
            </a:r>
            <a:r>
              <a:rPr lang="en-GB" altLang="en-US" sz="800" dirty="0">
                <a:latin typeface="Gill Sans MT" panose="020B0502020104020203" pitchFamily="34" charset="0"/>
                <a:cs typeface="Arial" panose="020B0604020202020204" pitchFamily="34" charset="0"/>
              </a:rPr>
              <a:t> raise productivity in manufacturing (product development) through the use of:</a:t>
            </a:r>
          </a:p>
          <a:p>
            <a:pPr marL="366713" lvl="1" eaLnBrk="1" hangingPunct="1">
              <a:buFont typeface="Arial" panose="020B0604020202020204" pitchFamily="34" charset="0"/>
              <a:buNone/>
              <a:defRPr/>
            </a:pPr>
            <a:r>
              <a:rPr lang="en-GB" altLang="en-US" sz="800" dirty="0">
                <a:latin typeface="Gill Sans MT" panose="020B0502020104020203" pitchFamily="34" charset="0"/>
                <a:cs typeface="Arial" panose="020B0604020202020204" pitchFamily="34" charset="0"/>
              </a:rPr>
              <a:t>       1. advanced technological tools such as business analytics and virtual modeling to optimize decision making [16,65,71], </a:t>
            </a:r>
          </a:p>
          <a:p>
            <a:pPr marL="366713" lvl="1" eaLnBrk="1" hangingPunct="1">
              <a:buFont typeface="Arial" panose="020B0604020202020204" pitchFamily="34" charset="0"/>
              <a:buNone/>
              <a:defRPr/>
            </a:pPr>
            <a:r>
              <a:rPr lang="en-GB" altLang="en-US" sz="800" dirty="0">
                <a:latin typeface="Gill Sans MT" panose="020B0502020104020203" pitchFamily="34" charset="0"/>
                <a:cs typeface="Arial" panose="020B0604020202020204" pitchFamily="34" charset="0"/>
              </a:rPr>
              <a:t>        2. reduce development costs and speed up time to market [14].</a:t>
            </a:r>
          </a:p>
          <a:p>
            <a:pPr lvl="3"/>
            <a:r>
              <a:rPr lang="en-GB" altLang="en-US" sz="800" dirty="0">
                <a:latin typeface="Gill Sans MT" panose="020B0502020104020203" pitchFamily="34" charset="0"/>
              </a:rPr>
              <a:t>the strategy aimed to push performance in three key areas:</a:t>
            </a:r>
          </a:p>
          <a:p>
            <a:pPr lvl="3"/>
            <a:r>
              <a:rPr lang="en-GB" altLang="en-US" sz="800" b="1" dirty="0">
                <a:latin typeface="Gill Sans MT" panose="020B0502020104020203" pitchFamily="34" charset="0"/>
              </a:rPr>
              <a:t>Customer Intimacy</a:t>
            </a:r>
            <a:r>
              <a:rPr lang="en-GB" altLang="en-US" sz="800" dirty="0">
                <a:latin typeface="Gill Sans MT" panose="020B0502020104020203" pitchFamily="34" charset="0"/>
              </a:rPr>
              <a:t>. Combining detailed customer knowledge with operational flexibility, to create the best total solution for the customer.</a:t>
            </a:r>
          </a:p>
          <a:p>
            <a:pPr lvl="3"/>
            <a:r>
              <a:rPr lang="en-GB" altLang="en-US" sz="800" b="1" dirty="0">
                <a:latin typeface="Gill Sans MT" panose="020B0502020104020203" pitchFamily="34" charset="0"/>
              </a:rPr>
              <a:t>Operational Excellence</a:t>
            </a:r>
            <a:r>
              <a:rPr lang="en-GB" altLang="en-US" sz="800" dirty="0">
                <a:latin typeface="Gill Sans MT" panose="020B0502020104020203" pitchFamily="34" charset="0"/>
              </a:rPr>
              <a:t>. Controlling processes to effectively deliver best total cost to the customer.</a:t>
            </a:r>
          </a:p>
          <a:p>
            <a:pPr lvl="3"/>
            <a:r>
              <a:rPr lang="en-GB" altLang="en-US" sz="800" b="1" dirty="0">
                <a:latin typeface="Gill Sans MT" panose="020B0502020104020203" pitchFamily="34" charset="0"/>
              </a:rPr>
              <a:t>Product Leadership</a:t>
            </a:r>
            <a:r>
              <a:rPr lang="en-GB" altLang="en-US" sz="800" dirty="0">
                <a:latin typeface="Gill Sans MT" panose="020B0502020104020203" pitchFamily="34" charset="0"/>
              </a:rPr>
              <a:t>. Selling the best product on the market.</a:t>
            </a:r>
          </a:p>
          <a:p>
            <a:pPr lvl="2" algn="just">
              <a:lnSpc>
                <a:spcPct val="200000"/>
              </a:lnSpc>
              <a:buFont typeface="Wingdings 3" charset="2"/>
              <a:buChar char=""/>
              <a:defRPr/>
            </a:pPr>
            <a:r>
              <a:rPr lang="en-GB" sz="800" dirty="0">
                <a:latin typeface="Gill Sans MT" panose="020B0502020104020203" pitchFamily="34" charset="0"/>
              </a:rPr>
              <a:t>Ford Motors implemented digital servitisation prototyping into its operations, reducing costs and time of developing components. </a:t>
            </a:r>
          </a:p>
          <a:p>
            <a:pPr lvl="2" algn="just">
              <a:lnSpc>
                <a:spcPct val="200000"/>
              </a:lnSpc>
              <a:buFont typeface="Wingdings 3" charset="2"/>
              <a:buChar char=""/>
              <a:defRPr/>
            </a:pPr>
            <a:r>
              <a:rPr lang="en-GB" sz="800" dirty="0">
                <a:latin typeface="Gill Sans MT" panose="020B0502020104020203" pitchFamily="34" charset="0"/>
              </a:rPr>
              <a:t>A single engine manifold prototype using tool-based manufacturing costs approximately £400, 000 ($500, 000) and takes four months.</a:t>
            </a:r>
          </a:p>
          <a:p>
            <a:pPr lvl="2" algn="just">
              <a:lnSpc>
                <a:spcPct val="200000"/>
              </a:lnSpc>
              <a:buFont typeface="Wingdings 3" charset="2"/>
              <a:buChar char=""/>
              <a:defRPr/>
            </a:pPr>
            <a:r>
              <a:rPr lang="en-GB" sz="800" dirty="0">
                <a:latin typeface="Gill Sans MT" panose="020B0502020104020203" pitchFamily="34" charset="0"/>
              </a:rPr>
              <a:t>Through digital prototyping, created multiple iterations of prototypes of this component in just four days at a cost of only £2500 ($3000). </a:t>
            </a:r>
          </a:p>
          <a:p>
            <a:pPr lvl="2" algn="just">
              <a:lnSpc>
                <a:spcPct val="200000"/>
              </a:lnSpc>
              <a:buFont typeface="Wingdings 3" charset="2"/>
              <a:buChar char=""/>
              <a:defRPr/>
            </a:pPr>
            <a:r>
              <a:rPr lang="en-GB" sz="800" dirty="0">
                <a:latin typeface="Gill Sans MT" panose="020B0502020104020203" pitchFamily="34" charset="0"/>
              </a:rPr>
              <a:t>Digital servitisation opens new channels for better-coordinated operations, enabling improved resource allocation and visibility of assets (through virtualization)</a:t>
            </a:r>
            <a:endParaRPr lang="en-GB" altLang="en-US" sz="800" dirty="0">
              <a:latin typeface="Gill Sans MT" panose="020B0502020104020203" pitchFamily="34" charset="0"/>
            </a:endParaRPr>
          </a:p>
          <a:p>
            <a:pPr lvl="1"/>
            <a:r>
              <a:rPr lang="en-GB" altLang="en-US" sz="800" dirty="0" err="1">
                <a:latin typeface="Gill Sans MT" panose="020B0502020104020203" pitchFamily="34" charset="0"/>
              </a:rPr>
              <a:t>Servitization</a:t>
            </a:r>
            <a:r>
              <a:rPr lang="en-GB" altLang="en-US" sz="800" dirty="0">
                <a:latin typeface="Gill Sans MT" panose="020B0502020104020203" pitchFamily="34" charset="0"/>
              </a:rPr>
              <a:t> has been a long time coming. In fact, as </a:t>
            </a:r>
            <a:r>
              <a:rPr lang="en-GB" altLang="en-US" sz="800" dirty="0" err="1">
                <a:latin typeface="Gill Sans MT" panose="020B0502020104020203" pitchFamily="34" charset="0"/>
              </a:rPr>
              <a:t>Dr.</a:t>
            </a:r>
            <a:r>
              <a:rPr lang="en-GB" altLang="en-US" sz="800" dirty="0">
                <a:latin typeface="Gill Sans MT" panose="020B0502020104020203" pitchFamily="34" charset="0"/>
              </a:rPr>
              <a:t> Lightfoot argues in his book, </a:t>
            </a:r>
            <a:r>
              <a:rPr lang="en-GB" altLang="en-US" sz="800" dirty="0">
                <a:latin typeface="Gill Sans MT" panose="020B0502020104020203" pitchFamily="34" charset="0"/>
                <a:hlinkClick r:id="rId3"/>
              </a:rPr>
              <a:t>Made to Serve</a:t>
            </a:r>
            <a:r>
              <a:rPr lang="en-GB" altLang="en-US" sz="800" dirty="0">
                <a:latin typeface="Gill Sans MT" panose="020B0502020104020203" pitchFamily="34" charset="0"/>
              </a:rPr>
              <a:t>, academics have been encouraging manufacturers to focus on the customer end of the supply chain for over two decades.</a:t>
            </a:r>
          </a:p>
          <a:p>
            <a:pPr lvl="1"/>
            <a:r>
              <a:rPr lang="en-GB" altLang="en-US" sz="800" dirty="0">
                <a:latin typeface="Gill Sans MT" panose="020B0502020104020203" pitchFamily="34" charset="0"/>
              </a:rPr>
              <a:t>If companies have been slow on the uptake, it could be because the move from making products to delivering product-centric services is no small shift – it means transforming both your organisational structure and processes.</a:t>
            </a:r>
          </a:p>
          <a:p>
            <a:pPr lvl="1"/>
            <a:r>
              <a:rPr lang="en-GB" altLang="en-US" sz="800" dirty="0">
                <a:latin typeface="Gill Sans MT" panose="020B0502020104020203" pitchFamily="34" charset="0"/>
              </a:rPr>
              <a:t>At Cranfield University, </a:t>
            </a:r>
            <a:r>
              <a:rPr lang="en-GB" altLang="en-US" sz="800" dirty="0" err="1">
                <a:latin typeface="Gill Sans MT" panose="020B0502020104020203" pitchFamily="34" charset="0"/>
              </a:rPr>
              <a:t>Dr.</a:t>
            </a:r>
            <a:r>
              <a:rPr lang="en-GB" altLang="en-US" sz="800" dirty="0">
                <a:latin typeface="Gill Sans MT" panose="020B0502020104020203" pitchFamily="34" charset="0"/>
              </a:rPr>
              <a:t> Lightfoot investigated a number of pioneering companies that were excelling in </a:t>
            </a:r>
            <a:r>
              <a:rPr lang="en-GB" altLang="en-US" sz="800" dirty="0" err="1">
                <a:latin typeface="Gill Sans MT" panose="020B0502020104020203" pitchFamily="34" charset="0"/>
              </a:rPr>
              <a:t>servitization</a:t>
            </a:r>
            <a:r>
              <a:rPr lang="en-GB" altLang="en-US" sz="800" dirty="0">
                <a:latin typeface="Gill Sans MT" panose="020B0502020104020203" pitchFamily="34" charset="0"/>
              </a:rPr>
              <a:t>, including Rolls Royce, Xerox and the London Underground. He found that these organisations followed a common competitive strategy, with greater emphasis placed upon customer intimacy. </a:t>
            </a:r>
            <a:endParaRPr lang="en-GB" altLang="en-US" sz="800" b="1" dirty="0">
              <a:latin typeface="Gill Sans MT" panose="020B0502020104020203" pitchFamily="34" charset="0"/>
            </a:endParaRPr>
          </a:p>
          <a:p>
            <a:pPr lvl="1"/>
            <a:r>
              <a:rPr lang="en-GB" altLang="en-US" sz="800" b="1" dirty="0">
                <a:latin typeface="Gill Sans MT" panose="020B0502020104020203" pitchFamily="34" charset="0"/>
              </a:rPr>
              <a:t>The three services of </a:t>
            </a:r>
            <a:r>
              <a:rPr lang="en-GB" altLang="en-US" sz="800" b="1" dirty="0" err="1">
                <a:latin typeface="Gill Sans MT" panose="020B0502020104020203" pitchFamily="34" charset="0"/>
              </a:rPr>
              <a:t>servitization</a:t>
            </a:r>
            <a:endParaRPr lang="en-GB" altLang="en-US" sz="800" b="1" dirty="0">
              <a:latin typeface="Gill Sans MT" panose="020B0502020104020203" pitchFamily="34" charset="0"/>
            </a:endParaRPr>
          </a:p>
          <a:p>
            <a:pPr lvl="1"/>
            <a:r>
              <a:rPr lang="en-GB" altLang="en-US" sz="800" dirty="0" err="1">
                <a:latin typeface="Gill Sans MT" panose="020B0502020104020203" pitchFamily="34" charset="0"/>
              </a:rPr>
              <a:t>Dr.</a:t>
            </a:r>
            <a:r>
              <a:rPr lang="en-GB" altLang="en-US" sz="800" dirty="0">
                <a:latin typeface="Gill Sans MT" panose="020B0502020104020203" pitchFamily="34" charset="0"/>
              </a:rPr>
              <a:t> Lightfoot also examined the various services offered by </a:t>
            </a:r>
            <a:r>
              <a:rPr lang="en-GB" altLang="en-US" sz="800" dirty="0" err="1">
                <a:latin typeface="Gill Sans MT" panose="020B0502020104020203" pitchFamily="34" charset="0"/>
              </a:rPr>
              <a:t>servitized</a:t>
            </a:r>
            <a:r>
              <a:rPr lang="en-GB" altLang="en-US" sz="800" dirty="0">
                <a:latin typeface="Gill Sans MT" panose="020B0502020104020203" pitchFamily="34" charset="0"/>
              </a:rPr>
              <a:t> organisations. He divided these services into three types: base, intermediate and advanced. The more advanced the service, the more value offered to the customer – for example:</a:t>
            </a:r>
          </a:p>
          <a:p>
            <a:pPr marL="685800" lvl="1" indent="-228600">
              <a:buFont typeface="+mj-lt"/>
              <a:buAutoNum type="arabicPeriod"/>
            </a:pPr>
            <a:r>
              <a:rPr lang="en-GB" altLang="en-US" sz="800" b="1" dirty="0">
                <a:latin typeface="Gill Sans MT" panose="020B0502020104020203" pitchFamily="34" charset="0"/>
              </a:rPr>
              <a:t>Base Services</a:t>
            </a:r>
            <a:r>
              <a:rPr lang="en-GB" altLang="en-US" sz="800" dirty="0">
                <a:latin typeface="Gill Sans MT" panose="020B0502020104020203" pitchFamily="34" charset="0"/>
              </a:rPr>
              <a:t>: Product Provision</a:t>
            </a:r>
          </a:p>
          <a:p>
            <a:pPr marL="685800" lvl="1" indent="-228600">
              <a:buFont typeface="+mj-lt"/>
              <a:buAutoNum type="arabicPeriod"/>
            </a:pPr>
            <a:r>
              <a:rPr lang="en-GB" altLang="en-US" sz="800" b="1" dirty="0">
                <a:latin typeface="Gill Sans MT" panose="020B0502020104020203" pitchFamily="34" charset="0"/>
              </a:rPr>
              <a:t>Intermediate Services:</a:t>
            </a:r>
            <a:r>
              <a:rPr lang="en-GB" altLang="en-US" sz="800" dirty="0">
                <a:latin typeface="Gill Sans MT" panose="020B0502020104020203" pitchFamily="34" charset="0"/>
              </a:rPr>
              <a:t> Product Repair, Condition Monitoring, Field Service and Customer Help Desk</a:t>
            </a:r>
          </a:p>
          <a:p>
            <a:pPr marL="685800" lvl="1" indent="-228600">
              <a:buFont typeface="+mj-lt"/>
              <a:buAutoNum type="arabicPeriod"/>
            </a:pPr>
            <a:r>
              <a:rPr lang="en-GB" altLang="en-US" sz="800" b="1" dirty="0">
                <a:latin typeface="Gill Sans MT" panose="020B0502020104020203" pitchFamily="34" charset="0"/>
              </a:rPr>
              <a:t>Advanced Services</a:t>
            </a:r>
            <a:r>
              <a:rPr lang="en-GB" altLang="en-US" sz="800" dirty="0">
                <a:latin typeface="Gill Sans MT" panose="020B0502020104020203" pitchFamily="34" charset="0"/>
              </a:rPr>
              <a:t>: Pay Per Use, Fleet Management, Availability Contract and Integrated Solution</a:t>
            </a:r>
          </a:p>
          <a:p>
            <a:pPr lvl="1"/>
            <a:r>
              <a:rPr lang="en-GB" altLang="en-US" sz="800" dirty="0">
                <a:latin typeface="Gill Sans MT" panose="020B0502020104020203" pitchFamily="34" charset="0"/>
              </a:rPr>
              <a:t>As product providers climb through this service hierarchy, they take on more responsibility and risk. As </a:t>
            </a:r>
            <a:r>
              <a:rPr lang="en-GB" altLang="en-US" sz="800" dirty="0" err="1">
                <a:latin typeface="Gill Sans MT" panose="020B0502020104020203" pitchFamily="34" charset="0"/>
              </a:rPr>
              <a:t>Dr.</a:t>
            </a:r>
            <a:r>
              <a:rPr lang="en-GB" altLang="en-US" sz="800" dirty="0">
                <a:latin typeface="Gill Sans MT" panose="020B0502020104020203" pitchFamily="34" charset="0"/>
              </a:rPr>
              <a:t> Lightfoot says:</a:t>
            </a:r>
          </a:p>
          <a:p>
            <a:pPr lvl="1"/>
            <a:r>
              <a:rPr lang="en-GB" altLang="en-US" sz="800" dirty="0">
                <a:latin typeface="Gill Sans MT" panose="020B0502020104020203" pitchFamily="34" charset="0"/>
              </a:rPr>
              <a:t>“If you’re offering an availability contract, and the customer is paying you on that basis, you have to ensure that you can deliver against that. What you get paid depends on what you provide. It’s not a case of ‘you sell the product, it breaks, and you fix it’ – those are the old days. You don’t see that in a modern </a:t>
            </a:r>
            <a:r>
              <a:rPr lang="en-GB" altLang="en-US" sz="800" dirty="0" err="1">
                <a:latin typeface="Gill Sans MT" panose="020B0502020104020203" pitchFamily="34" charset="0"/>
              </a:rPr>
              <a:t>servitized</a:t>
            </a:r>
            <a:r>
              <a:rPr lang="en-GB" altLang="en-US" sz="800" dirty="0">
                <a:latin typeface="Gill Sans MT" panose="020B0502020104020203" pitchFamily="34" charset="0"/>
              </a:rPr>
              <a:t> world.”</a:t>
            </a:r>
          </a:p>
          <a:p>
            <a:pPr lvl="1"/>
            <a:r>
              <a:rPr lang="en-GB" altLang="en-US" sz="800" b="1" dirty="0">
                <a:latin typeface="Gill Sans MT" panose="020B0502020104020203" pitchFamily="34" charset="0"/>
              </a:rPr>
              <a:t>Technology – at the heart of </a:t>
            </a:r>
            <a:r>
              <a:rPr lang="en-GB" altLang="en-US" sz="800" b="1" dirty="0" err="1">
                <a:latin typeface="Gill Sans MT" panose="020B0502020104020203" pitchFamily="34" charset="0"/>
              </a:rPr>
              <a:t>servitization</a:t>
            </a:r>
            <a:endParaRPr lang="en-GB" altLang="en-US" sz="800" b="1" dirty="0">
              <a:latin typeface="Gill Sans MT" panose="020B0502020104020203" pitchFamily="34" charset="0"/>
            </a:endParaRPr>
          </a:p>
          <a:p>
            <a:pPr lvl="1"/>
            <a:r>
              <a:rPr lang="en-GB" altLang="en-US" sz="800" dirty="0">
                <a:latin typeface="Gill Sans MT" panose="020B0502020104020203" pitchFamily="34" charset="0"/>
              </a:rPr>
              <a:t>What makes for a successful </a:t>
            </a:r>
            <a:r>
              <a:rPr lang="en-GB" altLang="en-US" sz="800" dirty="0" err="1">
                <a:latin typeface="Gill Sans MT" panose="020B0502020104020203" pitchFamily="34" charset="0"/>
              </a:rPr>
              <a:t>servitization</a:t>
            </a:r>
            <a:r>
              <a:rPr lang="en-GB" altLang="en-US" sz="800" dirty="0">
                <a:latin typeface="Gill Sans MT" panose="020B0502020104020203" pitchFamily="34" charset="0"/>
              </a:rPr>
              <a:t> strategy? </a:t>
            </a:r>
          </a:p>
          <a:p>
            <a:pPr lvl="1"/>
            <a:r>
              <a:rPr lang="en-GB" altLang="en-US" sz="800" dirty="0">
                <a:latin typeface="Gill Sans MT" panose="020B0502020104020203" pitchFamily="34" charset="0"/>
              </a:rPr>
              <a:t>One thing that all the </a:t>
            </a:r>
            <a:r>
              <a:rPr lang="en-GB" altLang="en-US" sz="800" dirty="0" err="1">
                <a:latin typeface="Gill Sans MT" panose="020B0502020104020203" pitchFamily="34" charset="0"/>
              </a:rPr>
              <a:t>servitization</a:t>
            </a:r>
            <a:r>
              <a:rPr lang="en-GB" altLang="en-US" sz="800" dirty="0">
                <a:latin typeface="Gill Sans MT" panose="020B0502020104020203" pitchFamily="34" charset="0"/>
              </a:rPr>
              <a:t> pioneers </a:t>
            </a:r>
            <a:r>
              <a:rPr lang="en-GB" altLang="en-US" sz="800" dirty="0" err="1">
                <a:latin typeface="Gill Sans MT" panose="020B0502020104020203" pitchFamily="34" charset="0"/>
              </a:rPr>
              <a:t>Dr.</a:t>
            </a:r>
            <a:r>
              <a:rPr lang="en-GB" altLang="en-US" sz="800" dirty="0">
                <a:latin typeface="Gill Sans MT" panose="020B0502020104020203" pitchFamily="34" charset="0"/>
              </a:rPr>
              <a:t> Lightfoot studied had in common was their </a:t>
            </a:r>
            <a:r>
              <a:rPr lang="en-GB" altLang="en-US" sz="800" dirty="0">
                <a:latin typeface="Gill Sans MT" panose="020B0502020104020203" pitchFamily="34" charset="0"/>
                <a:hlinkClick r:id="rId4"/>
              </a:rPr>
              <a:t>use of connected technology</a:t>
            </a:r>
            <a:r>
              <a:rPr lang="en-GB" altLang="en-US" sz="800" dirty="0">
                <a:latin typeface="Gill Sans MT" panose="020B0502020104020203" pitchFamily="34" charset="0"/>
              </a:rPr>
              <a:t> to inform and improve use, maintenance and repair actions.</a:t>
            </a:r>
          </a:p>
          <a:p>
            <a:pPr lvl="1"/>
            <a:r>
              <a:rPr lang="en-GB" altLang="en-US" sz="800" dirty="0">
                <a:latin typeface="Gill Sans MT" panose="020B0502020104020203" pitchFamily="34" charset="0"/>
              </a:rPr>
              <a:t>This technology enabled a higher level of service delivery, tailored to the customer’s individual product needs. </a:t>
            </a:r>
            <a:r>
              <a:rPr lang="en-GB" altLang="en-US" sz="800" dirty="0" err="1">
                <a:latin typeface="Gill Sans MT" panose="020B0502020104020203" pitchFamily="34" charset="0"/>
              </a:rPr>
              <a:t>Dr.</a:t>
            </a:r>
            <a:r>
              <a:rPr lang="en-GB" altLang="en-US" sz="800" dirty="0">
                <a:latin typeface="Gill Sans MT" panose="020B0502020104020203" pitchFamily="34" charset="0"/>
              </a:rPr>
              <a:t> Lightfoot mapped the typical process:</a:t>
            </a:r>
          </a:p>
          <a:p>
            <a:pPr marL="1143000" lvl="2" indent="-228600">
              <a:buFont typeface="+mj-lt"/>
              <a:buAutoNum type="arabicPeriod"/>
            </a:pPr>
            <a:r>
              <a:rPr lang="en-GB" altLang="en-US" sz="800" b="1" dirty="0">
                <a:latin typeface="Gill Sans MT" panose="020B0502020104020203" pitchFamily="34" charset="0"/>
              </a:rPr>
              <a:t>Monitor</a:t>
            </a:r>
            <a:r>
              <a:rPr lang="en-GB" altLang="en-US" sz="800" dirty="0">
                <a:latin typeface="Gill Sans MT" panose="020B0502020104020203" pitchFamily="34" charset="0"/>
              </a:rPr>
              <a:t>. Transducers, data storage and fault code generation are used to continuously sense critical product systems and subsystems.</a:t>
            </a:r>
          </a:p>
          <a:p>
            <a:pPr marL="1143000" lvl="2" indent="-228600">
              <a:buFont typeface="+mj-lt"/>
              <a:buAutoNum type="arabicPeriod"/>
            </a:pPr>
            <a:r>
              <a:rPr lang="en-GB" altLang="en-US" sz="800" b="1" dirty="0">
                <a:latin typeface="Gill Sans MT" panose="020B0502020104020203" pitchFamily="34" charset="0"/>
              </a:rPr>
              <a:t>Transmit</a:t>
            </a:r>
            <a:r>
              <a:rPr lang="en-GB" altLang="en-US" sz="800" dirty="0">
                <a:latin typeface="Gill Sans MT" panose="020B0502020104020203" pitchFamily="34" charset="0"/>
              </a:rPr>
              <a:t>. Base and fault code data is periodically transmitted by the product either via satellite, GRPS, radio, internet or cell phone.</a:t>
            </a:r>
          </a:p>
          <a:p>
            <a:pPr marL="1143000" lvl="2" indent="-228600">
              <a:buFont typeface="+mj-lt"/>
              <a:buAutoNum type="arabicPeriod"/>
            </a:pPr>
            <a:r>
              <a:rPr lang="en-GB" altLang="en-US" sz="800" b="1" dirty="0">
                <a:latin typeface="Gill Sans MT" panose="020B0502020104020203" pitchFamily="34" charset="0"/>
              </a:rPr>
              <a:t>Store</a:t>
            </a:r>
            <a:r>
              <a:rPr lang="en-GB" altLang="en-US" sz="800" dirty="0">
                <a:latin typeface="Gill Sans MT" panose="020B0502020104020203" pitchFamily="34" charset="0"/>
              </a:rPr>
              <a:t>. The data is stored by the organisation on either hard or soft storage systems.</a:t>
            </a:r>
          </a:p>
          <a:p>
            <a:pPr marL="1143000" lvl="2" indent="-228600">
              <a:buFont typeface="+mj-lt"/>
              <a:buAutoNum type="arabicPeriod"/>
            </a:pPr>
            <a:r>
              <a:rPr lang="en-GB" altLang="en-US" sz="800" b="1" dirty="0">
                <a:latin typeface="Gill Sans MT" panose="020B0502020104020203" pitchFamily="34" charset="0"/>
              </a:rPr>
              <a:t>Analyse</a:t>
            </a:r>
            <a:r>
              <a:rPr lang="en-GB" altLang="en-US" sz="800" dirty="0">
                <a:latin typeface="Gill Sans MT" panose="020B0502020104020203" pitchFamily="34" charset="0"/>
              </a:rPr>
              <a:t>. The data is diagnosed and analysed to predict future product behaviour and usage trends. </a:t>
            </a:r>
          </a:p>
          <a:p>
            <a:pPr marL="1143000" lvl="2" indent="-228600">
              <a:buFont typeface="+mj-lt"/>
              <a:buAutoNum type="arabicPeriod"/>
            </a:pPr>
            <a:r>
              <a:rPr lang="en-GB" altLang="en-US" sz="800" b="1" dirty="0">
                <a:latin typeface="Gill Sans MT" panose="020B0502020104020203" pitchFamily="34" charset="0"/>
              </a:rPr>
              <a:t>Respond</a:t>
            </a:r>
            <a:r>
              <a:rPr lang="en-GB" altLang="en-US" sz="800" dirty="0">
                <a:latin typeface="Gill Sans MT" panose="020B0502020104020203" pitchFamily="34" charset="0"/>
              </a:rPr>
              <a:t>. The company determines appropriate interventions such as offering a repair/replacement, contacting the customer, modifying product design or drafting a contingency plan.</a:t>
            </a:r>
          </a:p>
          <a:p>
            <a:pPr lvl="1"/>
            <a:r>
              <a:rPr lang="en-GB" altLang="en-US" sz="800" b="1" dirty="0" err="1">
                <a:latin typeface="Gill Sans MT" panose="020B0502020104020203" pitchFamily="34" charset="0"/>
              </a:rPr>
              <a:t>Servitization</a:t>
            </a:r>
            <a:r>
              <a:rPr lang="en-GB" altLang="en-US" sz="800" b="1" dirty="0">
                <a:latin typeface="Gill Sans MT" panose="020B0502020104020203" pitchFamily="34" charset="0"/>
              </a:rPr>
              <a:t> is being accelerated by the IoT</a:t>
            </a:r>
          </a:p>
          <a:p>
            <a:pPr lvl="1"/>
            <a:r>
              <a:rPr lang="en-GB" altLang="en-US" sz="800" dirty="0">
                <a:latin typeface="Gill Sans MT" panose="020B0502020104020203" pitchFamily="34" charset="0"/>
              </a:rPr>
              <a:t>It’s not just high value capital equipment (such as Rolls-Royce’ </a:t>
            </a:r>
            <a:r>
              <a:rPr lang="en-GB" altLang="en-US" sz="800" dirty="0" err="1">
                <a:latin typeface="Gill Sans MT" panose="020B0502020104020203" pitchFamily="34" charset="0"/>
              </a:rPr>
              <a:t>TotalCare</a:t>
            </a:r>
            <a:r>
              <a:rPr lang="en-GB" altLang="en-US" sz="800" dirty="0">
                <a:latin typeface="Gill Sans MT" panose="020B0502020104020203" pitchFamily="34" charset="0"/>
              </a:rPr>
              <a:t> for civil aerospace) that’s driving </a:t>
            </a:r>
            <a:r>
              <a:rPr lang="en-GB" altLang="en-US" sz="800" dirty="0" err="1">
                <a:latin typeface="Gill Sans MT" panose="020B0502020104020203" pitchFamily="34" charset="0"/>
              </a:rPr>
              <a:t>servitization</a:t>
            </a:r>
            <a:r>
              <a:rPr lang="en-GB" altLang="en-US" sz="800" dirty="0">
                <a:latin typeface="Gill Sans MT" panose="020B0502020104020203" pitchFamily="34" charset="0"/>
              </a:rPr>
              <a:t>. The ‘Internet of Things’ (IoT), while still in the early stages of adoption, is turning the physical world into a digital information centre - one of the cornerstones of </a:t>
            </a:r>
            <a:r>
              <a:rPr lang="en-GB" altLang="en-US" sz="800" dirty="0">
                <a:latin typeface="Gill Sans MT" panose="020B0502020104020203" pitchFamily="34" charset="0"/>
                <a:hlinkClick r:id="rId5"/>
              </a:rPr>
              <a:t>Industry 4.0.</a:t>
            </a:r>
            <a:r>
              <a:rPr lang="en-GB" altLang="en-US" sz="800" dirty="0">
                <a:latin typeface="Gill Sans MT" panose="020B0502020104020203" pitchFamily="34" charset="0"/>
              </a:rPr>
              <a:t>  </a:t>
            </a:r>
          </a:p>
          <a:p>
            <a:pPr lvl="1"/>
            <a:r>
              <a:rPr lang="en-GB" altLang="en-US" sz="800" dirty="0">
                <a:latin typeface="Gill Sans MT" panose="020B0502020104020203" pitchFamily="34" charset="0"/>
              </a:rPr>
              <a:t>Think sat-</a:t>
            </a:r>
            <a:r>
              <a:rPr lang="en-GB" altLang="en-US" sz="800" dirty="0" err="1">
                <a:latin typeface="Gill Sans MT" panose="020B0502020104020203" pitchFamily="34" charset="0"/>
              </a:rPr>
              <a:t>navs</a:t>
            </a:r>
            <a:r>
              <a:rPr lang="en-GB" altLang="en-US" sz="800" dirty="0">
                <a:latin typeface="Gill Sans MT" panose="020B0502020104020203" pitchFamily="34" charset="0"/>
              </a:rPr>
              <a:t>, speed cameras, pace-makers, helmets and even toasters – these ‘smart’ connected objects collect huge volumes of data for their manufacturers, and can amend their service dependent on the behaviour of the world around them. </a:t>
            </a:r>
          </a:p>
          <a:p>
            <a:pPr lvl="1"/>
            <a:r>
              <a:rPr lang="en-GB" altLang="en-US" sz="800" dirty="0">
                <a:latin typeface="Gill Sans MT" panose="020B0502020104020203" pitchFamily="34" charset="0"/>
              </a:rPr>
              <a:t>Simply put? The technology needed to drive </a:t>
            </a:r>
            <a:r>
              <a:rPr lang="en-GB" altLang="en-US" sz="800" dirty="0" err="1">
                <a:latin typeface="Gill Sans MT" panose="020B0502020104020203" pitchFamily="34" charset="0"/>
              </a:rPr>
              <a:t>servitization</a:t>
            </a:r>
            <a:r>
              <a:rPr lang="en-GB" altLang="en-US" sz="800" dirty="0">
                <a:latin typeface="Gill Sans MT" panose="020B0502020104020203" pitchFamily="34" charset="0"/>
              </a:rPr>
              <a:t> is increasingly widespread, and it’s rapidly blurring traditional industry boundaries. </a:t>
            </a:r>
            <a:r>
              <a:rPr lang="en-GB" altLang="en-US" sz="800" dirty="0" err="1">
                <a:latin typeface="Gill Sans MT" panose="020B0502020104020203" pitchFamily="34" charset="0"/>
              </a:rPr>
              <a:t>Dr.</a:t>
            </a:r>
            <a:r>
              <a:rPr lang="en-GB" altLang="en-US" sz="800" dirty="0">
                <a:latin typeface="Gill Sans MT" panose="020B0502020104020203" pitchFamily="34" charset="0"/>
              </a:rPr>
              <a:t> Lightfoot offers the following example:</a:t>
            </a:r>
          </a:p>
          <a:p>
            <a:pPr lvl="1"/>
            <a:r>
              <a:rPr lang="en-GB" altLang="en-US" sz="800" dirty="0">
                <a:latin typeface="Gill Sans MT" panose="020B0502020104020203" pitchFamily="34" charset="0"/>
              </a:rPr>
              <a:t>“Industry boundaries are being redefined. You start with a truck, but it becomes a smart truck. Why? Because it’s been networked with CAN bus, which you can then use to collect data with a smart connection, typically cellular. This smart product can then be integrated into fleet management systems; so instead of being in the business of selling trucks, you’re moving towards providing fleet management.”</a:t>
            </a:r>
          </a:p>
          <a:p>
            <a:pPr lvl="1"/>
            <a:r>
              <a:rPr lang="en-GB" altLang="en-US" sz="800" dirty="0">
                <a:latin typeface="Gill Sans MT" panose="020B0502020104020203" pitchFamily="34" charset="0"/>
              </a:rPr>
              <a:t>Digital </a:t>
            </a:r>
            <a:r>
              <a:rPr lang="en-GB" altLang="en-US" sz="800" dirty="0" err="1">
                <a:latin typeface="Gill Sans MT" panose="020B0502020104020203" pitchFamily="34" charset="0"/>
              </a:rPr>
              <a:t>servitization</a:t>
            </a:r>
            <a:r>
              <a:rPr lang="en-GB" altLang="en-US" sz="800" dirty="0">
                <a:latin typeface="Gill Sans MT" panose="020B0502020104020203" pitchFamily="34" charset="0"/>
              </a:rPr>
              <a:t> can also raise productivity in vehicle manufacturing (product development) through the use of advanced technological tools such as business analytics and virtual modeling to optimize decision making [16,65,71], reduce development costs and speed up time to market [14]. To cite one instance, Ford Motors implemented digital prototyping into its operations, reducing costs and time of developing components. For a single engine manifold, developing and creating a prototype using tool-based manufacturing costs approximately $500,000 and takes four months. Through digital prototyping, Ford developed multiple iterations of prototypes of this component in just four days at a cost of only $3000 [72]. Hence, digital </a:t>
            </a:r>
            <a:r>
              <a:rPr lang="en-GB" altLang="en-US" sz="800" dirty="0" err="1">
                <a:latin typeface="Gill Sans MT" panose="020B0502020104020203" pitchFamily="34" charset="0"/>
              </a:rPr>
              <a:t>servitization</a:t>
            </a:r>
            <a:r>
              <a:rPr lang="en-GB" altLang="en-US" sz="800" dirty="0">
                <a:latin typeface="Gill Sans MT" panose="020B0502020104020203" pitchFamily="34" charset="0"/>
              </a:rPr>
              <a:t> opens new channels for better-coordinated operations [14], enabling improved resource allocation and visibility of assets (through virtualization) to decrease planning time, facilitate better-coordinated inventory pooling and optimize deliveries [73]. All of the above-mentioned features make it possible to reduce supply chain uncertainty and demand</a:t>
            </a:r>
          </a:p>
          <a:p>
            <a:pPr lvl="1"/>
            <a:r>
              <a:rPr lang="en-GB" altLang="en-US" sz="800" dirty="0">
                <a:latin typeface="Gill Sans MT" panose="020B0502020104020203" pitchFamily="34" charset="0"/>
              </a:rPr>
              <a:t>distortion, enabling companies to operate more efficiently.</a:t>
            </a:r>
            <a:endParaRPr lang="en-US" altLang="en-US" sz="800" dirty="0">
              <a:latin typeface="Gill Sans MT" panose="020B0502020104020203" pitchFamily="34" charset="0"/>
            </a:endParaRPr>
          </a:p>
          <a:p>
            <a:endParaRPr lang="en-GB" dirty="0"/>
          </a:p>
        </p:txBody>
      </p:sp>
      <p:sp>
        <p:nvSpPr>
          <p:cNvPr id="4" name="Slide Number Placeholder 3"/>
          <p:cNvSpPr>
            <a:spLocks noGrp="1"/>
          </p:cNvSpPr>
          <p:nvPr>
            <p:ph type="sldNum" sz="quarter" idx="10"/>
          </p:nvPr>
        </p:nvSpPr>
        <p:spPr/>
        <p:txBody>
          <a:bodyPr/>
          <a:lstStyle/>
          <a:p>
            <a:fld id="{6BB98AFB-CB0D-4DFE-87B9-B4B0D0DE73CD}" type="slidenum">
              <a:rPr lang="en-GB" smtClean="0"/>
              <a:t>4</a:t>
            </a:fld>
            <a:endParaRPr lang="en-GB" dirty="0"/>
          </a:p>
        </p:txBody>
      </p:sp>
    </p:spTree>
    <p:extLst>
      <p:ext uri="{BB962C8B-B14F-4D97-AF65-F5344CB8AC3E}">
        <p14:creationId xmlns:p14="http://schemas.microsoft.com/office/powerpoint/2010/main" val="15954377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en-US" sz="1800" dirty="0"/>
              <a:t>Fascinated about Artificial Intelligence &amp; Machine Learning?</a:t>
            </a:r>
          </a:p>
          <a:p>
            <a:pPr lvl="1"/>
            <a:endParaRPr lang="en-US" sz="1800" b="0" i="0" u="none" strike="noStrike" baseline="0" dirty="0">
              <a:latin typeface="MinionPro-Regular"/>
            </a:endParaRPr>
          </a:p>
          <a:p>
            <a:pPr lvl="1"/>
            <a:r>
              <a:rPr lang="en-US" sz="1800" b="0" i="0" u="none" strike="noStrike" baseline="0" dirty="0">
                <a:latin typeface="MinionPro-Regular"/>
              </a:rPr>
              <a:t>B</a:t>
            </a:r>
            <a:r>
              <a:rPr lang="en-US" sz="3600" dirty="0"/>
              <a:t>usinesses looking at AI should not be asking ‘how can we do what we do but better, cheaper and faster?’ The question is ‘what can we do today that is fundamentally different to what we have done up to now? </a:t>
            </a:r>
            <a:r>
              <a:rPr lang="en-US" sz="4000" dirty="0"/>
              <a:t>Mark </a:t>
            </a:r>
            <a:r>
              <a:rPr lang="en-US" sz="4000" dirty="0" err="1"/>
              <a:t>Skilton</a:t>
            </a:r>
            <a:r>
              <a:rPr lang="en-US" sz="4000" dirty="0"/>
              <a:t>, Professor of Practice, Warwick</a:t>
            </a:r>
            <a:endParaRPr lang="en-US" sz="1800" b="0" i="0" u="none" strike="noStrike" baseline="0" dirty="0">
              <a:latin typeface="MinionPro-Regular"/>
            </a:endParaRPr>
          </a:p>
          <a:p>
            <a:pPr algn="l"/>
            <a:endParaRPr lang="en-US" sz="1800" b="0" i="0" u="none" strike="noStrike" baseline="0" dirty="0">
              <a:latin typeface="MinionPro-Regular"/>
            </a:endParaRPr>
          </a:p>
          <a:p>
            <a:pPr algn="l"/>
            <a:endParaRPr lang="en-US" sz="1800" b="0" i="0" u="none" strike="noStrike" baseline="0" dirty="0">
              <a:latin typeface="MinionPro-Regular"/>
            </a:endParaRPr>
          </a:p>
          <a:p>
            <a:pPr algn="l"/>
            <a:r>
              <a:rPr lang="en-US" sz="1800" b="0" i="0" u="none" strike="noStrike" baseline="0" dirty="0">
                <a:latin typeface="MinionPro-Regular"/>
              </a:rPr>
              <a:t>Thus, when it comes to papers proposing new ML methods, or effective ways to use them, academic journals must demand comparisons with alternative methods or</a:t>
            </a:r>
          </a:p>
          <a:p>
            <a:pPr algn="l"/>
            <a:r>
              <a:rPr lang="en-US" sz="1800" b="0" i="0" u="none" strike="noStrike" baseline="0" dirty="0">
                <a:latin typeface="MinionPro-Regular"/>
              </a:rPr>
              <a:t>at least benchmarks and require that the data of the articles being published be made available for those who want to replicate the results. In our experience, this has not been the case at present,</a:t>
            </a:r>
          </a:p>
          <a:p>
            <a:pPr algn="l"/>
            <a:r>
              <a:rPr lang="en-US" sz="1800" b="0" i="0" u="none" strike="noStrike" baseline="0" dirty="0">
                <a:latin typeface="MinionPro-Regular"/>
              </a:rPr>
              <a:t>making replications practically impossible and allowing conclusions that may not hold.</a:t>
            </a:r>
          </a:p>
          <a:p>
            <a:pPr algn="l"/>
            <a:endParaRPr lang="en-US" sz="1800" b="0" i="0" u="none" strike="noStrike" baseline="0" dirty="0">
              <a:latin typeface="MinionPro-Regular"/>
            </a:endParaRPr>
          </a:p>
          <a:p>
            <a:pPr algn="l"/>
            <a:r>
              <a:rPr lang="en-US" sz="1800" b="0" i="0" u="none" strike="noStrike" baseline="0" dirty="0">
                <a:latin typeface="MinionPro-Regular"/>
              </a:rPr>
              <a:t>In addition to empirical testing, research work is needed to help users understand how the forecasts of ML methods are generated (this is the same problem with all AI models whose output</a:t>
            </a:r>
          </a:p>
          <a:p>
            <a:pPr algn="l"/>
            <a:r>
              <a:rPr lang="en-US" sz="1800" b="0" i="0" u="none" strike="noStrike" baseline="0" dirty="0">
                <a:latin typeface="MinionPro-Regular"/>
              </a:rPr>
              <a:t>cannot be explained). Obtaining numbers from a black box is not acceptable to practitioners who need to know how forecasts arise and how they can be influenced or adjusted to arrive</a:t>
            </a:r>
          </a:p>
          <a:p>
            <a:pPr algn="l"/>
            <a:r>
              <a:rPr lang="en-GB" sz="1800" b="0" i="0" u="none" strike="noStrike" baseline="0" dirty="0">
                <a:latin typeface="MinionPro-Regular"/>
              </a:rPr>
              <a:t>at workable predictions.</a:t>
            </a:r>
            <a:endParaRPr lang="en-US" sz="1800" b="0" i="0" u="none" strike="noStrike" baseline="0" dirty="0">
              <a:latin typeface="MinionPro-Regular"/>
            </a:endParaRPr>
          </a:p>
          <a:p>
            <a:pPr algn="l"/>
            <a:endParaRPr lang="en-US" sz="1800" b="0" i="0" u="none" strike="noStrike" baseline="0" dirty="0">
              <a:latin typeface="MinionPro-Regular"/>
            </a:endParaRPr>
          </a:p>
          <a:p>
            <a:pPr algn="l"/>
            <a:endParaRPr lang="en-US" sz="1800" b="0" i="0" u="none" strike="noStrike" baseline="0" dirty="0">
              <a:latin typeface="MinionPro-Regular"/>
            </a:endParaRPr>
          </a:p>
          <a:p>
            <a:pPr algn="l"/>
            <a:r>
              <a:rPr lang="en-US" dirty="0"/>
              <a:t>AI is the key driver of what is known as the fourth industrial revolution – the development of new technologies that bridge the physical, digital and biological worlds. It has made huge strides in recent decades and will have an increasing impact on business, the economy and society in coming years.</a:t>
            </a:r>
          </a:p>
          <a:p>
            <a:endParaRPr lang="en-US" dirty="0"/>
          </a:p>
          <a:p>
            <a:r>
              <a:rPr lang="en-US" dirty="0"/>
              <a:t>Current models of AI stem from cognitive and neural science, with the idea that we should not </a:t>
            </a:r>
            <a:r>
              <a:rPr lang="en-US" dirty="0" err="1"/>
              <a:t>programme</a:t>
            </a:r>
            <a:r>
              <a:rPr lang="en-US" dirty="0"/>
              <a:t> machines by telling them what to do each step of the way, but that we should teach them to learn to solve problems themselves. This approach is made possible by the convergence of increasing computer power, big data and machine learning. We must therefore think more in terms of cognition and neuroscience, rather than algorithms.</a:t>
            </a:r>
          </a:p>
          <a:p>
            <a:endParaRPr lang="en-US" dirty="0"/>
          </a:p>
          <a:p>
            <a:endParaRPr lang="en-US" b="0" i="0" dirty="0">
              <a:solidFill>
                <a:srgbClr val="293849"/>
              </a:solidFill>
              <a:effectLst/>
              <a:latin typeface="Montserrat"/>
            </a:endParaRPr>
          </a:p>
          <a:p>
            <a:r>
              <a:rPr lang="en-US" b="0" i="0" dirty="0">
                <a:solidFill>
                  <a:srgbClr val="293849"/>
                </a:solidFill>
                <a:effectLst/>
                <a:latin typeface="Montserrat"/>
              </a:rPr>
              <a:t>Meticulous Research® – Leading global market research company published a research report titled “</a:t>
            </a:r>
            <a:r>
              <a:rPr lang="en-US" b="1" i="0" dirty="0">
                <a:solidFill>
                  <a:srgbClr val="293849"/>
                </a:solidFill>
                <a:effectLst/>
                <a:latin typeface="Montserrat"/>
              </a:rPr>
              <a:t>Artificial Intelligence in Manufacturing Market by Component, Technology (ML, Computer Vision, NLP), Application (Cybersecurity, Robot, Planning), Industry (Electronics, Energy, Automotive, Metals &amp; Machine, Food &amp; Beverages) – Global Forecast to 2027”. </a:t>
            </a:r>
            <a:r>
              <a:rPr lang="en-US" b="0" i="0" dirty="0">
                <a:solidFill>
                  <a:srgbClr val="293849"/>
                </a:solidFill>
                <a:effectLst/>
                <a:latin typeface="Montserrat"/>
              </a:rPr>
              <a:t>According to this latest publication from Meticulous research®, the artificial intelligence (AI) in manufacturing market is expected to grow at a CAGR of 41.2% from 2020 to 2027 to reach $18.8 billion by 2027.</a:t>
            </a:r>
          </a:p>
          <a:p>
            <a:endParaRPr lang="en-US" b="0" i="0" dirty="0">
              <a:solidFill>
                <a:srgbClr val="293849"/>
              </a:solidFill>
              <a:effectLst/>
              <a:latin typeface="Montserrat"/>
            </a:endParaRPr>
          </a:p>
          <a:p>
            <a:r>
              <a:rPr lang="en-US" b="0" i="0" dirty="0">
                <a:solidFill>
                  <a:srgbClr val="293849"/>
                </a:solidFill>
                <a:effectLst/>
                <a:latin typeface="Montserrat"/>
              </a:rPr>
              <a:t>The business process functions across manufacturing industries are severely disrupted due to the immense pressure of the pandemic crisis. Owing to this several AI and automation experts suggest manufacturers invest in advanced technologies, such as AI for remote capabilities in operations, process automation, industrial robots, predictive maintenance &amp; machinery inspection, and autonomous materials movement to decrease worker density throughout their operations. Such investment will help companies to recover faster and reduce the dependencies on physical process handling. Although, the overall AI in manufacturing has got affected by the pandemic, the sector still holds considerable potential to bounce back.</a:t>
            </a:r>
            <a:endParaRPr lang="en-GB" dirty="0"/>
          </a:p>
          <a:p>
            <a:endParaRPr lang="en-GB" dirty="0"/>
          </a:p>
        </p:txBody>
      </p:sp>
      <p:sp>
        <p:nvSpPr>
          <p:cNvPr id="4" name="Slide Number Placeholder 3"/>
          <p:cNvSpPr>
            <a:spLocks noGrp="1"/>
          </p:cNvSpPr>
          <p:nvPr>
            <p:ph type="sldNum" sz="quarter" idx="5"/>
          </p:nvPr>
        </p:nvSpPr>
        <p:spPr/>
        <p:txBody>
          <a:bodyPr/>
          <a:lstStyle/>
          <a:p>
            <a:fld id="{A9F7E3A7-36FE-4349-B713-E43D18B1E47E}" type="slidenum">
              <a:rPr lang="en-GB" smtClean="0"/>
              <a:t>5</a:t>
            </a:fld>
            <a:endParaRPr lang="en-GB"/>
          </a:p>
        </p:txBody>
      </p:sp>
    </p:spTree>
    <p:extLst>
      <p:ext uri="{BB962C8B-B14F-4D97-AF65-F5344CB8AC3E}">
        <p14:creationId xmlns:p14="http://schemas.microsoft.com/office/powerpoint/2010/main" val="20197529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Underpinned by Realistic evaluation - what works, for whom, in which circumstances, and why?</a:t>
            </a:r>
          </a:p>
          <a:p>
            <a:endParaRPr lang="en-GB" dirty="0"/>
          </a:p>
        </p:txBody>
      </p:sp>
      <p:sp>
        <p:nvSpPr>
          <p:cNvPr id="4" name="Slide Number Placeholder 3"/>
          <p:cNvSpPr>
            <a:spLocks noGrp="1"/>
          </p:cNvSpPr>
          <p:nvPr>
            <p:ph type="sldNum" sz="quarter" idx="5"/>
          </p:nvPr>
        </p:nvSpPr>
        <p:spPr/>
        <p:txBody>
          <a:bodyPr/>
          <a:lstStyle/>
          <a:p>
            <a:fld id="{A9F7E3A7-36FE-4349-B713-E43D18B1E47E}" type="slidenum">
              <a:rPr lang="en-GB" smtClean="0"/>
              <a:t>6</a:t>
            </a:fld>
            <a:endParaRPr lang="en-GB"/>
          </a:p>
        </p:txBody>
      </p:sp>
    </p:spTree>
    <p:extLst>
      <p:ext uri="{BB962C8B-B14F-4D97-AF65-F5344CB8AC3E}">
        <p14:creationId xmlns:p14="http://schemas.microsoft.com/office/powerpoint/2010/main" val="22589706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9F7E3A7-36FE-4349-B713-E43D18B1E47E}" type="slidenum">
              <a:rPr lang="en-GB" smtClean="0"/>
              <a:t>7</a:t>
            </a:fld>
            <a:endParaRPr lang="en-GB"/>
          </a:p>
        </p:txBody>
      </p:sp>
    </p:spTree>
    <p:extLst>
      <p:ext uri="{BB962C8B-B14F-4D97-AF65-F5344CB8AC3E}">
        <p14:creationId xmlns:p14="http://schemas.microsoft.com/office/powerpoint/2010/main" val="39155489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9F7E3A7-36FE-4349-B713-E43D18B1E47E}" type="slidenum">
              <a:rPr lang="en-GB" smtClean="0"/>
              <a:t>8</a:t>
            </a:fld>
            <a:endParaRPr lang="en-GB"/>
          </a:p>
        </p:txBody>
      </p:sp>
    </p:spTree>
    <p:extLst>
      <p:ext uri="{BB962C8B-B14F-4D97-AF65-F5344CB8AC3E}">
        <p14:creationId xmlns:p14="http://schemas.microsoft.com/office/powerpoint/2010/main" val="18879747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56% of the reviewed articles suggested that AI and ML models have been deployed in addressing clinical challenges posed by COVID-19 ranging from predictive capability in scaling dynamics and sensitivity of the outbreak, determination of protein interactions of mutant COVID-19 variant, to ML-based analysis of association between severity of COVD-19 and presence of certain chronic conditions. Whilst 18% of the articles noted that, during COVID-19, AI has been deployed to enhance supply chain operations with most of the articles indicated that AI/ML models deployment improve logistics performance in healthcare industry, the remaining 26% of the articles reveal that AI has disproportionate impact across other business and social environments including sustainability, tourism, education, government and race. </a:t>
            </a:r>
          </a:p>
          <a:p>
            <a:endParaRPr lang="en-GB" dirty="0"/>
          </a:p>
        </p:txBody>
      </p:sp>
      <p:sp>
        <p:nvSpPr>
          <p:cNvPr id="4" name="Slide Number Placeholder 3"/>
          <p:cNvSpPr>
            <a:spLocks noGrp="1"/>
          </p:cNvSpPr>
          <p:nvPr>
            <p:ph type="sldNum" sz="quarter" idx="5"/>
          </p:nvPr>
        </p:nvSpPr>
        <p:spPr/>
        <p:txBody>
          <a:bodyPr/>
          <a:lstStyle/>
          <a:p>
            <a:fld id="{A9F7E3A7-36FE-4349-B713-E43D18B1E47E}" type="slidenum">
              <a:rPr lang="en-GB" smtClean="0"/>
              <a:t>9</a:t>
            </a:fld>
            <a:endParaRPr lang="en-GB"/>
          </a:p>
        </p:txBody>
      </p:sp>
    </p:spTree>
    <p:extLst>
      <p:ext uri="{BB962C8B-B14F-4D97-AF65-F5344CB8AC3E}">
        <p14:creationId xmlns:p14="http://schemas.microsoft.com/office/powerpoint/2010/main" val="6206055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19D7E3-AC27-466F-ADD7-EF853126B48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1FA1E770-7F82-46D9-8067-3628573D161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8384FAD7-B2F5-4C09-A18C-74DD73A42444}"/>
              </a:ext>
            </a:extLst>
          </p:cNvPr>
          <p:cNvSpPr>
            <a:spLocks noGrp="1"/>
          </p:cNvSpPr>
          <p:nvPr>
            <p:ph type="dt" sz="half" idx="10"/>
          </p:nvPr>
        </p:nvSpPr>
        <p:spPr/>
        <p:txBody>
          <a:bodyPr/>
          <a:lstStyle/>
          <a:p>
            <a:fld id="{9891E9F4-369B-4083-8E1D-6E3508D3BD20}" type="datetimeFigureOut">
              <a:rPr lang="en-GB" smtClean="0"/>
              <a:t>15/05/2021</a:t>
            </a:fld>
            <a:endParaRPr lang="en-GB"/>
          </a:p>
        </p:txBody>
      </p:sp>
      <p:sp>
        <p:nvSpPr>
          <p:cNvPr id="5" name="Footer Placeholder 4">
            <a:extLst>
              <a:ext uri="{FF2B5EF4-FFF2-40B4-BE49-F238E27FC236}">
                <a16:creationId xmlns:a16="http://schemas.microsoft.com/office/drawing/2014/main" id="{79A2EAB6-A715-4126-8AA0-C0A51D68D52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7A99540-C3EF-4FB0-A803-A39D83324E70}"/>
              </a:ext>
            </a:extLst>
          </p:cNvPr>
          <p:cNvSpPr>
            <a:spLocks noGrp="1"/>
          </p:cNvSpPr>
          <p:nvPr>
            <p:ph type="sldNum" sz="quarter" idx="12"/>
          </p:nvPr>
        </p:nvSpPr>
        <p:spPr/>
        <p:txBody>
          <a:bodyPr/>
          <a:lstStyle/>
          <a:p>
            <a:fld id="{3C1FF214-A5F1-43B6-A5D3-BA0DBDDD505E}" type="slidenum">
              <a:rPr lang="en-GB" smtClean="0"/>
              <a:t>‹#›</a:t>
            </a:fld>
            <a:endParaRPr lang="en-GB"/>
          </a:p>
        </p:txBody>
      </p:sp>
    </p:spTree>
    <p:extLst>
      <p:ext uri="{BB962C8B-B14F-4D97-AF65-F5344CB8AC3E}">
        <p14:creationId xmlns:p14="http://schemas.microsoft.com/office/powerpoint/2010/main" val="41537809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85E340-0399-4CDB-A4DF-6D116F9A8644}"/>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656F118-063E-435B-BD9C-AE45EDCBBDD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A009899-7D4C-499E-9F1A-9C0CD294C7E2}"/>
              </a:ext>
            </a:extLst>
          </p:cNvPr>
          <p:cNvSpPr>
            <a:spLocks noGrp="1"/>
          </p:cNvSpPr>
          <p:nvPr>
            <p:ph type="dt" sz="half" idx="10"/>
          </p:nvPr>
        </p:nvSpPr>
        <p:spPr/>
        <p:txBody>
          <a:bodyPr/>
          <a:lstStyle/>
          <a:p>
            <a:fld id="{9891E9F4-369B-4083-8E1D-6E3508D3BD20}" type="datetimeFigureOut">
              <a:rPr lang="en-GB" smtClean="0"/>
              <a:t>15/05/2021</a:t>
            </a:fld>
            <a:endParaRPr lang="en-GB"/>
          </a:p>
        </p:txBody>
      </p:sp>
      <p:sp>
        <p:nvSpPr>
          <p:cNvPr id="5" name="Footer Placeholder 4">
            <a:extLst>
              <a:ext uri="{FF2B5EF4-FFF2-40B4-BE49-F238E27FC236}">
                <a16:creationId xmlns:a16="http://schemas.microsoft.com/office/drawing/2014/main" id="{DEDBE6AC-4B68-47F3-AFC9-0E02F331AC4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086EAE6-1FDA-4A01-8FB7-DB6FE148B17C}"/>
              </a:ext>
            </a:extLst>
          </p:cNvPr>
          <p:cNvSpPr>
            <a:spLocks noGrp="1"/>
          </p:cNvSpPr>
          <p:nvPr>
            <p:ph type="sldNum" sz="quarter" idx="12"/>
          </p:nvPr>
        </p:nvSpPr>
        <p:spPr/>
        <p:txBody>
          <a:bodyPr/>
          <a:lstStyle/>
          <a:p>
            <a:fld id="{3C1FF214-A5F1-43B6-A5D3-BA0DBDDD505E}" type="slidenum">
              <a:rPr lang="en-GB" smtClean="0"/>
              <a:t>‹#›</a:t>
            </a:fld>
            <a:endParaRPr lang="en-GB"/>
          </a:p>
        </p:txBody>
      </p:sp>
    </p:spTree>
    <p:extLst>
      <p:ext uri="{BB962C8B-B14F-4D97-AF65-F5344CB8AC3E}">
        <p14:creationId xmlns:p14="http://schemas.microsoft.com/office/powerpoint/2010/main" val="36810331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B36B40B-1CF8-45B5-9E6C-DA564F0DF3C1}"/>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18A2B2A-72A3-4DC3-819C-05523CF2FBD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3BAA2DB-2DB9-492E-A457-F4409E8DD937}"/>
              </a:ext>
            </a:extLst>
          </p:cNvPr>
          <p:cNvSpPr>
            <a:spLocks noGrp="1"/>
          </p:cNvSpPr>
          <p:nvPr>
            <p:ph type="dt" sz="half" idx="10"/>
          </p:nvPr>
        </p:nvSpPr>
        <p:spPr/>
        <p:txBody>
          <a:bodyPr/>
          <a:lstStyle/>
          <a:p>
            <a:fld id="{9891E9F4-369B-4083-8E1D-6E3508D3BD20}" type="datetimeFigureOut">
              <a:rPr lang="en-GB" smtClean="0"/>
              <a:t>15/05/2021</a:t>
            </a:fld>
            <a:endParaRPr lang="en-GB"/>
          </a:p>
        </p:txBody>
      </p:sp>
      <p:sp>
        <p:nvSpPr>
          <p:cNvPr id="5" name="Footer Placeholder 4">
            <a:extLst>
              <a:ext uri="{FF2B5EF4-FFF2-40B4-BE49-F238E27FC236}">
                <a16:creationId xmlns:a16="http://schemas.microsoft.com/office/drawing/2014/main" id="{24A0DC0B-A486-48AE-93E6-4259F664E37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412BE20-98CD-4BEA-8856-EBB5098A6C19}"/>
              </a:ext>
            </a:extLst>
          </p:cNvPr>
          <p:cNvSpPr>
            <a:spLocks noGrp="1"/>
          </p:cNvSpPr>
          <p:nvPr>
            <p:ph type="sldNum" sz="quarter" idx="12"/>
          </p:nvPr>
        </p:nvSpPr>
        <p:spPr/>
        <p:txBody>
          <a:bodyPr/>
          <a:lstStyle/>
          <a:p>
            <a:fld id="{3C1FF214-A5F1-43B6-A5D3-BA0DBDDD505E}" type="slidenum">
              <a:rPr lang="en-GB" smtClean="0"/>
              <a:t>‹#›</a:t>
            </a:fld>
            <a:endParaRPr lang="en-GB"/>
          </a:p>
        </p:txBody>
      </p:sp>
    </p:spTree>
    <p:extLst>
      <p:ext uri="{BB962C8B-B14F-4D97-AF65-F5344CB8AC3E}">
        <p14:creationId xmlns:p14="http://schemas.microsoft.com/office/powerpoint/2010/main" val="21166733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DA30FE-B98F-4F18-A4E3-4B1008388CF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A94D219-A787-4C9D-BA9E-8D9363C37C1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BC124D6-99A3-4CFA-9A08-76C9F4096CD8}"/>
              </a:ext>
            </a:extLst>
          </p:cNvPr>
          <p:cNvSpPr>
            <a:spLocks noGrp="1"/>
          </p:cNvSpPr>
          <p:nvPr>
            <p:ph type="dt" sz="half" idx="10"/>
          </p:nvPr>
        </p:nvSpPr>
        <p:spPr/>
        <p:txBody>
          <a:bodyPr/>
          <a:lstStyle/>
          <a:p>
            <a:fld id="{9891E9F4-369B-4083-8E1D-6E3508D3BD20}" type="datetimeFigureOut">
              <a:rPr lang="en-GB" smtClean="0"/>
              <a:t>15/05/2021</a:t>
            </a:fld>
            <a:endParaRPr lang="en-GB"/>
          </a:p>
        </p:txBody>
      </p:sp>
      <p:sp>
        <p:nvSpPr>
          <p:cNvPr id="5" name="Footer Placeholder 4">
            <a:extLst>
              <a:ext uri="{FF2B5EF4-FFF2-40B4-BE49-F238E27FC236}">
                <a16:creationId xmlns:a16="http://schemas.microsoft.com/office/drawing/2014/main" id="{BDABED8E-43D6-4D1D-82F3-5640AB4A3F0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A8B147C-7B68-40EF-A4CA-D9DBAE8433EC}"/>
              </a:ext>
            </a:extLst>
          </p:cNvPr>
          <p:cNvSpPr>
            <a:spLocks noGrp="1"/>
          </p:cNvSpPr>
          <p:nvPr>
            <p:ph type="sldNum" sz="quarter" idx="12"/>
          </p:nvPr>
        </p:nvSpPr>
        <p:spPr/>
        <p:txBody>
          <a:bodyPr/>
          <a:lstStyle/>
          <a:p>
            <a:fld id="{3C1FF214-A5F1-43B6-A5D3-BA0DBDDD505E}" type="slidenum">
              <a:rPr lang="en-GB" smtClean="0"/>
              <a:t>‹#›</a:t>
            </a:fld>
            <a:endParaRPr lang="en-GB"/>
          </a:p>
        </p:txBody>
      </p:sp>
    </p:spTree>
    <p:extLst>
      <p:ext uri="{BB962C8B-B14F-4D97-AF65-F5344CB8AC3E}">
        <p14:creationId xmlns:p14="http://schemas.microsoft.com/office/powerpoint/2010/main" val="42001301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8C211E-ED6F-4DC1-BAA8-0648FCF5978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9F8C94B-6685-43DA-9EE3-31A27592593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2EAD9E6-C0A3-4FA4-A726-A479337FECAF}"/>
              </a:ext>
            </a:extLst>
          </p:cNvPr>
          <p:cNvSpPr>
            <a:spLocks noGrp="1"/>
          </p:cNvSpPr>
          <p:nvPr>
            <p:ph type="dt" sz="half" idx="10"/>
          </p:nvPr>
        </p:nvSpPr>
        <p:spPr/>
        <p:txBody>
          <a:bodyPr/>
          <a:lstStyle/>
          <a:p>
            <a:fld id="{9891E9F4-369B-4083-8E1D-6E3508D3BD20}" type="datetimeFigureOut">
              <a:rPr lang="en-GB" smtClean="0"/>
              <a:t>15/05/2021</a:t>
            </a:fld>
            <a:endParaRPr lang="en-GB"/>
          </a:p>
        </p:txBody>
      </p:sp>
      <p:sp>
        <p:nvSpPr>
          <p:cNvPr id="5" name="Footer Placeholder 4">
            <a:extLst>
              <a:ext uri="{FF2B5EF4-FFF2-40B4-BE49-F238E27FC236}">
                <a16:creationId xmlns:a16="http://schemas.microsoft.com/office/drawing/2014/main" id="{86F256D4-126A-4A79-A1B6-F9AAE0A045E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BB1873C-D698-4CF8-9072-36637CC108E5}"/>
              </a:ext>
            </a:extLst>
          </p:cNvPr>
          <p:cNvSpPr>
            <a:spLocks noGrp="1"/>
          </p:cNvSpPr>
          <p:nvPr>
            <p:ph type="sldNum" sz="quarter" idx="12"/>
          </p:nvPr>
        </p:nvSpPr>
        <p:spPr/>
        <p:txBody>
          <a:bodyPr/>
          <a:lstStyle/>
          <a:p>
            <a:fld id="{3C1FF214-A5F1-43B6-A5D3-BA0DBDDD505E}" type="slidenum">
              <a:rPr lang="en-GB" smtClean="0"/>
              <a:t>‹#›</a:t>
            </a:fld>
            <a:endParaRPr lang="en-GB"/>
          </a:p>
        </p:txBody>
      </p:sp>
    </p:spTree>
    <p:extLst>
      <p:ext uri="{BB962C8B-B14F-4D97-AF65-F5344CB8AC3E}">
        <p14:creationId xmlns:p14="http://schemas.microsoft.com/office/powerpoint/2010/main" val="39017002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AA5B90-5206-469B-9A7E-A8B16FEE6F8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B8DB92D-D207-4D2A-9110-D2F340BD114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0A3D7FA-EC81-48CB-9417-8DED6EE63F5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FB2C6905-2A6D-435F-83A6-DE45A38379A7}"/>
              </a:ext>
            </a:extLst>
          </p:cNvPr>
          <p:cNvSpPr>
            <a:spLocks noGrp="1"/>
          </p:cNvSpPr>
          <p:nvPr>
            <p:ph type="dt" sz="half" idx="10"/>
          </p:nvPr>
        </p:nvSpPr>
        <p:spPr/>
        <p:txBody>
          <a:bodyPr/>
          <a:lstStyle/>
          <a:p>
            <a:fld id="{9891E9F4-369B-4083-8E1D-6E3508D3BD20}" type="datetimeFigureOut">
              <a:rPr lang="en-GB" smtClean="0"/>
              <a:t>15/05/2021</a:t>
            </a:fld>
            <a:endParaRPr lang="en-GB"/>
          </a:p>
        </p:txBody>
      </p:sp>
      <p:sp>
        <p:nvSpPr>
          <p:cNvPr id="6" name="Footer Placeholder 5">
            <a:extLst>
              <a:ext uri="{FF2B5EF4-FFF2-40B4-BE49-F238E27FC236}">
                <a16:creationId xmlns:a16="http://schemas.microsoft.com/office/drawing/2014/main" id="{95C58AC3-1711-4C8A-AFC6-2D3CFED22A4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DBC19F7-1108-4D1B-A640-495619CE56A8}"/>
              </a:ext>
            </a:extLst>
          </p:cNvPr>
          <p:cNvSpPr>
            <a:spLocks noGrp="1"/>
          </p:cNvSpPr>
          <p:nvPr>
            <p:ph type="sldNum" sz="quarter" idx="12"/>
          </p:nvPr>
        </p:nvSpPr>
        <p:spPr/>
        <p:txBody>
          <a:bodyPr/>
          <a:lstStyle/>
          <a:p>
            <a:fld id="{3C1FF214-A5F1-43B6-A5D3-BA0DBDDD505E}" type="slidenum">
              <a:rPr lang="en-GB" smtClean="0"/>
              <a:t>‹#›</a:t>
            </a:fld>
            <a:endParaRPr lang="en-GB"/>
          </a:p>
        </p:txBody>
      </p:sp>
    </p:spTree>
    <p:extLst>
      <p:ext uri="{BB962C8B-B14F-4D97-AF65-F5344CB8AC3E}">
        <p14:creationId xmlns:p14="http://schemas.microsoft.com/office/powerpoint/2010/main" val="13776843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DADFCA-E0E0-4E1F-9715-DB3ED873FBBA}"/>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5D85539-A94F-4902-8CD3-89A0D794F8A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D228109-DE1C-4EF1-958C-B7FCCD4152C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5BC166B9-4B51-469E-BE5E-AEE110D9B37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AFFFEAE-19CF-4C50-881C-5CAC7DF0DD5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53EFC4F4-C9E3-4544-81AD-99C279694768}"/>
              </a:ext>
            </a:extLst>
          </p:cNvPr>
          <p:cNvSpPr>
            <a:spLocks noGrp="1"/>
          </p:cNvSpPr>
          <p:nvPr>
            <p:ph type="dt" sz="half" idx="10"/>
          </p:nvPr>
        </p:nvSpPr>
        <p:spPr/>
        <p:txBody>
          <a:bodyPr/>
          <a:lstStyle/>
          <a:p>
            <a:fld id="{9891E9F4-369B-4083-8E1D-6E3508D3BD20}" type="datetimeFigureOut">
              <a:rPr lang="en-GB" smtClean="0"/>
              <a:t>15/05/2021</a:t>
            </a:fld>
            <a:endParaRPr lang="en-GB"/>
          </a:p>
        </p:txBody>
      </p:sp>
      <p:sp>
        <p:nvSpPr>
          <p:cNvPr id="8" name="Footer Placeholder 7">
            <a:extLst>
              <a:ext uri="{FF2B5EF4-FFF2-40B4-BE49-F238E27FC236}">
                <a16:creationId xmlns:a16="http://schemas.microsoft.com/office/drawing/2014/main" id="{4EEAF47C-9BDA-4420-A54B-1B09B24A2DD9}"/>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5F2DA0B8-9A20-4D8D-9415-9058A5614D4C}"/>
              </a:ext>
            </a:extLst>
          </p:cNvPr>
          <p:cNvSpPr>
            <a:spLocks noGrp="1"/>
          </p:cNvSpPr>
          <p:nvPr>
            <p:ph type="sldNum" sz="quarter" idx="12"/>
          </p:nvPr>
        </p:nvSpPr>
        <p:spPr/>
        <p:txBody>
          <a:bodyPr/>
          <a:lstStyle/>
          <a:p>
            <a:fld id="{3C1FF214-A5F1-43B6-A5D3-BA0DBDDD505E}" type="slidenum">
              <a:rPr lang="en-GB" smtClean="0"/>
              <a:t>‹#›</a:t>
            </a:fld>
            <a:endParaRPr lang="en-GB"/>
          </a:p>
        </p:txBody>
      </p:sp>
    </p:spTree>
    <p:extLst>
      <p:ext uri="{BB962C8B-B14F-4D97-AF65-F5344CB8AC3E}">
        <p14:creationId xmlns:p14="http://schemas.microsoft.com/office/powerpoint/2010/main" val="37644279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9F5512-C22A-415B-8818-2504D5E4AF0A}"/>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FCC95667-2B95-4062-BD23-A3025E53D082}"/>
              </a:ext>
            </a:extLst>
          </p:cNvPr>
          <p:cNvSpPr>
            <a:spLocks noGrp="1"/>
          </p:cNvSpPr>
          <p:nvPr>
            <p:ph type="dt" sz="half" idx="10"/>
          </p:nvPr>
        </p:nvSpPr>
        <p:spPr/>
        <p:txBody>
          <a:bodyPr/>
          <a:lstStyle/>
          <a:p>
            <a:fld id="{9891E9F4-369B-4083-8E1D-6E3508D3BD20}" type="datetimeFigureOut">
              <a:rPr lang="en-GB" smtClean="0"/>
              <a:t>15/05/2021</a:t>
            </a:fld>
            <a:endParaRPr lang="en-GB"/>
          </a:p>
        </p:txBody>
      </p:sp>
      <p:sp>
        <p:nvSpPr>
          <p:cNvPr id="4" name="Footer Placeholder 3">
            <a:extLst>
              <a:ext uri="{FF2B5EF4-FFF2-40B4-BE49-F238E27FC236}">
                <a16:creationId xmlns:a16="http://schemas.microsoft.com/office/drawing/2014/main" id="{004188D4-5730-4DA5-9F6B-9B4243D0E399}"/>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95103DCA-DF2B-47F4-B2EF-3272F275F976}"/>
              </a:ext>
            </a:extLst>
          </p:cNvPr>
          <p:cNvSpPr>
            <a:spLocks noGrp="1"/>
          </p:cNvSpPr>
          <p:nvPr>
            <p:ph type="sldNum" sz="quarter" idx="12"/>
          </p:nvPr>
        </p:nvSpPr>
        <p:spPr/>
        <p:txBody>
          <a:bodyPr/>
          <a:lstStyle/>
          <a:p>
            <a:fld id="{3C1FF214-A5F1-43B6-A5D3-BA0DBDDD505E}" type="slidenum">
              <a:rPr lang="en-GB" smtClean="0"/>
              <a:t>‹#›</a:t>
            </a:fld>
            <a:endParaRPr lang="en-GB"/>
          </a:p>
        </p:txBody>
      </p:sp>
    </p:spTree>
    <p:extLst>
      <p:ext uri="{BB962C8B-B14F-4D97-AF65-F5344CB8AC3E}">
        <p14:creationId xmlns:p14="http://schemas.microsoft.com/office/powerpoint/2010/main" val="11307994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1F8144F-4BBF-45F3-9654-BFD63336BC65}"/>
              </a:ext>
            </a:extLst>
          </p:cNvPr>
          <p:cNvSpPr>
            <a:spLocks noGrp="1"/>
          </p:cNvSpPr>
          <p:nvPr>
            <p:ph type="dt" sz="half" idx="10"/>
          </p:nvPr>
        </p:nvSpPr>
        <p:spPr/>
        <p:txBody>
          <a:bodyPr/>
          <a:lstStyle/>
          <a:p>
            <a:fld id="{9891E9F4-369B-4083-8E1D-6E3508D3BD20}" type="datetimeFigureOut">
              <a:rPr lang="en-GB" smtClean="0"/>
              <a:t>15/05/2021</a:t>
            </a:fld>
            <a:endParaRPr lang="en-GB"/>
          </a:p>
        </p:txBody>
      </p:sp>
      <p:sp>
        <p:nvSpPr>
          <p:cNvPr id="3" name="Footer Placeholder 2">
            <a:extLst>
              <a:ext uri="{FF2B5EF4-FFF2-40B4-BE49-F238E27FC236}">
                <a16:creationId xmlns:a16="http://schemas.microsoft.com/office/drawing/2014/main" id="{91672F2C-BAFA-4B08-B2D3-D351849D87F2}"/>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6F19B0A9-C15B-457E-B3E4-FA7B74F845D6}"/>
              </a:ext>
            </a:extLst>
          </p:cNvPr>
          <p:cNvSpPr>
            <a:spLocks noGrp="1"/>
          </p:cNvSpPr>
          <p:nvPr>
            <p:ph type="sldNum" sz="quarter" idx="12"/>
          </p:nvPr>
        </p:nvSpPr>
        <p:spPr/>
        <p:txBody>
          <a:bodyPr/>
          <a:lstStyle/>
          <a:p>
            <a:fld id="{3C1FF214-A5F1-43B6-A5D3-BA0DBDDD505E}" type="slidenum">
              <a:rPr lang="en-GB" smtClean="0"/>
              <a:t>‹#›</a:t>
            </a:fld>
            <a:endParaRPr lang="en-GB"/>
          </a:p>
        </p:txBody>
      </p:sp>
    </p:spTree>
    <p:extLst>
      <p:ext uri="{BB962C8B-B14F-4D97-AF65-F5344CB8AC3E}">
        <p14:creationId xmlns:p14="http://schemas.microsoft.com/office/powerpoint/2010/main" val="10982536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2A5739-9058-42E3-AABE-8389D7ABEB9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D0DA6174-55EC-453E-87ED-262CEBA3375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9B58D6B8-9A7E-410C-BDE7-8B6845F4450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0EAFADC-8461-41F8-93F5-64BE555C1C5D}"/>
              </a:ext>
            </a:extLst>
          </p:cNvPr>
          <p:cNvSpPr>
            <a:spLocks noGrp="1"/>
          </p:cNvSpPr>
          <p:nvPr>
            <p:ph type="dt" sz="half" idx="10"/>
          </p:nvPr>
        </p:nvSpPr>
        <p:spPr/>
        <p:txBody>
          <a:bodyPr/>
          <a:lstStyle/>
          <a:p>
            <a:fld id="{9891E9F4-369B-4083-8E1D-6E3508D3BD20}" type="datetimeFigureOut">
              <a:rPr lang="en-GB" smtClean="0"/>
              <a:t>15/05/2021</a:t>
            </a:fld>
            <a:endParaRPr lang="en-GB"/>
          </a:p>
        </p:txBody>
      </p:sp>
      <p:sp>
        <p:nvSpPr>
          <p:cNvPr id="6" name="Footer Placeholder 5">
            <a:extLst>
              <a:ext uri="{FF2B5EF4-FFF2-40B4-BE49-F238E27FC236}">
                <a16:creationId xmlns:a16="http://schemas.microsoft.com/office/drawing/2014/main" id="{A287C82A-B48A-4A9B-8E77-CE9E1DED89D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E02E89D-04EF-4E12-998D-E439C445134B}"/>
              </a:ext>
            </a:extLst>
          </p:cNvPr>
          <p:cNvSpPr>
            <a:spLocks noGrp="1"/>
          </p:cNvSpPr>
          <p:nvPr>
            <p:ph type="sldNum" sz="quarter" idx="12"/>
          </p:nvPr>
        </p:nvSpPr>
        <p:spPr/>
        <p:txBody>
          <a:bodyPr/>
          <a:lstStyle/>
          <a:p>
            <a:fld id="{3C1FF214-A5F1-43B6-A5D3-BA0DBDDD505E}" type="slidenum">
              <a:rPr lang="en-GB" smtClean="0"/>
              <a:t>‹#›</a:t>
            </a:fld>
            <a:endParaRPr lang="en-GB"/>
          </a:p>
        </p:txBody>
      </p:sp>
    </p:spTree>
    <p:extLst>
      <p:ext uri="{BB962C8B-B14F-4D97-AF65-F5344CB8AC3E}">
        <p14:creationId xmlns:p14="http://schemas.microsoft.com/office/powerpoint/2010/main" val="33827831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DF613E-0C85-4A48-AAC4-26B357C2552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D7CFD7CF-52C4-4E2E-8B94-B5BB977D904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AEFBAD20-B5BA-47BF-8335-59850E85E99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63C1FF2-DBC7-4F8B-8AE4-042EC8739349}"/>
              </a:ext>
            </a:extLst>
          </p:cNvPr>
          <p:cNvSpPr>
            <a:spLocks noGrp="1"/>
          </p:cNvSpPr>
          <p:nvPr>
            <p:ph type="dt" sz="half" idx="10"/>
          </p:nvPr>
        </p:nvSpPr>
        <p:spPr/>
        <p:txBody>
          <a:bodyPr/>
          <a:lstStyle/>
          <a:p>
            <a:fld id="{9891E9F4-369B-4083-8E1D-6E3508D3BD20}" type="datetimeFigureOut">
              <a:rPr lang="en-GB" smtClean="0"/>
              <a:t>15/05/2021</a:t>
            </a:fld>
            <a:endParaRPr lang="en-GB"/>
          </a:p>
        </p:txBody>
      </p:sp>
      <p:sp>
        <p:nvSpPr>
          <p:cNvPr id="6" name="Footer Placeholder 5">
            <a:extLst>
              <a:ext uri="{FF2B5EF4-FFF2-40B4-BE49-F238E27FC236}">
                <a16:creationId xmlns:a16="http://schemas.microsoft.com/office/drawing/2014/main" id="{F0E08729-16B8-456B-8E32-97A3578C0E5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E7FDF86-A91B-453C-83FC-2DA939B062CE}"/>
              </a:ext>
            </a:extLst>
          </p:cNvPr>
          <p:cNvSpPr>
            <a:spLocks noGrp="1"/>
          </p:cNvSpPr>
          <p:nvPr>
            <p:ph type="sldNum" sz="quarter" idx="12"/>
          </p:nvPr>
        </p:nvSpPr>
        <p:spPr/>
        <p:txBody>
          <a:bodyPr/>
          <a:lstStyle/>
          <a:p>
            <a:fld id="{3C1FF214-A5F1-43B6-A5D3-BA0DBDDD505E}" type="slidenum">
              <a:rPr lang="en-GB" smtClean="0"/>
              <a:t>‹#›</a:t>
            </a:fld>
            <a:endParaRPr lang="en-GB"/>
          </a:p>
        </p:txBody>
      </p:sp>
    </p:spTree>
    <p:extLst>
      <p:ext uri="{BB962C8B-B14F-4D97-AF65-F5344CB8AC3E}">
        <p14:creationId xmlns:p14="http://schemas.microsoft.com/office/powerpoint/2010/main" val="4789171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5EC4F73-F604-41EF-96A7-D8360640FCF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D74F5BA-2900-4C94-B2B3-09488C22F53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07C228C-99B0-4015-91DF-3C1FD093A75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891E9F4-369B-4083-8E1D-6E3508D3BD20}" type="datetimeFigureOut">
              <a:rPr lang="en-GB" smtClean="0"/>
              <a:t>15/05/2021</a:t>
            </a:fld>
            <a:endParaRPr lang="en-GB"/>
          </a:p>
        </p:txBody>
      </p:sp>
      <p:sp>
        <p:nvSpPr>
          <p:cNvPr id="5" name="Footer Placeholder 4">
            <a:extLst>
              <a:ext uri="{FF2B5EF4-FFF2-40B4-BE49-F238E27FC236}">
                <a16:creationId xmlns:a16="http://schemas.microsoft.com/office/drawing/2014/main" id="{8AEF6F9D-32EC-4194-9C45-F40342707BA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7E54A80D-05BB-41DB-93E7-4AE57158448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C1FF214-A5F1-43B6-A5D3-BA0DBDDD505E}" type="slidenum">
              <a:rPr lang="en-GB" smtClean="0"/>
              <a:t>‹#›</a:t>
            </a:fld>
            <a:endParaRPr lang="en-GB"/>
          </a:p>
        </p:txBody>
      </p:sp>
    </p:spTree>
    <p:extLst>
      <p:ext uri="{BB962C8B-B14F-4D97-AF65-F5344CB8AC3E}">
        <p14:creationId xmlns:p14="http://schemas.microsoft.com/office/powerpoint/2010/main" val="19987171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g&amp;ehk=5CPbCTuybyVjxL7Hp757cw&amp;r=0&amp;pid=OfficeInsert"/><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diagramQuickStyle" Target="../diagrams/quickStyle1.xml"/><Relationship Id="rId13" Type="http://schemas.openxmlformats.org/officeDocument/2006/relationships/hyperlink" Target="https://www.businessinsider.com/sc/artificial-intelligence-companies?r=US&amp;IR=T#group-c-AKjVU6YgiD" TargetMode="External"/><Relationship Id="rId18" Type="http://schemas.openxmlformats.org/officeDocument/2006/relationships/hyperlink" Target="https://www.businessinsider.com/sc/artificial-intelligence-companies?r=US&amp;IR=T#group-h-YWTfUA1oOU" TargetMode="External"/><Relationship Id="rId3" Type="http://schemas.openxmlformats.org/officeDocument/2006/relationships/image" Target="../media/image5.png"/><Relationship Id="rId7" Type="http://schemas.openxmlformats.org/officeDocument/2006/relationships/diagramLayout" Target="../diagrams/layout1.xml"/><Relationship Id="rId12" Type="http://schemas.openxmlformats.org/officeDocument/2006/relationships/hyperlink" Target="https://www.businessinsider.com/sc/artificial-intelligence-companies?r=US&amp;IR=T#group-b-fX8dp0JigC" TargetMode="External"/><Relationship Id="rId17" Type="http://schemas.openxmlformats.org/officeDocument/2006/relationships/hyperlink" Target="https://www.businessinsider.com/sc/artificial-intelligence-companies?r=US&amp;IR=T#group-g-gixf8VJjYj" TargetMode="External"/><Relationship Id="rId2" Type="http://schemas.openxmlformats.org/officeDocument/2006/relationships/notesSlide" Target="../notesSlides/notesSlide2.xml"/><Relationship Id="rId16" Type="http://schemas.openxmlformats.org/officeDocument/2006/relationships/hyperlink" Target="https://www.businessinsider.com/sc/artificial-intelligence-companies?r=US&amp;IR=T#group-f-kfGIlF8lo4" TargetMode="External"/><Relationship Id="rId20"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diagramData" Target="../diagrams/data1.xml"/><Relationship Id="rId11" Type="http://schemas.openxmlformats.org/officeDocument/2006/relationships/hyperlink" Target="https://www.businessinsider.com/sc/artificial-intelligence-companies?r=US&amp;IR=T#group-a-O9AL5WXUA2" TargetMode="External"/><Relationship Id="rId5" Type="http://schemas.openxmlformats.org/officeDocument/2006/relationships/image" Target="../media/image7.jpeg"/><Relationship Id="rId15" Type="http://schemas.openxmlformats.org/officeDocument/2006/relationships/hyperlink" Target="https://www.businessinsider.com/sc/artificial-intelligence-companies?r=US&amp;IR=T#group-e-kx6MpQS6WU" TargetMode="External"/><Relationship Id="rId10" Type="http://schemas.microsoft.com/office/2007/relationships/diagramDrawing" Target="../diagrams/drawing1.xml"/><Relationship Id="rId19" Type="http://schemas.openxmlformats.org/officeDocument/2006/relationships/hyperlink" Target="https://www.businessinsider.com/sc/artificial-intelligence-companies?r=US&amp;IR=T#group-i-sjNjJux3Z7" TargetMode="External"/><Relationship Id="rId4" Type="http://schemas.openxmlformats.org/officeDocument/2006/relationships/image" Target="../media/image6.png"/><Relationship Id="rId9" Type="http://schemas.openxmlformats.org/officeDocument/2006/relationships/diagramColors" Target="../diagrams/colors1.xml"/><Relationship Id="rId14" Type="http://schemas.openxmlformats.org/officeDocument/2006/relationships/hyperlink" Target="https://www.businessinsider.com/sc/artificial-intelligence-companies?r=US&amp;IR=T#group-d-EXYHfFtqcR" TargetMode="External"/></Relationships>
</file>

<file path=ppt/slides/_rels/slide3.xml.rels><?xml version="1.0" encoding="UTF-8" standalone="yes"?>
<Relationships xmlns="http://schemas.openxmlformats.org/package/2006/relationships"><Relationship Id="rId8" Type="http://schemas.openxmlformats.org/officeDocument/2006/relationships/diagramData" Target="../diagrams/data3.xml"/><Relationship Id="rId13" Type="http://schemas.openxmlformats.org/officeDocument/2006/relationships/diagramData" Target="../diagrams/data4.xml"/><Relationship Id="rId3" Type="http://schemas.openxmlformats.org/officeDocument/2006/relationships/diagramData" Target="../diagrams/data2.xml"/><Relationship Id="rId7" Type="http://schemas.microsoft.com/office/2007/relationships/diagramDrawing" Target="../diagrams/drawing2.xml"/><Relationship Id="rId12" Type="http://schemas.microsoft.com/office/2007/relationships/diagramDrawing" Target="../diagrams/drawing3.xml"/><Relationship Id="rId17" Type="http://schemas.microsoft.com/office/2007/relationships/diagramDrawing" Target="../diagrams/drawing4.xml"/><Relationship Id="rId2" Type="http://schemas.openxmlformats.org/officeDocument/2006/relationships/notesSlide" Target="../notesSlides/notesSlide3.xml"/><Relationship Id="rId16" Type="http://schemas.openxmlformats.org/officeDocument/2006/relationships/diagramColors" Target="../diagrams/colors4.xml"/><Relationship Id="rId1" Type="http://schemas.openxmlformats.org/officeDocument/2006/relationships/slideLayout" Target="../slideLayouts/slideLayout2.xml"/><Relationship Id="rId6" Type="http://schemas.openxmlformats.org/officeDocument/2006/relationships/diagramColors" Target="../diagrams/colors2.xml"/><Relationship Id="rId11" Type="http://schemas.openxmlformats.org/officeDocument/2006/relationships/diagramColors" Target="../diagrams/colors3.xml"/><Relationship Id="rId5" Type="http://schemas.openxmlformats.org/officeDocument/2006/relationships/diagramQuickStyle" Target="../diagrams/quickStyle2.xml"/><Relationship Id="rId15" Type="http://schemas.openxmlformats.org/officeDocument/2006/relationships/diagramQuickStyle" Target="../diagrams/quickStyle4.xml"/><Relationship Id="rId10" Type="http://schemas.openxmlformats.org/officeDocument/2006/relationships/diagramQuickStyle" Target="../diagrams/quickStyle3.xml"/><Relationship Id="rId4" Type="http://schemas.openxmlformats.org/officeDocument/2006/relationships/diagramLayout" Target="../diagrams/layout2.xml"/><Relationship Id="rId9" Type="http://schemas.openxmlformats.org/officeDocument/2006/relationships/diagramLayout" Target="../diagrams/layout3.xml"/><Relationship Id="rId14" Type="http://schemas.openxmlformats.org/officeDocument/2006/relationships/diagramLayout" Target="../diagrams/layout4.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4.xml"/><Relationship Id="rId5" Type="http://schemas.openxmlformats.org/officeDocument/2006/relationships/image" Target="../media/image9.png"/><Relationship Id="rId4" Type="http://schemas.openxmlformats.org/officeDocument/2006/relationships/oleObject" Target="../embeddings/oleObject1.bin"/></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chart" Target="../charts/chart2.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ACAF57-3848-4206-8729-FD68ED6A6753}"/>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DD7CC91C-1535-416F-AFF2-2B6F0AC44A4E}"/>
              </a:ext>
            </a:extLst>
          </p:cNvPr>
          <p:cNvSpPr>
            <a:spLocks noGrp="1"/>
          </p:cNvSpPr>
          <p:nvPr>
            <p:ph idx="1"/>
          </p:nvPr>
        </p:nvSpPr>
        <p:spPr/>
        <p:txBody>
          <a:bodyPr/>
          <a:lstStyle/>
          <a:p>
            <a:endParaRPr lang="en-GB"/>
          </a:p>
        </p:txBody>
      </p:sp>
      <p:pic>
        <p:nvPicPr>
          <p:cNvPr id="4" name="Picture 3">
            <a:extLst>
              <a:ext uri="{FF2B5EF4-FFF2-40B4-BE49-F238E27FC236}">
                <a16:creationId xmlns:a16="http://schemas.microsoft.com/office/drawing/2014/main" id="{1FFBB46C-3B80-4BF0-864F-9FE3CC1DEF96}"/>
              </a:ext>
            </a:extLst>
          </p:cNvPr>
          <p:cNvPicPr>
            <a:picLocks noChangeAspect="1"/>
          </p:cNvPicPr>
          <p:nvPr/>
        </p:nvPicPr>
        <p:blipFill>
          <a:blip r:embed="rId3"/>
          <a:stretch>
            <a:fillRect/>
          </a:stretch>
        </p:blipFill>
        <p:spPr>
          <a:xfrm>
            <a:off x="0" y="-199678"/>
            <a:ext cx="12192000" cy="6845300"/>
          </a:xfrm>
          <a:prstGeom prst="rect">
            <a:avLst/>
          </a:prstGeom>
        </p:spPr>
      </p:pic>
      <p:pic>
        <p:nvPicPr>
          <p:cNvPr id="5" name="Picture 4">
            <a:extLst>
              <a:ext uri="{FF2B5EF4-FFF2-40B4-BE49-F238E27FC236}">
                <a16:creationId xmlns:a16="http://schemas.microsoft.com/office/drawing/2014/main" id="{32A365FF-5E9A-4E7A-8D62-16001CF16AA0}"/>
              </a:ext>
            </a:extLst>
          </p:cNvPr>
          <p:cNvPicPr>
            <a:picLocks noChangeAspect="1"/>
          </p:cNvPicPr>
          <p:nvPr/>
        </p:nvPicPr>
        <p:blipFill>
          <a:blip r:embed="rId4"/>
          <a:stretch>
            <a:fillRect/>
          </a:stretch>
        </p:blipFill>
        <p:spPr>
          <a:xfrm>
            <a:off x="0" y="-168227"/>
            <a:ext cx="4640239" cy="1556299"/>
          </a:xfrm>
          <a:prstGeom prst="rect">
            <a:avLst/>
          </a:prstGeom>
        </p:spPr>
      </p:pic>
      <p:sp>
        <p:nvSpPr>
          <p:cNvPr id="6" name="TextBox 5">
            <a:extLst>
              <a:ext uri="{FF2B5EF4-FFF2-40B4-BE49-F238E27FC236}">
                <a16:creationId xmlns:a16="http://schemas.microsoft.com/office/drawing/2014/main" id="{65FAF3E5-3492-4F9C-9641-BDD6DAFD6D1B}"/>
              </a:ext>
            </a:extLst>
          </p:cNvPr>
          <p:cNvSpPr txBox="1"/>
          <p:nvPr/>
        </p:nvSpPr>
        <p:spPr>
          <a:xfrm>
            <a:off x="4640239" y="-168227"/>
            <a:ext cx="7551761" cy="1754326"/>
          </a:xfrm>
          <a:prstGeom prst="rect">
            <a:avLst/>
          </a:prstGeom>
          <a:noFill/>
        </p:spPr>
        <p:txBody>
          <a:bodyPr wrap="square">
            <a:spAutoFit/>
          </a:bodyPr>
          <a:lstStyle/>
          <a:p>
            <a:pPr algn="ctr"/>
            <a:r>
              <a:rPr lang="en-US" sz="3600" b="1" i="1" dirty="0">
                <a:solidFill>
                  <a:schemeClr val="bg1"/>
                </a:solidFill>
              </a:rPr>
              <a:t>The 5</a:t>
            </a:r>
            <a:r>
              <a:rPr lang="en-US" sz="3600" b="1" i="1" baseline="30000" dirty="0">
                <a:solidFill>
                  <a:schemeClr val="bg1"/>
                </a:solidFill>
              </a:rPr>
              <a:t>th </a:t>
            </a:r>
            <a:r>
              <a:rPr lang="en-US" sz="3600" b="1" i="1" dirty="0">
                <a:solidFill>
                  <a:schemeClr val="bg1"/>
                </a:solidFill>
              </a:rPr>
              <a:t>Advances in Management and Innovation Conference 2021, </a:t>
            </a:r>
          </a:p>
          <a:p>
            <a:pPr algn="ctr"/>
            <a:r>
              <a:rPr lang="en-US" sz="3600" b="1" i="1" dirty="0">
                <a:solidFill>
                  <a:schemeClr val="bg1"/>
                </a:solidFill>
              </a:rPr>
              <a:t>20th and 21st May 2021</a:t>
            </a:r>
          </a:p>
        </p:txBody>
      </p:sp>
      <p:sp>
        <p:nvSpPr>
          <p:cNvPr id="7" name="Title 1">
            <a:extLst>
              <a:ext uri="{FF2B5EF4-FFF2-40B4-BE49-F238E27FC236}">
                <a16:creationId xmlns:a16="http://schemas.microsoft.com/office/drawing/2014/main" id="{465E6D2C-E2F3-4B14-80EA-41B6E319B935}"/>
              </a:ext>
            </a:extLst>
          </p:cNvPr>
          <p:cNvSpPr txBox="1">
            <a:spLocks/>
          </p:cNvSpPr>
          <p:nvPr/>
        </p:nvSpPr>
        <p:spPr>
          <a:xfrm>
            <a:off x="1324625" y="2486252"/>
            <a:ext cx="9443991" cy="1227319"/>
          </a:xfrm>
          <a:prstGeom prst="rect">
            <a:avLst/>
          </a:prstGeom>
        </p:spPr>
        <p:style>
          <a:lnRef idx="2">
            <a:schemeClr val="accent1"/>
          </a:lnRef>
          <a:fillRef idx="1">
            <a:schemeClr val="lt1"/>
          </a:fillRef>
          <a:effectRef idx="0">
            <a:schemeClr val="accent1"/>
          </a:effectRef>
          <a:fontRef idx="minor">
            <a:schemeClr val="dk1"/>
          </a:fontRef>
        </p:style>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07000"/>
              </a:lnSpc>
              <a:spcAft>
                <a:spcPts val="800"/>
              </a:spcAft>
            </a:pPr>
            <a:r>
              <a:rPr lang="en-GB" sz="4000" b="1" spc="-5" dirty="0">
                <a:solidFill>
                  <a:schemeClr val="accent1">
                    <a:lumMod val="50000"/>
                  </a:schemeClr>
                </a:solidFill>
                <a:latin typeface="Arial" panose="020B0604020202020204" pitchFamily="34" charset="0"/>
                <a:ea typeface="Calibri" panose="020F0502020204030204" pitchFamily="34" charset="0"/>
                <a:cs typeface="Times New Roman" panose="02020603050405020304" pitchFamily="18" charset="0"/>
              </a:rPr>
              <a:t>Impact of AI innovation on evolving business operations during COVID-19 </a:t>
            </a:r>
            <a:endParaRPr lang="en-GB" sz="4000" dirty="0">
              <a:solidFill>
                <a:schemeClr val="accent1">
                  <a:lumMod val="50000"/>
                </a:schemeClr>
              </a:solidFill>
              <a:latin typeface="Calibri" panose="020F0502020204030204" pitchFamily="34" charset="0"/>
              <a:ea typeface="Calibri" panose="020F0502020204030204" pitchFamily="34" charset="0"/>
              <a:cs typeface="Times New Roman" panose="02020603050405020304" pitchFamily="18" charset="0"/>
            </a:endParaRPr>
          </a:p>
        </p:txBody>
      </p:sp>
      <p:pic>
        <p:nvPicPr>
          <p:cNvPr id="8" name="Picture 7">
            <a:extLst>
              <a:ext uri="{FF2B5EF4-FFF2-40B4-BE49-F238E27FC236}">
                <a16:creationId xmlns:a16="http://schemas.microsoft.com/office/drawing/2014/main" id="{57740E9D-9C8E-4E7D-AC81-3DA320E15FEE}"/>
              </a:ext>
            </a:extLst>
          </p:cNvPr>
          <p:cNvPicPr>
            <a:picLocks noChangeAspect="1"/>
          </p:cNvPicPr>
          <p:nvPr/>
        </p:nvPicPr>
        <p:blipFill>
          <a:blip r:embed="rId5"/>
          <a:stretch>
            <a:fillRect/>
          </a:stretch>
        </p:blipFill>
        <p:spPr>
          <a:xfrm>
            <a:off x="85724" y="2461388"/>
            <a:ext cx="1337659" cy="1290647"/>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9" name="TextBox 8">
            <a:extLst>
              <a:ext uri="{FF2B5EF4-FFF2-40B4-BE49-F238E27FC236}">
                <a16:creationId xmlns:a16="http://schemas.microsoft.com/office/drawing/2014/main" id="{012354E3-DCE7-4EBD-997D-DB47C3E2A9E9}"/>
              </a:ext>
            </a:extLst>
          </p:cNvPr>
          <p:cNvSpPr txBox="1"/>
          <p:nvPr/>
        </p:nvSpPr>
        <p:spPr>
          <a:xfrm>
            <a:off x="0" y="3857365"/>
            <a:ext cx="3114675" cy="646331"/>
          </a:xfrm>
          <a:prstGeom prst="rect">
            <a:avLst/>
          </a:prstGeom>
          <a:noFill/>
        </p:spPr>
        <p:txBody>
          <a:bodyPr wrap="square" rtlCol="0">
            <a:spAutoFit/>
          </a:bodyPr>
          <a:lstStyle/>
          <a:p>
            <a:r>
              <a:rPr lang="en-US" dirty="0">
                <a:solidFill>
                  <a:schemeClr val="bg1"/>
                </a:solidFill>
              </a:rPr>
              <a:t>Dr Rom Okeke</a:t>
            </a:r>
          </a:p>
          <a:p>
            <a:r>
              <a:rPr lang="en-US" dirty="0">
                <a:solidFill>
                  <a:schemeClr val="bg1"/>
                </a:solidFill>
              </a:rPr>
              <a:t>Cardiff School of Management</a:t>
            </a:r>
            <a:endParaRPr lang="en-GB" dirty="0">
              <a:solidFill>
                <a:schemeClr val="bg1"/>
              </a:solidFill>
            </a:endParaRPr>
          </a:p>
        </p:txBody>
      </p:sp>
      <p:pic>
        <p:nvPicPr>
          <p:cNvPr id="11" name="Picture 10">
            <a:extLst>
              <a:ext uri="{FF2B5EF4-FFF2-40B4-BE49-F238E27FC236}">
                <a16:creationId xmlns:a16="http://schemas.microsoft.com/office/drawing/2014/main" id="{B61B6A1D-12FA-453F-99B6-29A4462BF50E}"/>
              </a:ext>
            </a:extLst>
          </p:cNvPr>
          <p:cNvPicPr>
            <a:picLocks noChangeAspect="1"/>
          </p:cNvPicPr>
          <p:nvPr/>
        </p:nvPicPr>
        <p:blipFill>
          <a:blip r:embed="rId6"/>
          <a:stretch>
            <a:fillRect/>
          </a:stretch>
        </p:blipFill>
        <p:spPr>
          <a:xfrm>
            <a:off x="10768616" y="2414376"/>
            <a:ext cx="1337659" cy="133765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12" name="TextBox 11">
            <a:extLst>
              <a:ext uri="{FF2B5EF4-FFF2-40B4-BE49-F238E27FC236}">
                <a16:creationId xmlns:a16="http://schemas.microsoft.com/office/drawing/2014/main" id="{F732E27B-DBF8-43E7-8306-19142306F433}"/>
              </a:ext>
            </a:extLst>
          </p:cNvPr>
          <p:cNvSpPr txBox="1"/>
          <p:nvPr/>
        </p:nvSpPr>
        <p:spPr>
          <a:xfrm>
            <a:off x="8529117" y="3798510"/>
            <a:ext cx="3662883" cy="646331"/>
          </a:xfrm>
          <a:prstGeom prst="rect">
            <a:avLst/>
          </a:prstGeom>
          <a:noFill/>
        </p:spPr>
        <p:txBody>
          <a:bodyPr wrap="square" rtlCol="0">
            <a:spAutoFit/>
          </a:bodyPr>
          <a:lstStyle/>
          <a:p>
            <a:pPr algn="r"/>
            <a:r>
              <a:rPr lang="en-US" dirty="0">
                <a:solidFill>
                  <a:schemeClr val="bg1"/>
                </a:solidFill>
              </a:rPr>
              <a:t>Dr Favour Orji</a:t>
            </a:r>
          </a:p>
          <a:p>
            <a:pPr algn="r"/>
            <a:r>
              <a:rPr lang="en-US" dirty="0">
                <a:solidFill>
                  <a:schemeClr val="bg1"/>
                </a:solidFill>
              </a:rPr>
              <a:t>Manchester Metropolitan University </a:t>
            </a:r>
            <a:endParaRPr lang="en-GB" dirty="0">
              <a:solidFill>
                <a:schemeClr val="bg1"/>
              </a:solidFill>
            </a:endParaRPr>
          </a:p>
        </p:txBody>
      </p:sp>
    </p:spTree>
    <p:extLst>
      <p:ext uri="{BB962C8B-B14F-4D97-AF65-F5344CB8AC3E}">
        <p14:creationId xmlns:p14="http://schemas.microsoft.com/office/powerpoint/2010/main" val="25599323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175967-7705-4FCB-AB33-5C78237DDFF2}"/>
              </a:ext>
            </a:extLst>
          </p:cNvPr>
          <p:cNvSpPr>
            <a:spLocks noGrp="1"/>
          </p:cNvSpPr>
          <p:nvPr>
            <p:ph type="title"/>
          </p:nvPr>
        </p:nvSpPr>
        <p:spPr>
          <a:xfrm>
            <a:off x="365760" y="50800"/>
            <a:ext cx="11673840" cy="1111568"/>
          </a:xfrm>
        </p:spPr>
        <p:txBody>
          <a:bodyPr>
            <a:noAutofit/>
          </a:bodyPr>
          <a:lstStyle/>
          <a:p>
            <a:r>
              <a:rPr lang="en-US" sz="6600" b="1" dirty="0">
                <a:solidFill>
                  <a:schemeClr val="accent1">
                    <a:lumMod val="50000"/>
                  </a:schemeClr>
                </a:solidFill>
              </a:rPr>
              <a:t>Conclusion and further Research </a:t>
            </a:r>
            <a:endParaRPr lang="en-GB" sz="6600" b="1" dirty="0">
              <a:solidFill>
                <a:schemeClr val="accent1">
                  <a:lumMod val="50000"/>
                </a:schemeClr>
              </a:solidFill>
            </a:endParaRPr>
          </a:p>
        </p:txBody>
      </p:sp>
      <p:sp>
        <p:nvSpPr>
          <p:cNvPr id="3" name="Content Placeholder 2">
            <a:extLst>
              <a:ext uri="{FF2B5EF4-FFF2-40B4-BE49-F238E27FC236}">
                <a16:creationId xmlns:a16="http://schemas.microsoft.com/office/drawing/2014/main" id="{6DC6C931-4F39-43CE-9236-9CCE3F5E474A}"/>
              </a:ext>
            </a:extLst>
          </p:cNvPr>
          <p:cNvSpPr>
            <a:spLocks noGrp="1"/>
          </p:cNvSpPr>
          <p:nvPr>
            <p:ph idx="1"/>
          </p:nvPr>
        </p:nvSpPr>
        <p:spPr>
          <a:xfrm>
            <a:off x="459740" y="1066799"/>
            <a:ext cx="11485880" cy="5672456"/>
          </a:xfrm>
        </p:spPr>
        <p:txBody>
          <a:bodyPr>
            <a:normAutofit fontScale="92500" lnSpcReduction="10000"/>
          </a:bodyPr>
          <a:lstStyle/>
          <a:p>
            <a:pPr>
              <a:lnSpc>
                <a:spcPct val="107000"/>
              </a:lnSpc>
              <a:spcAft>
                <a:spcPts val="800"/>
              </a:spcAft>
            </a:pPr>
            <a:r>
              <a:rPr lang="en-GB" sz="1800" spc="-5" dirty="0">
                <a:solidFill>
                  <a:srgbClr val="292929"/>
                </a:solidFill>
                <a:latin typeface="Arial" panose="020B0604020202020204" pitchFamily="34" charset="0"/>
                <a:ea typeface="Calibri" panose="020F0502020204030204" pitchFamily="34" charset="0"/>
                <a:cs typeface="Times New Roman" panose="02020603050405020304" pitchFamily="18" charset="0"/>
              </a:rPr>
              <a:t>T</a:t>
            </a:r>
            <a:r>
              <a:rPr lang="en-GB" sz="1800" spc="-5" dirty="0">
                <a:solidFill>
                  <a:srgbClr val="292929"/>
                </a:solidFill>
                <a:effectLst/>
                <a:latin typeface="Arial" panose="020B0604020202020204" pitchFamily="34" charset="0"/>
                <a:ea typeface="Calibri" panose="020F0502020204030204" pitchFamily="34" charset="0"/>
                <a:cs typeface="Times New Roman" panose="02020603050405020304" pitchFamily="18" charset="0"/>
              </a:rPr>
              <a:t>here is evidence that AI/ML models can contribute towards treatment decisions and improve effective business operations during COVID-19, </a:t>
            </a:r>
          </a:p>
          <a:p>
            <a:pPr>
              <a:lnSpc>
                <a:spcPct val="107000"/>
              </a:lnSpc>
              <a:spcAft>
                <a:spcPts val="800"/>
              </a:spcAft>
            </a:pPr>
            <a:r>
              <a:rPr lang="en-GB" sz="1800" spc="-5" dirty="0">
                <a:solidFill>
                  <a:srgbClr val="292929"/>
                </a:solidFill>
                <a:latin typeface="Arial" panose="020B0604020202020204" pitchFamily="34" charset="0"/>
                <a:ea typeface="Calibri" panose="020F0502020204030204" pitchFamily="34" charset="0"/>
                <a:cs typeface="Times New Roman" panose="02020603050405020304" pitchFamily="18" charset="0"/>
              </a:rPr>
              <a:t>Th</a:t>
            </a:r>
            <a:r>
              <a:rPr lang="en-GB" sz="1800" spc="-5" dirty="0">
                <a:solidFill>
                  <a:srgbClr val="292929"/>
                </a:solidFill>
                <a:effectLst/>
                <a:latin typeface="Arial" panose="020B0604020202020204" pitchFamily="34" charset="0"/>
                <a:ea typeface="Calibri" panose="020F0502020204030204" pitchFamily="34" charset="0"/>
                <a:cs typeface="Times New Roman" panose="02020603050405020304" pitchFamily="18" charset="0"/>
              </a:rPr>
              <a:t>ere is concerns of rapid dissemination of underdeveloped and potentially biased AI/ML models, which worsens the health disparities gaps and presents a disproportionate impact on minorities in terms of COVID-19 infection rate, cases, and mortality.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spc="-5" dirty="0">
                <a:solidFill>
                  <a:srgbClr val="292929"/>
                </a:solidFill>
                <a:effectLst/>
                <a:latin typeface="Arial" panose="020B0604020202020204" pitchFamily="34" charset="0"/>
                <a:ea typeface="Calibri" panose="020F0502020204030204" pitchFamily="34" charset="0"/>
                <a:cs typeface="Times New Roman" panose="02020603050405020304" pitchFamily="18" charset="0"/>
              </a:rPr>
              <a:t>However, although some of articles indicated that COVID-19 has not as led to the increased use of AI/ML models across businesses, </a:t>
            </a:r>
          </a:p>
          <a:p>
            <a:pPr>
              <a:lnSpc>
                <a:spcPct val="107000"/>
              </a:lnSpc>
              <a:spcAft>
                <a:spcPts val="800"/>
              </a:spcAft>
            </a:pPr>
            <a:r>
              <a:rPr lang="en-GB" sz="1800" spc="-5" dirty="0">
                <a:solidFill>
                  <a:srgbClr val="292929"/>
                </a:solidFill>
                <a:latin typeface="Arial" panose="020B0604020202020204" pitchFamily="34" charset="0"/>
                <a:ea typeface="Calibri" panose="020F0502020204030204" pitchFamily="34" charset="0"/>
                <a:cs typeface="Times New Roman" panose="02020603050405020304" pitchFamily="18" charset="0"/>
              </a:rPr>
              <a:t>Evidence from this study </a:t>
            </a:r>
            <a:r>
              <a:rPr lang="en-GB" sz="1800" spc="-5" dirty="0">
                <a:solidFill>
                  <a:srgbClr val="292929"/>
                </a:solidFill>
                <a:effectLst/>
                <a:latin typeface="Arial" panose="020B0604020202020204" pitchFamily="34" charset="0"/>
                <a:ea typeface="Calibri" panose="020F0502020204030204" pitchFamily="34" charset="0"/>
                <a:cs typeface="Times New Roman" panose="02020603050405020304" pitchFamily="18" charset="0"/>
              </a:rPr>
              <a:t>suggests that most of the organisations are at early stages of adoption with larger firms are more AI/ML ready than smaller firms. This shows that there are gaps of expected AI/ML impact and size of investment across businesses and industry sectors. </a:t>
            </a:r>
          </a:p>
          <a:p>
            <a:pPr>
              <a:lnSpc>
                <a:spcPct val="107000"/>
              </a:lnSpc>
              <a:spcAft>
                <a:spcPts val="800"/>
              </a:spcAft>
            </a:pPr>
            <a:r>
              <a:rPr lang="en-GB" sz="1800" spc="-5" dirty="0">
                <a:solidFill>
                  <a:srgbClr val="292929"/>
                </a:solidFill>
                <a:latin typeface="Arial" panose="020B0604020202020204" pitchFamily="34" charset="0"/>
                <a:ea typeface="Calibri" panose="020F0502020204030204" pitchFamily="34" charset="0"/>
                <a:cs typeface="Times New Roman" panose="02020603050405020304" pitchFamily="18" charset="0"/>
              </a:rPr>
              <a:t>F</a:t>
            </a:r>
            <a:r>
              <a:rPr lang="en-GB" sz="1800" spc="-5" dirty="0">
                <a:solidFill>
                  <a:srgbClr val="292929"/>
                </a:solidFill>
                <a:effectLst/>
                <a:latin typeface="Arial" panose="020B0604020202020204" pitchFamily="34" charset="0"/>
                <a:ea typeface="Calibri" panose="020F0502020204030204" pitchFamily="34" charset="0"/>
                <a:cs typeface="Times New Roman" panose="02020603050405020304" pitchFamily="18" charset="0"/>
              </a:rPr>
              <a:t>urther research needs to explore ways for business managers and data practitioners to develop AI/ML models that address raised challenges and creates more opportunities for AI adoption in government agencies, corporations, scientific community and public services.7</a:t>
            </a:r>
          </a:p>
          <a:p>
            <a:pPr marL="0" indent="0">
              <a:lnSpc>
                <a:spcPct val="107000"/>
              </a:lnSpc>
              <a:spcAft>
                <a:spcPts val="800"/>
              </a:spcAft>
              <a:buNone/>
            </a:pPr>
            <a:r>
              <a:rPr lang="en-GB" sz="1800" b="0" i="1" u="none" strike="noStrike" spc="-5" baseline="0" dirty="0">
                <a:solidFill>
                  <a:srgbClr val="292929"/>
                </a:solidFill>
                <a:latin typeface="Arial" panose="020B0604020202020204" pitchFamily="34" charset="0"/>
                <a:cs typeface="Times New Roman" panose="02020603050405020304" pitchFamily="18" charset="0"/>
              </a:rPr>
              <a:t>“There is need to </a:t>
            </a:r>
            <a:r>
              <a:rPr lang="en-US" sz="1800" b="0" i="1" u="none" strike="noStrike" spc="-5" baseline="0" dirty="0">
                <a:solidFill>
                  <a:srgbClr val="292929"/>
                </a:solidFill>
                <a:latin typeface="Arial" panose="020B0604020202020204" pitchFamily="34" charset="0"/>
                <a:cs typeface="Times New Roman" panose="02020603050405020304" pitchFamily="18" charset="0"/>
              </a:rPr>
              <a:t>analyze the issue of ethics involved in the use of artificial intelligence, and which ethics would be possible, since there is no case of accountability for artificial intelligence itself, due to the lack of legal personality and legal capacity, stating that only human beings would be able to adopt moral and ethical judgments” (Bird et al. 2020, European Parliamentary Research Service)</a:t>
            </a:r>
            <a:endParaRPr lang="en-GB" sz="1800" b="0" i="1" u="none" strike="noStrike" baseline="0" dirty="0">
              <a:solidFill>
                <a:srgbClr val="808080"/>
              </a:solidFill>
              <a:latin typeface="Calibri" panose="020F0502020204030204" pitchFamily="34" charset="0"/>
            </a:endParaRP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Tree>
    <p:extLst>
      <p:ext uri="{BB962C8B-B14F-4D97-AF65-F5344CB8AC3E}">
        <p14:creationId xmlns:p14="http://schemas.microsoft.com/office/powerpoint/2010/main" val="14956046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739E12-EF1B-43CB-B7E6-5B8383BEB8D8}"/>
              </a:ext>
            </a:extLst>
          </p:cNvPr>
          <p:cNvSpPr>
            <a:spLocks noGrp="1"/>
          </p:cNvSpPr>
          <p:nvPr>
            <p:ph type="title"/>
          </p:nvPr>
        </p:nvSpPr>
        <p:spPr>
          <a:xfrm>
            <a:off x="838200" y="365126"/>
            <a:ext cx="10515600" cy="652970"/>
          </a:xfrm>
        </p:spPr>
        <p:txBody>
          <a:bodyPr>
            <a:normAutofit fontScale="90000"/>
          </a:bodyPr>
          <a:lstStyle/>
          <a:p>
            <a:r>
              <a:rPr lang="en-US" dirty="0">
                <a:solidFill>
                  <a:schemeClr val="accent1">
                    <a:lumMod val="50000"/>
                  </a:schemeClr>
                </a:solidFill>
              </a:rPr>
              <a:t>References</a:t>
            </a:r>
            <a:endParaRPr lang="en-GB" dirty="0">
              <a:solidFill>
                <a:schemeClr val="accent1">
                  <a:lumMod val="50000"/>
                </a:schemeClr>
              </a:solidFill>
            </a:endParaRPr>
          </a:p>
        </p:txBody>
      </p:sp>
      <p:sp>
        <p:nvSpPr>
          <p:cNvPr id="3" name="Content Placeholder 2">
            <a:extLst>
              <a:ext uri="{FF2B5EF4-FFF2-40B4-BE49-F238E27FC236}">
                <a16:creationId xmlns:a16="http://schemas.microsoft.com/office/drawing/2014/main" id="{D570E1BD-B02A-409F-A08E-2BBCE82839F3}"/>
              </a:ext>
            </a:extLst>
          </p:cNvPr>
          <p:cNvSpPr>
            <a:spLocks noGrp="1"/>
          </p:cNvSpPr>
          <p:nvPr>
            <p:ph idx="1"/>
          </p:nvPr>
        </p:nvSpPr>
        <p:spPr>
          <a:xfrm>
            <a:off x="411702" y="1091681"/>
            <a:ext cx="12078878" cy="5038628"/>
          </a:xfrm>
        </p:spPr>
        <p:txBody>
          <a:bodyPr>
            <a:normAutofit fontScale="92500" lnSpcReduction="20000"/>
          </a:bodyPr>
          <a:lstStyle/>
          <a:p>
            <a:r>
              <a:rPr lang="en-US" dirty="0"/>
              <a:t>Baines, T., &amp; Lightfoot, H. (2013). Edition, Made to serve: how manufacturers can compete through </a:t>
            </a:r>
            <a:r>
              <a:rPr lang="en-US" dirty="0" err="1"/>
              <a:t>servitization</a:t>
            </a:r>
            <a:r>
              <a:rPr lang="en-US" dirty="0"/>
              <a:t> and product service systems, Wiley.</a:t>
            </a:r>
          </a:p>
          <a:p>
            <a:r>
              <a:rPr lang="en-US" dirty="0"/>
              <a:t>Bird, E., Fox-Skelly, J., Jenner, N., </a:t>
            </a:r>
            <a:r>
              <a:rPr lang="en-US" dirty="0" err="1"/>
              <a:t>Larbey</a:t>
            </a:r>
            <a:r>
              <a:rPr lang="en-US" dirty="0"/>
              <a:t>, R., </a:t>
            </a:r>
            <a:r>
              <a:rPr lang="en-US" dirty="0" err="1"/>
              <a:t>Weitkamp</a:t>
            </a:r>
            <a:r>
              <a:rPr lang="en-US" dirty="0"/>
              <a:t>, E. and Winfield, A., 2020. The ethics of artificial intelligence: Issues and initiatives. European Parliamentary Research Service.</a:t>
            </a:r>
          </a:p>
          <a:p>
            <a:r>
              <a:rPr lang="en-US" dirty="0" err="1"/>
              <a:t>Makridakis</a:t>
            </a:r>
            <a:r>
              <a:rPr lang="en-US" dirty="0"/>
              <a:t>, S., </a:t>
            </a:r>
            <a:r>
              <a:rPr lang="en-US" dirty="0" err="1"/>
              <a:t>Spiliotis</a:t>
            </a:r>
            <a:r>
              <a:rPr lang="en-US" dirty="0"/>
              <a:t>, E. and </a:t>
            </a:r>
            <a:r>
              <a:rPr lang="en-US" dirty="0" err="1"/>
              <a:t>Assimakopoulos</a:t>
            </a:r>
            <a:r>
              <a:rPr lang="en-US" dirty="0"/>
              <a:t>, V., 2018. Statistical and Machine Learning forecasting methods: Concerns and ways forward. </a:t>
            </a:r>
            <a:r>
              <a:rPr lang="en-US" dirty="0" err="1"/>
              <a:t>PloS</a:t>
            </a:r>
            <a:r>
              <a:rPr lang="en-US" dirty="0"/>
              <a:t> one, 13(3), p.e0194889.</a:t>
            </a:r>
          </a:p>
          <a:p>
            <a:r>
              <a:rPr lang="en-GB" dirty="0" err="1">
                <a:solidFill>
                  <a:srgbClr val="282828"/>
                </a:solidFill>
                <a:latin typeface="GT America"/>
              </a:rPr>
              <a:t>Satell</a:t>
            </a:r>
            <a:r>
              <a:rPr lang="en-GB" dirty="0">
                <a:solidFill>
                  <a:srgbClr val="282828"/>
                </a:solidFill>
                <a:latin typeface="GT America"/>
              </a:rPr>
              <a:t>, G. (2017), The Four Types of Innovation, Harvard Business Review</a:t>
            </a:r>
            <a:endParaRPr lang="en-US" dirty="0"/>
          </a:p>
          <a:p>
            <a:r>
              <a:rPr lang="en-US" dirty="0" err="1"/>
              <a:t>Skilton</a:t>
            </a:r>
            <a:r>
              <a:rPr lang="en-US" dirty="0"/>
              <a:t>, M., 2017. The impact of artificial intelligence on business. Warwick Social Sciences Policy Briefing, 4, p.2017.</a:t>
            </a:r>
          </a:p>
          <a:p>
            <a:r>
              <a:rPr lang="en-US" dirty="0"/>
              <a:t>Snyder, H., 2019. Literature review as a research methodology: An overview and guidelines, Journal of Business Research, 104, pp.333-339</a:t>
            </a:r>
          </a:p>
          <a:p>
            <a:r>
              <a:rPr lang="en-US" dirty="0" err="1"/>
              <a:t>Vendrell</a:t>
            </a:r>
            <a:r>
              <a:rPr lang="en-US" dirty="0"/>
              <a:t>-Herrero, F.; </a:t>
            </a:r>
            <a:r>
              <a:rPr lang="en-US" dirty="0" err="1"/>
              <a:t>Bustinza</a:t>
            </a:r>
            <a:r>
              <a:rPr lang="en-US" dirty="0"/>
              <a:t>, O.F.; Parry, G.; </a:t>
            </a:r>
            <a:r>
              <a:rPr lang="en-US" dirty="0" err="1"/>
              <a:t>Georgantzis</a:t>
            </a:r>
            <a:r>
              <a:rPr lang="en-US" dirty="0"/>
              <a:t>, N. (2017). </a:t>
            </a:r>
            <a:r>
              <a:rPr lang="en-US" dirty="0" err="1"/>
              <a:t>Servitization</a:t>
            </a:r>
            <a:r>
              <a:rPr lang="en-US" dirty="0"/>
              <a:t>, digitization and supply chain interdependency. Ind. Mark. </a:t>
            </a:r>
            <a:r>
              <a:rPr lang="en-US" dirty="0" err="1"/>
              <a:t>Manag</a:t>
            </a:r>
            <a:r>
              <a:rPr lang="en-US" dirty="0"/>
              <a:t>. 60, pp. 69–81.</a:t>
            </a:r>
          </a:p>
          <a:p>
            <a:endParaRPr lang="en-GB" dirty="0"/>
          </a:p>
        </p:txBody>
      </p:sp>
    </p:spTree>
    <p:extLst>
      <p:ext uri="{BB962C8B-B14F-4D97-AF65-F5344CB8AC3E}">
        <p14:creationId xmlns:p14="http://schemas.microsoft.com/office/powerpoint/2010/main" val="27324723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8919" y="0"/>
            <a:ext cx="12181494" cy="6858000"/>
          </a:xfrm>
          <a:prstGeom prst="rect">
            <a:avLst/>
          </a:prstGeom>
        </p:spPr>
      </p:pic>
    </p:spTree>
    <p:extLst>
      <p:ext uri="{BB962C8B-B14F-4D97-AF65-F5344CB8AC3E}">
        <p14:creationId xmlns:p14="http://schemas.microsoft.com/office/powerpoint/2010/main" val="5304444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close up of a blackboard&#10;&#10;Description generated with very high confidence">
            <a:extLst>
              <a:ext uri="{FF2B5EF4-FFF2-40B4-BE49-F238E27FC236}">
                <a16:creationId xmlns:a16="http://schemas.microsoft.com/office/drawing/2014/main" id="{F0F34928-63E4-49CD-85FD-FB0F288B33C3}"/>
              </a:ext>
            </a:extLst>
          </p:cNvPr>
          <p:cNvPicPr>
            <a:picLocks noChangeAspect="1"/>
          </p:cNvPicPr>
          <p:nvPr/>
        </p:nvPicPr>
        <p:blipFill rotWithShape="1">
          <a:blip r:embed="rId3">
            <a:extLst>
              <a:ext uri="{28A0092B-C50C-407E-A947-70E740481C1C}">
                <a14:useLocalDpi xmlns:a14="http://schemas.microsoft.com/office/drawing/2010/main" val="0"/>
              </a:ext>
            </a:extLst>
          </a:blip>
          <a:srcRect t="1825" b="13883"/>
          <a:stretch/>
        </p:blipFill>
        <p:spPr>
          <a:xfrm>
            <a:off x="1609" y="10"/>
            <a:ext cx="12188805" cy="6857990"/>
          </a:xfrm>
          <a:prstGeom prst="rect">
            <a:avLst/>
          </a:prstGeom>
        </p:spPr>
      </p:pic>
    </p:spTree>
    <p:extLst>
      <p:ext uri="{BB962C8B-B14F-4D97-AF65-F5344CB8AC3E}">
        <p14:creationId xmlns:p14="http://schemas.microsoft.com/office/powerpoint/2010/main" val="33144885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4B625D-2324-43C5-B737-7C89B0D61BF5}"/>
              </a:ext>
            </a:extLst>
          </p:cNvPr>
          <p:cNvSpPr>
            <a:spLocks noGrp="1"/>
          </p:cNvSpPr>
          <p:nvPr>
            <p:ph type="title"/>
          </p:nvPr>
        </p:nvSpPr>
        <p:spPr>
          <a:xfrm>
            <a:off x="408373" y="1"/>
            <a:ext cx="10945427" cy="1009650"/>
          </a:xfrm>
        </p:spPr>
        <p:txBody>
          <a:bodyPr>
            <a:normAutofit fontScale="90000"/>
          </a:bodyPr>
          <a:lstStyle/>
          <a:p>
            <a:r>
              <a:rPr lang="en-US" b="1" dirty="0">
                <a:solidFill>
                  <a:schemeClr val="accent1">
                    <a:lumMod val="50000"/>
                  </a:schemeClr>
                </a:solidFill>
              </a:rPr>
              <a:t>AI Innovation, impacts on businesses and COVID-19</a:t>
            </a:r>
            <a:endParaRPr lang="en-GB" b="1" dirty="0">
              <a:solidFill>
                <a:schemeClr val="accent1">
                  <a:lumMod val="50000"/>
                </a:schemeClr>
              </a:solidFill>
            </a:endParaRPr>
          </a:p>
        </p:txBody>
      </p:sp>
      <p:pic>
        <p:nvPicPr>
          <p:cNvPr id="5" name="Picture 4">
            <a:extLst>
              <a:ext uri="{FF2B5EF4-FFF2-40B4-BE49-F238E27FC236}">
                <a16:creationId xmlns:a16="http://schemas.microsoft.com/office/drawing/2014/main" id="{64310601-D3A0-4C95-9AC0-9F473FA9DBC9}"/>
              </a:ext>
            </a:extLst>
          </p:cNvPr>
          <p:cNvPicPr>
            <a:picLocks noChangeAspect="1"/>
          </p:cNvPicPr>
          <p:nvPr/>
        </p:nvPicPr>
        <p:blipFill>
          <a:blip r:embed="rId3"/>
          <a:stretch>
            <a:fillRect/>
          </a:stretch>
        </p:blipFill>
        <p:spPr>
          <a:xfrm>
            <a:off x="3231785" y="6065630"/>
            <a:ext cx="3335136" cy="813281"/>
          </a:xfrm>
          <a:prstGeom prst="rect">
            <a:avLst/>
          </a:prstGeom>
        </p:spPr>
      </p:pic>
      <p:pic>
        <p:nvPicPr>
          <p:cNvPr id="11" name="Picture 10">
            <a:extLst>
              <a:ext uri="{FF2B5EF4-FFF2-40B4-BE49-F238E27FC236}">
                <a16:creationId xmlns:a16="http://schemas.microsoft.com/office/drawing/2014/main" id="{00D41711-9281-4098-AB9F-688A10FE26D1}"/>
              </a:ext>
            </a:extLst>
          </p:cNvPr>
          <p:cNvPicPr>
            <a:picLocks noChangeAspect="1"/>
          </p:cNvPicPr>
          <p:nvPr/>
        </p:nvPicPr>
        <p:blipFill>
          <a:blip r:embed="rId4"/>
          <a:stretch>
            <a:fillRect/>
          </a:stretch>
        </p:blipFill>
        <p:spPr>
          <a:xfrm>
            <a:off x="9472229" y="5814144"/>
            <a:ext cx="2686382" cy="1043855"/>
          </a:xfrm>
          <a:prstGeom prst="rect">
            <a:avLst/>
          </a:prstGeom>
        </p:spPr>
      </p:pic>
      <p:pic>
        <p:nvPicPr>
          <p:cNvPr id="1026" name="Picture 2" descr="AI">
            <a:extLst>
              <a:ext uri="{FF2B5EF4-FFF2-40B4-BE49-F238E27FC236}">
                <a16:creationId xmlns:a16="http://schemas.microsoft.com/office/drawing/2014/main" id="{885B6CFF-2BB7-415D-BE6E-DE8674E504E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66921" y="6065630"/>
            <a:ext cx="2905308" cy="800481"/>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B9A1CC8F-F42A-4074-B32F-DD0409A05838}"/>
              </a:ext>
            </a:extLst>
          </p:cNvPr>
          <p:cNvSpPr txBox="1"/>
          <p:nvPr/>
        </p:nvSpPr>
        <p:spPr>
          <a:xfrm>
            <a:off x="33388" y="851368"/>
            <a:ext cx="11695395" cy="646331"/>
          </a:xfrm>
          <a:prstGeom prst="rect">
            <a:avLst/>
          </a:prstGeom>
          <a:noFill/>
        </p:spPr>
        <p:txBody>
          <a:bodyPr wrap="square" rtlCol="0">
            <a:spAutoFit/>
          </a:bodyPr>
          <a:lstStyle/>
          <a:p>
            <a:r>
              <a:rPr lang="en-US" dirty="0"/>
              <a:t>Artificial intelligence (AI) – the ability of computer systems to exhibit intelligence – is being used to improve the quality and efficiency of systems and operations in sectors ranging from health and education to transport and energy</a:t>
            </a:r>
            <a:endParaRPr lang="en-GB" dirty="0"/>
          </a:p>
        </p:txBody>
      </p:sp>
      <p:graphicFrame>
        <p:nvGraphicFramePr>
          <p:cNvPr id="14" name="Diagram 13">
            <a:extLst>
              <a:ext uri="{FF2B5EF4-FFF2-40B4-BE49-F238E27FC236}">
                <a16:creationId xmlns:a16="http://schemas.microsoft.com/office/drawing/2014/main" id="{354DFBD7-B967-4F7C-AE2C-66238E0B628A}"/>
              </a:ext>
            </a:extLst>
          </p:cNvPr>
          <p:cNvGraphicFramePr/>
          <p:nvPr>
            <p:extLst>
              <p:ext uri="{D42A27DB-BD31-4B8C-83A1-F6EECF244321}">
                <p14:modId xmlns:p14="http://schemas.microsoft.com/office/powerpoint/2010/main" val="621307583"/>
              </p:ext>
            </p:extLst>
          </p:nvPr>
        </p:nvGraphicFramePr>
        <p:xfrm>
          <a:off x="4330301" y="1952292"/>
          <a:ext cx="5141928" cy="3407258"/>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10" name="TextBox 9">
            <a:extLst>
              <a:ext uri="{FF2B5EF4-FFF2-40B4-BE49-F238E27FC236}">
                <a16:creationId xmlns:a16="http://schemas.microsoft.com/office/drawing/2014/main" id="{8618E480-2362-46F6-AD58-384785EA03AB}"/>
              </a:ext>
            </a:extLst>
          </p:cNvPr>
          <p:cNvSpPr txBox="1"/>
          <p:nvPr/>
        </p:nvSpPr>
        <p:spPr>
          <a:xfrm>
            <a:off x="9661447" y="3120673"/>
            <a:ext cx="2307945" cy="2579207"/>
          </a:xfrm>
          <a:prstGeom prst="rect">
            <a:avLst/>
          </a:prstGeom>
          <a:noFill/>
        </p:spPr>
        <p:txBody>
          <a:bodyPr wrap="square">
            <a:spAutoFit/>
          </a:bodyPr>
          <a:lstStyle/>
          <a:p>
            <a:r>
              <a:rPr lang="en-US" b="0" i="0" u="none" strike="noStrike" dirty="0">
                <a:solidFill>
                  <a:srgbClr val="007E9C"/>
                </a:solidFill>
                <a:effectLst/>
                <a:latin typeface="Nunito"/>
                <a:hlinkClick r:id="rId11"/>
              </a:rPr>
              <a:t>A - Automotive</a:t>
            </a:r>
            <a:br>
              <a:rPr lang="en-US" dirty="0"/>
            </a:br>
            <a:r>
              <a:rPr lang="en-US" b="0" i="0" u="none" strike="noStrike" dirty="0">
                <a:solidFill>
                  <a:srgbClr val="00A7CF"/>
                </a:solidFill>
                <a:effectLst/>
                <a:latin typeface="Nunito"/>
                <a:hlinkClick r:id="rId12"/>
              </a:rPr>
              <a:t>B - Bioscience</a:t>
            </a:r>
            <a:br>
              <a:rPr lang="en-US" dirty="0"/>
            </a:br>
            <a:r>
              <a:rPr lang="en-US" b="0" i="0" u="none" strike="noStrike" dirty="0">
                <a:solidFill>
                  <a:srgbClr val="00A7CF"/>
                </a:solidFill>
                <a:effectLst/>
                <a:latin typeface="Nunito"/>
                <a:hlinkClick r:id="rId13"/>
              </a:rPr>
              <a:t>C - Creative Services</a:t>
            </a:r>
            <a:br>
              <a:rPr lang="en-US" dirty="0"/>
            </a:br>
            <a:r>
              <a:rPr lang="en-US" b="0" i="0" u="none" strike="noStrike" dirty="0">
                <a:solidFill>
                  <a:srgbClr val="00A7CF"/>
                </a:solidFill>
                <a:effectLst/>
                <a:latin typeface="Nunito"/>
                <a:hlinkClick r:id="rId14"/>
              </a:rPr>
              <a:t>D - Data</a:t>
            </a:r>
            <a:br>
              <a:rPr lang="en-US" dirty="0"/>
            </a:br>
            <a:r>
              <a:rPr lang="en-US" b="0" i="0" u="none" strike="noStrike" dirty="0">
                <a:solidFill>
                  <a:srgbClr val="00A7CF"/>
                </a:solidFill>
                <a:effectLst/>
                <a:latin typeface="Nunito"/>
                <a:hlinkClick r:id="rId15"/>
              </a:rPr>
              <a:t>E - Education</a:t>
            </a:r>
            <a:br>
              <a:rPr lang="en-US" dirty="0"/>
            </a:br>
            <a:r>
              <a:rPr lang="en-US" b="0" i="0" u="none" strike="noStrike" dirty="0">
                <a:solidFill>
                  <a:srgbClr val="00A7CF"/>
                </a:solidFill>
                <a:effectLst/>
                <a:latin typeface="Nunito"/>
                <a:hlinkClick r:id="rId16"/>
              </a:rPr>
              <a:t>F - Finance</a:t>
            </a:r>
            <a:br>
              <a:rPr lang="en-US" dirty="0"/>
            </a:br>
            <a:r>
              <a:rPr lang="en-US" b="0" i="0" u="none" strike="noStrike" dirty="0">
                <a:solidFill>
                  <a:srgbClr val="00A7CF"/>
                </a:solidFill>
                <a:effectLst/>
                <a:latin typeface="Nunito"/>
                <a:hlinkClick r:id="rId17"/>
              </a:rPr>
              <a:t>G - Gaming</a:t>
            </a:r>
            <a:br>
              <a:rPr lang="en-US" dirty="0"/>
            </a:br>
            <a:r>
              <a:rPr lang="en-US" b="0" i="0" u="none" strike="noStrike" dirty="0">
                <a:solidFill>
                  <a:srgbClr val="00A7CF"/>
                </a:solidFill>
                <a:effectLst/>
                <a:latin typeface="Nunito"/>
                <a:hlinkClick r:id="rId18"/>
              </a:rPr>
              <a:t>H - Healthcare</a:t>
            </a:r>
            <a:br>
              <a:rPr lang="en-US" dirty="0"/>
            </a:br>
            <a:r>
              <a:rPr lang="en-US" b="0" i="0" u="none" strike="noStrike" dirty="0">
                <a:solidFill>
                  <a:srgbClr val="00A7CF"/>
                </a:solidFill>
                <a:effectLst/>
                <a:latin typeface="Nunito"/>
                <a:hlinkClick r:id="rId19"/>
              </a:rPr>
              <a:t>I - Internet of Things</a:t>
            </a:r>
            <a:endParaRPr lang="en-GB" dirty="0"/>
          </a:p>
        </p:txBody>
      </p:sp>
      <p:pic>
        <p:nvPicPr>
          <p:cNvPr id="7" name="Picture 6">
            <a:extLst>
              <a:ext uri="{FF2B5EF4-FFF2-40B4-BE49-F238E27FC236}">
                <a16:creationId xmlns:a16="http://schemas.microsoft.com/office/drawing/2014/main" id="{E254BC4D-0340-4418-A251-7D6CC24D38F3}"/>
              </a:ext>
            </a:extLst>
          </p:cNvPr>
          <p:cNvPicPr>
            <a:picLocks noChangeAspect="1"/>
          </p:cNvPicPr>
          <p:nvPr/>
        </p:nvPicPr>
        <p:blipFill>
          <a:blip r:embed="rId20"/>
          <a:stretch>
            <a:fillRect/>
          </a:stretch>
        </p:blipFill>
        <p:spPr>
          <a:xfrm>
            <a:off x="9661447" y="1703639"/>
            <a:ext cx="1899136" cy="1190070"/>
          </a:xfrm>
          <a:prstGeom prst="rect">
            <a:avLst/>
          </a:prstGeom>
        </p:spPr>
      </p:pic>
      <p:sp>
        <p:nvSpPr>
          <p:cNvPr id="13" name="TextBox 12">
            <a:extLst>
              <a:ext uri="{FF2B5EF4-FFF2-40B4-BE49-F238E27FC236}">
                <a16:creationId xmlns:a16="http://schemas.microsoft.com/office/drawing/2014/main" id="{AE59932C-4B30-44AD-8885-157D1242EABA}"/>
              </a:ext>
            </a:extLst>
          </p:cNvPr>
          <p:cNvSpPr txBox="1"/>
          <p:nvPr/>
        </p:nvSpPr>
        <p:spPr>
          <a:xfrm>
            <a:off x="5341257" y="5411548"/>
            <a:ext cx="4068905" cy="369332"/>
          </a:xfrm>
          <a:prstGeom prst="rect">
            <a:avLst/>
          </a:prstGeom>
          <a:noFill/>
        </p:spPr>
        <p:txBody>
          <a:bodyPr wrap="square">
            <a:spAutoFit/>
          </a:bodyPr>
          <a:lstStyle/>
          <a:p>
            <a:r>
              <a:rPr lang="en-GB" b="1" dirty="0">
                <a:solidFill>
                  <a:srgbClr val="282828"/>
                </a:solidFill>
                <a:latin typeface="GT America"/>
              </a:rPr>
              <a:t>4 Types of Innovation (</a:t>
            </a:r>
            <a:r>
              <a:rPr lang="en-GB" b="1" i="1" dirty="0" err="1">
                <a:solidFill>
                  <a:srgbClr val="282828"/>
                </a:solidFill>
                <a:latin typeface="GT America"/>
              </a:rPr>
              <a:t>Satell</a:t>
            </a:r>
            <a:r>
              <a:rPr lang="en-GB" b="1" i="1" dirty="0">
                <a:solidFill>
                  <a:srgbClr val="282828"/>
                </a:solidFill>
                <a:latin typeface="GT America"/>
              </a:rPr>
              <a:t>, 2017 HBR)</a:t>
            </a:r>
            <a:endParaRPr lang="en-GB" b="1" i="1" dirty="0"/>
          </a:p>
        </p:txBody>
      </p:sp>
      <p:sp>
        <p:nvSpPr>
          <p:cNvPr id="4" name="Flowchart: Sequential Access Storage 3">
            <a:extLst>
              <a:ext uri="{FF2B5EF4-FFF2-40B4-BE49-F238E27FC236}">
                <a16:creationId xmlns:a16="http://schemas.microsoft.com/office/drawing/2014/main" id="{D4708428-923B-4EE3-A8F9-AD8D59A0E2B1}"/>
              </a:ext>
            </a:extLst>
          </p:cNvPr>
          <p:cNvSpPr/>
          <p:nvPr/>
        </p:nvSpPr>
        <p:spPr>
          <a:xfrm>
            <a:off x="33389" y="1952292"/>
            <a:ext cx="4451526" cy="4054340"/>
          </a:xfrm>
          <a:prstGeom prst="flowChartMagneticTape">
            <a:avLst/>
          </a:prstGeom>
        </p:spPr>
        <p:style>
          <a:lnRef idx="2">
            <a:schemeClr val="accent1"/>
          </a:lnRef>
          <a:fillRef idx="1">
            <a:schemeClr val="lt1"/>
          </a:fillRef>
          <a:effectRef idx="0">
            <a:schemeClr val="accent1"/>
          </a:effectRef>
          <a:fontRef idx="minor">
            <a:schemeClr val="dk1"/>
          </a:fontRef>
        </p:style>
        <p:txBody>
          <a:bodyPr rtlCol="0" anchor="ctr"/>
          <a:lstStyle/>
          <a:p>
            <a:r>
              <a:rPr lang="en-US" dirty="0"/>
              <a:t>Innovation is novel ways of doing things better or differently, often by quantum leaps versus incremental gains. </a:t>
            </a:r>
          </a:p>
          <a:p>
            <a:endParaRPr lang="en-US" dirty="0"/>
          </a:p>
          <a:p>
            <a:r>
              <a:rPr lang="en-US" dirty="0"/>
              <a:t>European Commission’s Green Paper on Innovation (1995: 1): ‘the successful production, assimilation and exploitation of novelty in the economic and social spheres’ </a:t>
            </a:r>
            <a:endParaRPr lang="en-GB" dirty="0"/>
          </a:p>
        </p:txBody>
      </p:sp>
    </p:spTree>
    <p:extLst>
      <p:ext uri="{BB962C8B-B14F-4D97-AF65-F5344CB8AC3E}">
        <p14:creationId xmlns:p14="http://schemas.microsoft.com/office/powerpoint/2010/main" val="29500771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83276" y="0"/>
            <a:ext cx="10285332" cy="880991"/>
          </a:xfrm>
        </p:spPr>
        <p:txBody>
          <a:bodyPr>
            <a:noAutofit/>
          </a:bodyPr>
          <a:lstStyle/>
          <a:p>
            <a:r>
              <a:rPr lang="en-GB" sz="5400" b="1" dirty="0">
                <a:solidFill>
                  <a:schemeClr val="accent1">
                    <a:lumMod val="50000"/>
                  </a:schemeClr>
                </a:solidFill>
              </a:rPr>
              <a:t>Evolution in Business Operations </a:t>
            </a:r>
          </a:p>
        </p:txBody>
      </p:sp>
      <p:graphicFrame>
        <p:nvGraphicFramePr>
          <p:cNvPr id="14" name="Diagram 13">
            <a:extLst>
              <a:ext uri="{FF2B5EF4-FFF2-40B4-BE49-F238E27FC236}">
                <a16:creationId xmlns:a16="http://schemas.microsoft.com/office/drawing/2014/main" id="{61C36468-610F-4489-ACAE-258FF82B73A7}"/>
              </a:ext>
            </a:extLst>
          </p:cNvPr>
          <p:cNvGraphicFramePr/>
          <p:nvPr>
            <p:extLst>
              <p:ext uri="{D42A27DB-BD31-4B8C-83A1-F6EECF244321}">
                <p14:modId xmlns:p14="http://schemas.microsoft.com/office/powerpoint/2010/main" val="1404867600"/>
              </p:ext>
            </p:extLst>
          </p:nvPr>
        </p:nvGraphicFramePr>
        <p:xfrm>
          <a:off x="-24680" y="281869"/>
          <a:ext cx="7776864" cy="641075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6" name="Diagram 15">
            <a:extLst>
              <a:ext uri="{FF2B5EF4-FFF2-40B4-BE49-F238E27FC236}">
                <a16:creationId xmlns:a16="http://schemas.microsoft.com/office/drawing/2014/main" id="{34CC38D4-FEF1-4C39-BFD7-55E8A6E3A108}"/>
              </a:ext>
            </a:extLst>
          </p:cNvPr>
          <p:cNvGraphicFramePr/>
          <p:nvPr>
            <p:extLst>
              <p:ext uri="{D42A27DB-BD31-4B8C-83A1-F6EECF244321}">
                <p14:modId xmlns:p14="http://schemas.microsoft.com/office/powerpoint/2010/main" val="3082663060"/>
              </p:ext>
            </p:extLst>
          </p:nvPr>
        </p:nvGraphicFramePr>
        <p:xfrm>
          <a:off x="5159896" y="44625"/>
          <a:ext cx="8712968" cy="6213627"/>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17" name="Diagram 16">
            <a:extLst>
              <a:ext uri="{FF2B5EF4-FFF2-40B4-BE49-F238E27FC236}">
                <a16:creationId xmlns:a16="http://schemas.microsoft.com/office/drawing/2014/main" id="{7EFC1A26-1CBD-4AED-8739-ACF498D8FD58}"/>
              </a:ext>
            </a:extLst>
          </p:cNvPr>
          <p:cNvGraphicFramePr/>
          <p:nvPr/>
        </p:nvGraphicFramePr>
        <p:xfrm>
          <a:off x="2639616" y="2348880"/>
          <a:ext cx="8928992" cy="6073588"/>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Tree>
    <p:extLst>
      <p:ext uri="{BB962C8B-B14F-4D97-AF65-F5344CB8AC3E}">
        <p14:creationId xmlns:p14="http://schemas.microsoft.com/office/powerpoint/2010/main" val="481680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4" grpId="0">
        <p:bldAsOne/>
      </p:bldGraphic>
      <p:bldGraphic spid="16" grpId="0">
        <p:bldAsOne/>
      </p:bldGraphic>
      <p:bldGraphic spid="17" grpId="0">
        <p:bldAsOne/>
      </p:bldGraphic>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2470" y="0"/>
            <a:ext cx="11927060" cy="673820"/>
          </a:xfrm>
        </p:spPr>
        <p:txBody>
          <a:bodyPr>
            <a:noAutofit/>
          </a:bodyPr>
          <a:lstStyle/>
          <a:p>
            <a:r>
              <a:rPr lang="en-GB" sz="4000" b="1" dirty="0">
                <a:solidFill>
                  <a:schemeClr val="accent1">
                    <a:lumMod val="50000"/>
                  </a:schemeClr>
                </a:solidFill>
              </a:rPr>
              <a:t> </a:t>
            </a:r>
            <a:br>
              <a:rPr lang="en-GB" sz="4000" b="1" dirty="0">
                <a:solidFill>
                  <a:schemeClr val="accent1">
                    <a:lumMod val="50000"/>
                  </a:schemeClr>
                </a:solidFill>
              </a:rPr>
            </a:br>
            <a:r>
              <a:rPr lang="en-GB" sz="3600" b="1" dirty="0">
                <a:solidFill>
                  <a:schemeClr val="accent1">
                    <a:lumMod val="50000"/>
                  </a:schemeClr>
                </a:solidFill>
              </a:rPr>
              <a:t>Digital </a:t>
            </a:r>
            <a:r>
              <a:rPr lang="en-GB" sz="3600" b="1" dirty="0" err="1">
                <a:solidFill>
                  <a:schemeClr val="accent1">
                    <a:lumMod val="50000"/>
                  </a:schemeClr>
                </a:solidFill>
              </a:rPr>
              <a:t>Servitisation</a:t>
            </a:r>
            <a:r>
              <a:rPr lang="en-GB" sz="3600" b="1" dirty="0">
                <a:solidFill>
                  <a:schemeClr val="accent1">
                    <a:lumMod val="50000"/>
                  </a:schemeClr>
                </a:solidFill>
              </a:rPr>
              <a:t> Prototype (DSP) in Automobile companies</a:t>
            </a:r>
            <a:br>
              <a:rPr lang="en-GB" sz="3600" b="1" dirty="0">
                <a:solidFill>
                  <a:schemeClr val="accent1">
                    <a:lumMod val="50000"/>
                  </a:schemeClr>
                </a:solidFill>
              </a:rPr>
            </a:br>
            <a:endParaRPr lang="en-GB" sz="3600" b="1" dirty="0">
              <a:solidFill>
                <a:schemeClr val="accent1">
                  <a:lumMod val="50000"/>
                </a:schemeClr>
              </a:solidFill>
            </a:endParaRPr>
          </a:p>
        </p:txBody>
      </p:sp>
      <p:sp>
        <p:nvSpPr>
          <p:cNvPr id="3" name="Content Placeholder 2"/>
          <p:cNvSpPr>
            <a:spLocks noGrp="1"/>
          </p:cNvSpPr>
          <p:nvPr>
            <p:ph sz="half" idx="1"/>
          </p:nvPr>
        </p:nvSpPr>
        <p:spPr>
          <a:xfrm>
            <a:off x="191345" y="817458"/>
            <a:ext cx="6362972" cy="5923911"/>
          </a:xfrm>
        </p:spPr>
        <p:txBody>
          <a:bodyPr>
            <a:normAutofit fontScale="92500" lnSpcReduction="10000"/>
          </a:bodyPr>
          <a:lstStyle/>
          <a:p>
            <a:pPr>
              <a:buFont typeface="Wingdings 3" charset="2"/>
              <a:buChar char=""/>
              <a:defRPr/>
            </a:pPr>
            <a:r>
              <a:rPr lang="en-GB" sz="3200" dirty="0"/>
              <a:t>Demo of a products that enables you to test assumptions and virtually explore a product before it's built.</a:t>
            </a:r>
          </a:p>
          <a:p>
            <a:pPr>
              <a:buFont typeface="Wingdings 3" charset="2"/>
              <a:buChar char=""/>
              <a:defRPr/>
            </a:pPr>
            <a:r>
              <a:rPr lang="en-GB" sz="3200" dirty="0"/>
              <a:t>Aims to reduce costs and time.</a:t>
            </a:r>
          </a:p>
          <a:p>
            <a:pPr>
              <a:buFont typeface="Wingdings 3" charset="2"/>
              <a:buChar char=""/>
              <a:defRPr/>
            </a:pPr>
            <a:r>
              <a:rPr lang="en-GB" sz="3200" dirty="0"/>
              <a:t>A single engine manifold prototype tool-based manufacturing costs approx. £400K &amp; takes 4 months.</a:t>
            </a:r>
          </a:p>
          <a:p>
            <a:pPr>
              <a:buFont typeface="Wingdings 3" charset="2"/>
              <a:buChar char=""/>
              <a:defRPr/>
            </a:pPr>
            <a:r>
              <a:rPr lang="en-GB" sz="3200" dirty="0"/>
              <a:t>DSP create multiple iterations of prototypes in just 4 days at £2500.</a:t>
            </a:r>
          </a:p>
          <a:p>
            <a:pPr>
              <a:buFont typeface="Wingdings 3" charset="2"/>
              <a:buChar char=""/>
              <a:defRPr/>
            </a:pPr>
            <a:r>
              <a:rPr lang="en-GB" sz="3200" dirty="0"/>
              <a:t>Opens new channels for better-coordinated operations, enabling:</a:t>
            </a:r>
          </a:p>
          <a:p>
            <a:pPr lvl="1">
              <a:buFont typeface="Wingdings" panose="05000000000000000000" pitchFamily="2" charset="2"/>
              <a:buChar char="ü"/>
              <a:defRPr/>
            </a:pPr>
            <a:r>
              <a:rPr lang="en-GB" sz="3000" dirty="0"/>
              <a:t> Improved resource allocation.</a:t>
            </a:r>
          </a:p>
          <a:p>
            <a:pPr lvl="1">
              <a:buFont typeface="Wingdings" panose="05000000000000000000" pitchFamily="2" charset="2"/>
              <a:buChar char="ü"/>
              <a:defRPr/>
            </a:pPr>
            <a:r>
              <a:rPr lang="en-GB" sz="3000" dirty="0"/>
              <a:t>Assets visibility: cost &amp; time savings.</a:t>
            </a:r>
            <a:endParaRPr lang="en-GB" sz="2000" dirty="0"/>
          </a:p>
          <a:p>
            <a:pPr marL="0" indent="0">
              <a:buNone/>
            </a:pPr>
            <a:endParaRPr lang="en-GB" sz="2101" b="1" dirty="0"/>
          </a:p>
        </p:txBody>
      </p:sp>
      <p:graphicFrame>
        <p:nvGraphicFramePr>
          <p:cNvPr id="7" name="Content Placeholder 6">
            <a:extLst>
              <a:ext uri="{FF2B5EF4-FFF2-40B4-BE49-F238E27FC236}">
                <a16:creationId xmlns:a16="http://schemas.microsoft.com/office/drawing/2014/main" id="{B8D3BFBD-37E2-4277-8A18-80A7B886B9C4}"/>
              </a:ext>
            </a:extLst>
          </p:cNvPr>
          <p:cNvGraphicFramePr>
            <a:graphicFrameLocks noGrp="1"/>
          </p:cNvGraphicFramePr>
          <p:nvPr>
            <p:ph sz="half" idx="2"/>
          </p:nvPr>
        </p:nvGraphicFramePr>
        <p:xfrm>
          <a:off x="6744072" y="620689"/>
          <a:ext cx="5446340" cy="2912991"/>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Chart 8">
            <a:extLst>
              <a:ext uri="{FF2B5EF4-FFF2-40B4-BE49-F238E27FC236}">
                <a16:creationId xmlns:a16="http://schemas.microsoft.com/office/drawing/2014/main" id="{B6249D2C-291C-440F-8A2D-32E107728BB3}"/>
              </a:ext>
            </a:extLst>
          </p:cNvPr>
          <p:cNvGraphicFramePr>
            <a:graphicFrameLocks/>
          </p:cNvGraphicFramePr>
          <p:nvPr/>
        </p:nvGraphicFramePr>
        <p:xfrm>
          <a:off x="6744072" y="3533680"/>
          <a:ext cx="5256584" cy="3207689"/>
        </p:xfrm>
        <a:graphic>
          <a:graphicData uri="http://schemas.openxmlformats.org/presentationml/2006/ole">
            <mc:AlternateContent xmlns:mc="http://schemas.openxmlformats.org/markup-compatibility/2006">
              <mc:Choice xmlns:v="urn:schemas-microsoft-com:vml" Requires="v">
                <p:oleObj name="Chart" r:id="rId4" imgW="3682303" imgH="2658086" progId="Excel.Chart.8">
                  <p:embed/>
                </p:oleObj>
              </mc:Choice>
              <mc:Fallback>
                <p:oleObj name="Chart" r:id="rId4" imgW="3682303" imgH="2658086" progId="Excel.Chart.8">
                  <p:embed/>
                  <p:pic>
                    <p:nvPicPr>
                      <p:cNvPr id="8" name="Chart 8">
                        <a:extLst>
                          <a:ext uri="{FF2B5EF4-FFF2-40B4-BE49-F238E27FC236}">
                            <a16:creationId xmlns:a16="http://schemas.microsoft.com/office/drawing/2014/main" id="{B6249D2C-291C-440F-8A2D-32E107728BB3}"/>
                          </a:ext>
                        </a:extLst>
                      </p:cNvPr>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44072" y="3533680"/>
                        <a:ext cx="5256584" cy="3207689"/>
                      </a:xfrm>
                      <a:prstGeom prst="rect">
                        <a:avLst/>
                      </a:prstGeom>
                      <a:noFill/>
                    </p:spPr>
                  </p:pic>
                </p:oleObj>
              </mc:Fallback>
            </mc:AlternateContent>
          </a:graphicData>
        </a:graphic>
      </p:graphicFrame>
    </p:spTree>
    <p:extLst>
      <p:ext uri="{BB962C8B-B14F-4D97-AF65-F5344CB8AC3E}">
        <p14:creationId xmlns:p14="http://schemas.microsoft.com/office/powerpoint/2010/main" val="33022776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86CE96-BF18-4F31-8854-709F6B824697}"/>
              </a:ext>
            </a:extLst>
          </p:cNvPr>
          <p:cNvSpPr>
            <a:spLocks noGrp="1"/>
          </p:cNvSpPr>
          <p:nvPr>
            <p:ph type="title"/>
          </p:nvPr>
        </p:nvSpPr>
        <p:spPr>
          <a:xfrm>
            <a:off x="1840399" y="1"/>
            <a:ext cx="7946152" cy="842210"/>
          </a:xfrm>
        </p:spPr>
        <p:txBody>
          <a:bodyPr>
            <a:normAutofit/>
          </a:bodyPr>
          <a:lstStyle/>
          <a:p>
            <a:r>
              <a:rPr lang="en-US" b="1" dirty="0">
                <a:solidFill>
                  <a:schemeClr val="accent1">
                    <a:lumMod val="50000"/>
                  </a:schemeClr>
                </a:solidFill>
              </a:rPr>
              <a:t>Background Rationale</a:t>
            </a:r>
            <a:endParaRPr lang="en-GB" b="1" dirty="0">
              <a:solidFill>
                <a:schemeClr val="accent1">
                  <a:lumMod val="50000"/>
                </a:schemeClr>
              </a:solidFill>
            </a:endParaRPr>
          </a:p>
        </p:txBody>
      </p:sp>
      <p:sp>
        <p:nvSpPr>
          <p:cNvPr id="3" name="Content Placeholder 2">
            <a:extLst>
              <a:ext uri="{FF2B5EF4-FFF2-40B4-BE49-F238E27FC236}">
                <a16:creationId xmlns:a16="http://schemas.microsoft.com/office/drawing/2014/main" id="{71D08E37-CAA1-45A5-92BD-932F0546C512}"/>
              </a:ext>
            </a:extLst>
          </p:cNvPr>
          <p:cNvSpPr>
            <a:spLocks noGrp="1"/>
          </p:cNvSpPr>
          <p:nvPr>
            <p:ph idx="1"/>
          </p:nvPr>
        </p:nvSpPr>
        <p:spPr>
          <a:xfrm>
            <a:off x="131976" y="842210"/>
            <a:ext cx="12060024" cy="6015790"/>
          </a:xfrm>
        </p:spPr>
        <p:txBody>
          <a:bodyPr>
            <a:normAutofit fontScale="92500" lnSpcReduction="10000"/>
          </a:bodyPr>
          <a:lstStyle/>
          <a:p>
            <a:r>
              <a:rPr lang="en-US" sz="3600" dirty="0"/>
              <a:t>Artificial Intelligence &amp; Machine Learning?</a:t>
            </a:r>
          </a:p>
          <a:p>
            <a:pPr lvl="1"/>
            <a:r>
              <a:rPr lang="en-US" sz="3200" dirty="0"/>
              <a:t>Supply chain finance - Fintech – Lex </a:t>
            </a:r>
            <a:r>
              <a:rPr lang="en-US" sz="3200" dirty="0" err="1"/>
              <a:t>Grensil</a:t>
            </a:r>
            <a:endParaRPr lang="en-US" sz="3200" dirty="0"/>
          </a:p>
          <a:p>
            <a:pPr lvl="1"/>
            <a:r>
              <a:rPr lang="en-US" sz="3200" dirty="0"/>
              <a:t>Robotics – Elon Musk</a:t>
            </a:r>
          </a:p>
          <a:p>
            <a:pPr lvl="1"/>
            <a:r>
              <a:rPr lang="en-US" sz="3200" dirty="0"/>
              <a:t>Crypto Currency</a:t>
            </a:r>
          </a:p>
          <a:p>
            <a:pPr lvl="2"/>
            <a:r>
              <a:rPr lang="en-US" sz="2800" dirty="0"/>
              <a:t>£3-4bn laundered in Europe/year (Europol &amp; BBC).</a:t>
            </a:r>
          </a:p>
          <a:p>
            <a:pPr lvl="2"/>
            <a:r>
              <a:rPr lang="en-US" sz="2800" dirty="0"/>
              <a:t>Regulation inevitable?</a:t>
            </a:r>
          </a:p>
          <a:p>
            <a:pPr marL="914400" lvl="2" indent="0">
              <a:buNone/>
            </a:pPr>
            <a:endParaRPr lang="en-US" sz="2800" dirty="0"/>
          </a:p>
          <a:p>
            <a:pPr lvl="1"/>
            <a:r>
              <a:rPr lang="en-US" sz="3200" dirty="0"/>
              <a:t>Dearth of Statistics - #1 Myth</a:t>
            </a:r>
          </a:p>
          <a:p>
            <a:pPr lvl="2"/>
            <a:r>
              <a:rPr lang="en-US" sz="2800" dirty="0"/>
              <a:t>“Accuracy of ML models is below that of statistical ones” – </a:t>
            </a:r>
            <a:r>
              <a:rPr lang="en-US" sz="1700" i="1" dirty="0" err="1"/>
              <a:t>Makridakis</a:t>
            </a:r>
            <a:r>
              <a:rPr lang="en-US" sz="1700" i="1" dirty="0"/>
              <a:t> et al (2018, </a:t>
            </a:r>
            <a:r>
              <a:rPr lang="en-US" sz="1700" i="1" dirty="0" err="1"/>
              <a:t>PloS</a:t>
            </a:r>
            <a:r>
              <a:rPr lang="en-US" sz="1700" i="1" dirty="0"/>
              <a:t> One)</a:t>
            </a:r>
            <a:endParaRPr lang="en-US" sz="2800" i="1" dirty="0"/>
          </a:p>
          <a:p>
            <a:pPr marL="914400" lvl="2" indent="0">
              <a:buNone/>
            </a:pPr>
            <a:endParaRPr lang="en-US" sz="2800" i="1" dirty="0"/>
          </a:p>
          <a:p>
            <a:r>
              <a:rPr lang="en-US" sz="3600" dirty="0"/>
              <a:t>Impact of AI Innovation </a:t>
            </a:r>
          </a:p>
          <a:p>
            <a:pPr lvl="1"/>
            <a:r>
              <a:rPr lang="en-US" sz="3200" dirty="0"/>
              <a:t>What can we do that is different to what we have done? </a:t>
            </a:r>
            <a:r>
              <a:rPr lang="en-US" sz="2200" dirty="0" err="1"/>
              <a:t>Skilton</a:t>
            </a:r>
            <a:r>
              <a:rPr lang="en-US" sz="2200" dirty="0"/>
              <a:t> (2017)</a:t>
            </a:r>
          </a:p>
          <a:p>
            <a:pPr lvl="1"/>
            <a:r>
              <a:rPr lang="en-US" sz="3200" dirty="0"/>
              <a:t>’My take – Realistic evaluation - what works, for whom, in which circumstances, and why?</a:t>
            </a:r>
          </a:p>
          <a:p>
            <a:endParaRPr lang="en-US" sz="3600" dirty="0"/>
          </a:p>
          <a:p>
            <a:endParaRPr lang="en-US" sz="3600" dirty="0"/>
          </a:p>
          <a:p>
            <a:endParaRPr lang="en-GB" sz="3600" dirty="0"/>
          </a:p>
        </p:txBody>
      </p:sp>
      <p:pic>
        <p:nvPicPr>
          <p:cNvPr id="7" name="Picture 6">
            <a:extLst>
              <a:ext uri="{FF2B5EF4-FFF2-40B4-BE49-F238E27FC236}">
                <a16:creationId xmlns:a16="http://schemas.microsoft.com/office/drawing/2014/main" id="{67007630-536F-4169-BE1B-0CC1FC8E8584}"/>
              </a:ext>
            </a:extLst>
          </p:cNvPr>
          <p:cNvPicPr>
            <a:picLocks noChangeAspect="1"/>
          </p:cNvPicPr>
          <p:nvPr/>
        </p:nvPicPr>
        <p:blipFill>
          <a:blip r:embed="rId3"/>
          <a:stretch>
            <a:fillRect/>
          </a:stretch>
        </p:blipFill>
        <p:spPr>
          <a:xfrm>
            <a:off x="9267895" y="270002"/>
            <a:ext cx="2924105" cy="3243545"/>
          </a:xfrm>
          <a:prstGeom prst="rect">
            <a:avLst/>
          </a:prstGeom>
        </p:spPr>
      </p:pic>
    </p:spTree>
    <p:extLst>
      <p:ext uri="{BB962C8B-B14F-4D97-AF65-F5344CB8AC3E}">
        <p14:creationId xmlns:p14="http://schemas.microsoft.com/office/powerpoint/2010/main" val="32463238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9F9094-0716-482B-BA68-CE53DA7E2500}"/>
              </a:ext>
            </a:extLst>
          </p:cNvPr>
          <p:cNvSpPr>
            <a:spLocks noGrp="1"/>
          </p:cNvSpPr>
          <p:nvPr>
            <p:ph type="title"/>
          </p:nvPr>
        </p:nvSpPr>
        <p:spPr>
          <a:xfrm>
            <a:off x="838200" y="86497"/>
            <a:ext cx="10515600" cy="988541"/>
          </a:xfrm>
        </p:spPr>
        <p:txBody>
          <a:bodyPr>
            <a:normAutofit/>
          </a:bodyPr>
          <a:lstStyle/>
          <a:p>
            <a:r>
              <a:rPr lang="en-GB" sz="6000" b="1" dirty="0">
                <a:solidFill>
                  <a:schemeClr val="accent1">
                    <a:lumMod val="50000"/>
                  </a:schemeClr>
                </a:solidFill>
              </a:rPr>
              <a:t>Research Questions</a:t>
            </a:r>
          </a:p>
        </p:txBody>
      </p:sp>
      <p:sp>
        <p:nvSpPr>
          <p:cNvPr id="3" name="Content Placeholder 2">
            <a:extLst>
              <a:ext uri="{FF2B5EF4-FFF2-40B4-BE49-F238E27FC236}">
                <a16:creationId xmlns:a16="http://schemas.microsoft.com/office/drawing/2014/main" id="{10A6EBF2-2B8A-450C-A592-AB5A65BABA43}"/>
              </a:ext>
            </a:extLst>
          </p:cNvPr>
          <p:cNvSpPr>
            <a:spLocks noGrp="1"/>
          </p:cNvSpPr>
          <p:nvPr>
            <p:ph idx="1"/>
          </p:nvPr>
        </p:nvSpPr>
        <p:spPr>
          <a:xfrm>
            <a:off x="478970" y="1075038"/>
            <a:ext cx="11865429" cy="5782962"/>
          </a:xfrm>
        </p:spPr>
        <p:txBody>
          <a:bodyPr>
            <a:normAutofit fontScale="92500"/>
          </a:bodyPr>
          <a:lstStyle/>
          <a:p>
            <a:pPr marL="0" indent="0">
              <a:lnSpc>
                <a:spcPct val="110000"/>
              </a:lnSpc>
              <a:buNone/>
            </a:pPr>
            <a:r>
              <a:rPr lang="en-US" sz="4000" dirty="0"/>
              <a:t>What is impact of AI innovation including Machine Learning (ML) models on changing business environments and operations during COVID-19?</a:t>
            </a:r>
          </a:p>
          <a:p>
            <a:pPr lvl="1">
              <a:lnSpc>
                <a:spcPct val="150000"/>
              </a:lnSpc>
            </a:pPr>
            <a:r>
              <a:rPr lang="en-US" sz="3600" dirty="0"/>
              <a:t>What AI innovation works in businesses during COVID-19?</a:t>
            </a:r>
          </a:p>
          <a:p>
            <a:pPr lvl="1">
              <a:lnSpc>
                <a:spcPct val="150000"/>
              </a:lnSpc>
            </a:pPr>
            <a:r>
              <a:rPr lang="en-US" sz="3600" dirty="0"/>
              <a:t>Whom (sector) has it worked for?</a:t>
            </a:r>
          </a:p>
          <a:p>
            <a:pPr lvl="1">
              <a:lnSpc>
                <a:spcPct val="150000"/>
              </a:lnSpc>
            </a:pPr>
            <a:r>
              <a:rPr lang="en-US" sz="3600" dirty="0"/>
              <a:t>Under which business environment/operation has it worked?</a:t>
            </a:r>
          </a:p>
          <a:p>
            <a:pPr lvl="1">
              <a:lnSpc>
                <a:spcPct val="150000"/>
              </a:lnSpc>
            </a:pPr>
            <a:r>
              <a:rPr lang="en-US" sz="3600" dirty="0"/>
              <a:t>Why does it work? </a:t>
            </a:r>
          </a:p>
          <a:p>
            <a:pPr marL="0" indent="0">
              <a:buNone/>
            </a:pPr>
            <a:endParaRPr lang="en-GB" sz="4000" dirty="0"/>
          </a:p>
        </p:txBody>
      </p:sp>
    </p:spTree>
    <p:extLst>
      <p:ext uri="{BB962C8B-B14F-4D97-AF65-F5344CB8AC3E}">
        <p14:creationId xmlns:p14="http://schemas.microsoft.com/office/powerpoint/2010/main" val="38200157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E9C491-8878-445E-AAC6-0923B398AE0A}"/>
              </a:ext>
            </a:extLst>
          </p:cNvPr>
          <p:cNvSpPr>
            <a:spLocks noGrp="1"/>
          </p:cNvSpPr>
          <p:nvPr>
            <p:ph type="title"/>
          </p:nvPr>
        </p:nvSpPr>
        <p:spPr>
          <a:xfrm>
            <a:off x="0" y="0"/>
            <a:ext cx="12192000" cy="834243"/>
          </a:xfrm>
        </p:spPr>
        <p:txBody>
          <a:bodyPr>
            <a:normAutofit/>
          </a:bodyPr>
          <a:lstStyle/>
          <a:p>
            <a:pPr algn="ctr"/>
            <a:r>
              <a:rPr lang="en-US" sz="4800" b="1" dirty="0">
                <a:solidFill>
                  <a:schemeClr val="accent1">
                    <a:lumMod val="50000"/>
                  </a:schemeClr>
                </a:solidFill>
              </a:rPr>
              <a:t>Research design framework : ‘Hybrid Review’</a:t>
            </a:r>
            <a:endParaRPr lang="en-GB" sz="4800" b="1" dirty="0">
              <a:solidFill>
                <a:schemeClr val="accent1">
                  <a:lumMod val="50000"/>
                </a:schemeClr>
              </a:solidFill>
            </a:endParaRPr>
          </a:p>
        </p:txBody>
      </p:sp>
      <p:graphicFrame>
        <p:nvGraphicFramePr>
          <p:cNvPr id="5" name="Table 4">
            <a:extLst>
              <a:ext uri="{FF2B5EF4-FFF2-40B4-BE49-F238E27FC236}">
                <a16:creationId xmlns:a16="http://schemas.microsoft.com/office/drawing/2014/main" id="{CC36F808-43CD-484B-BB17-069104A48044}"/>
              </a:ext>
            </a:extLst>
          </p:cNvPr>
          <p:cNvGraphicFramePr>
            <a:graphicFrameLocks noGrp="1"/>
          </p:cNvGraphicFramePr>
          <p:nvPr>
            <p:extLst>
              <p:ext uri="{D42A27DB-BD31-4B8C-83A1-F6EECF244321}">
                <p14:modId xmlns:p14="http://schemas.microsoft.com/office/powerpoint/2010/main" val="3993975417"/>
              </p:ext>
            </p:extLst>
          </p:nvPr>
        </p:nvGraphicFramePr>
        <p:xfrm>
          <a:off x="1756611" y="1012055"/>
          <a:ext cx="10435388" cy="5635878"/>
        </p:xfrm>
        <a:graphic>
          <a:graphicData uri="http://schemas.openxmlformats.org/drawingml/2006/table">
            <a:tbl>
              <a:tblPr firstRow="1" firstCol="1" bandRow="1">
                <a:tableStyleId>{5C22544A-7EE6-4342-B048-85BDC9FD1C3A}</a:tableStyleId>
              </a:tblPr>
              <a:tblGrid>
                <a:gridCol w="1900206">
                  <a:extLst>
                    <a:ext uri="{9D8B030D-6E8A-4147-A177-3AD203B41FA5}">
                      <a16:colId xmlns:a16="http://schemas.microsoft.com/office/drawing/2014/main" val="4005870412"/>
                    </a:ext>
                  </a:extLst>
                </a:gridCol>
                <a:gridCol w="1336288">
                  <a:extLst>
                    <a:ext uri="{9D8B030D-6E8A-4147-A177-3AD203B41FA5}">
                      <a16:colId xmlns:a16="http://schemas.microsoft.com/office/drawing/2014/main" val="2434056613"/>
                    </a:ext>
                  </a:extLst>
                </a:gridCol>
                <a:gridCol w="1937084">
                  <a:extLst>
                    <a:ext uri="{9D8B030D-6E8A-4147-A177-3AD203B41FA5}">
                      <a16:colId xmlns:a16="http://schemas.microsoft.com/office/drawing/2014/main" val="1177536544"/>
                    </a:ext>
                  </a:extLst>
                </a:gridCol>
                <a:gridCol w="1564106">
                  <a:extLst>
                    <a:ext uri="{9D8B030D-6E8A-4147-A177-3AD203B41FA5}">
                      <a16:colId xmlns:a16="http://schemas.microsoft.com/office/drawing/2014/main" val="247512202"/>
                    </a:ext>
                  </a:extLst>
                </a:gridCol>
                <a:gridCol w="3697704">
                  <a:extLst>
                    <a:ext uri="{9D8B030D-6E8A-4147-A177-3AD203B41FA5}">
                      <a16:colId xmlns:a16="http://schemas.microsoft.com/office/drawing/2014/main" val="1947668413"/>
                    </a:ext>
                  </a:extLst>
                </a:gridCol>
              </a:tblGrid>
              <a:tr h="618249">
                <a:tc>
                  <a:txBody>
                    <a:bodyPr/>
                    <a:lstStyle/>
                    <a:p>
                      <a:pPr algn="ctr">
                        <a:lnSpc>
                          <a:spcPct val="107000"/>
                        </a:lnSpc>
                        <a:spcAft>
                          <a:spcPts val="800"/>
                        </a:spcAft>
                      </a:pPr>
                      <a:r>
                        <a:rPr lang="en-GB" sz="1600" dirty="0">
                          <a:effectLst/>
                        </a:rPr>
                        <a:t>Approach</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GB" sz="1600" dirty="0">
                          <a:effectLst/>
                        </a:rPr>
                        <a:t>Systematic</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GB" sz="1600" dirty="0">
                          <a:effectLst/>
                        </a:rPr>
                        <a:t>Semi-systematic</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GB" sz="1600" dirty="0">
                          <a:effectLst/>
                        </a:rPr>
                        <a:t>Integrative</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65497279"/>
                  </a:ext>
                </a:extLst>
              </a:tr>
              <a:tr h="1100993">
                <a:tc>
                  <a:txBody>
                    <a:bodyPr/>
                    <a:lstStyle/>
                    <a:p>
                      <a:pPr algn="l">
                        <a:lnSpc>
                          <a:spcPct val="107000"/>
                        </a:lnSpc>
                        <a:spcAft>
                          <a:spcPts val="800"/>
                        </a:spcAft>
                      </a:pPr>
                      <a:r>
                        <a:rPr lang="en-GB" sz="1600" dirty="0">
                          <a:effectLst/>
                        </a:rPr>
                        <a:t>Typical purpose</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lnSpc>
                          <a:spcPct val="107000"/>
                        </a:lnSpc>
                        <a:spcAft>
                          <a:spcPts val="800"/>
                        </a:spcAft>
                      </a:pPr>
                      <a:r>
                        <a:rPr lang="en-GB" sz="1600">
                          <a:effectLst/>
                        </a:rPr>
                        <a:t>Synthesize and compare evidence</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lnSpc>
                          <a:spcPct val="107000"/>
                        </a:lnSpc>
                        <a:spcAft>
                          <a:spcPts val="800"/>
                        </a:spcAft>
                      </a:pPr>
                      <a:r>
                        <a:rPr lang="en-GB" sz="1600" dirty="0">
                          <a:effectLst/>
                        </a:rPr>
                        <a:t>Overview research area and track development over time</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lnSpc>
                          <a:spcPct val="107000"/>
                        </a:lnSpc>
                        <a:spcAft>
                          <a:spcPts val="800"/>
                        </a:spcAft>
                      </a:pPr>
                      <a:r>
                        <a:rPr lang="en-GB" sz="1600" dirty="0">
                          <a:effectLst/>
                        </a:rPr>
                        <a:t>Critique and synthesize</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lnSpc>
                          <a:spcPct val="107000"/>
                        </a:lnSpc>
                        <a:spcAft>
                          <a:spcPts val="800"/>
                        </a:spcAft>
                      </a:pPr>
                      <a:r>
                        <a:rPr lang="en-US" sz="1600" b="1" dirty="0">
                          <a:effectLst/>
                          <a:latin typeface="Calibri" panose="020F0502020204030204" pitchFamily="34" charset="0"/>
                          <a:ea typeface="Calibri" panose="020F0502020204030204" pitchFamily="34" charset="0"/>
                          <a:cs typeface="Times New Roman" panose="02020603050405020304" pitchFamily="18" charset="0"/>
                        </a:rPr>
                        <a:t>What is impact of AI innovation including Machine Learning (ML) models on changing business environments and operations during COVID-19?</a:t>
                      </a:r>
                      <a:endParaRPr lang="en-GB"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accent6">
                        <a:lumMod val="60000"/>
                        <a:lumOff val="40000"/>
                      </a:schemeClr>
                    </a:solidFill>
                  </a:tcPr>
                </a:tc>
                <a:extLst>
                  <a:ext uri="{0D108BD9-81ED-4DB2-BD59-A6C34878D82A}">
                    <a16:rowId xmlns:a16="http://schemas.microsoft.com/office/drawing/2014/main" val="484116795"/>
                  </a:ext>
                </a:extLst>
              </a:tr>
              <a:tr h="347707">
                <a:tc>
                  <a:txBody>
                    <a:bodyPr/>
                    <a:lstStyle/>
                    <a:p>
                      <a:pPr algn="l">
                        <a:lnSpc>
                          <a:spcPct val="107000"/>
                        </a:lnSpc>
                        <a:spcAft>
                          <a:spcPts val="800"/>
                        </a:spcAft>
                      </a:pPr>
                      <a:r>
                        <a:rPr lang="en-GB" sz="1600" dirty="0">
                          <a:effectLst/>
                        </a:rPr>
                        <a:t>Research questions</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lnSpc>
                          <a:spcPct val="107000"/>
                        </a:lnSpc>
                        <a:spcAft>
                          <a:spcPts val="800"/>
                        </a:spcAft>
                      </a:pPr>
                      <a:r>
                        <a:rPr lang="en-GB" sz="1600">
                          <a:effectLst/>
                        </a:rPr>
                        <a:t>Specific</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lnSpc>
                          <a:spcPct val="107000"/>
                        </a:lnSpc>
                        <a:spcAft>
                          <a:spcPts val="800"/>
                        </a:spcAft>
                      </a:pPr>
                      <a:r>
                        <a:rPr lang="en-GB" sz="1600" dirty="0">
                          <a:effectLst/>
                        </a:rPr>
                        <a:t>Broad</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lnSpc>
                          <a:spcPct val="107000"/>
                        </a:lnSpc>
                        <a:spcAft>
                          <a:spcPts val="800"/>
                        </a:spcAft>
                      </a:pPr>
                      <a:r>
                        <a:rPr lang="en-GB" sz="1600" dirty="0">
                          <a:effectLst/>
                        </a:rPr>
                        <a:t>Narrow or broad</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lnSpc>
                          <a:spcPct val="107000"/>
                        </a:lnSpc>
                        <a:spcAft>
                          <a:spcPts val="800"/>
                        </a:spcAft>
                      </a:pPr>
                      <a:r>
                        <a:rPr lang="en-US" sz="1600" b="1" dirty="0">
                          <a:effectLst/>
                          <a:latin typeface="Calibri" panose="020F0502020204030204" pitchFamily="34" charset="0"/>
                          <a:ea typeface="Calibri" panose="020F0502020204030204" pitchFamily="34" charset="0"/>
                          <a:cs typeface="Times New Roman" panose="02020603050405020304" pitchFamily="18" charset="0"/>
                        </a:rPr>
                        <a:t> Narrow and Specific</a:t>
                      </a:r>
                      <a:endParaRPr lang="en-GB"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accent6">
                        <a:lumMod val="60000"/>
                        <a:lumOff val="40000"/>
                      </a:schemeClr>
                    </a:solidFill>
                  </a:tcPr>
                </a:tc>
                <a:extLst>
                  <a:ext uri="{0D108BD9-81ED-4DB2-BD59-A6C34878D82A}">
                    <a16:rowId xmlns:a16="http://schemas.microsoft.com/office/drawing/2014/main" val="3659472728"/>
                  </a:ext>
                </a:extLst>
              </a:tr>
              <a:tr h="544298">
                <a:tc>
                  <a:txBody>
                    <a:bodyPr/>
                    <a:lstStyle/>
                    <a:p>
                      <a:pPr algn="l">
                        <a:lnSpc>
                          <a:spcPct val="107000"/>
                        </a:lnSpc>
                        <a:spcAft>
                          <a:spcPts val="800"/>
                        </a:spcAft>
                      </a:pPr>
                      <a:r>
                        <a:rPr lang="en-GB" sz="1600" dirty="0">
                          <a:effectLst/>
                        </a:rPr>
                        <a:t>Search strategy</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lnSpc>
                          <a:spcPct val="107000"/>
                        </a:lnSpc>
                        <a:spcAft>
                          <a:spcPts val="800"/>
                        </a:spcAft>
                      </a:pPr>
                      <a:r>
                        <a:rPr lang="en-GB" sz="1600" dirty="0">
                          <a:effectLst/>
                        </a:rPr>
                        <a:t>Systematic</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lnSpc>
                          <a:spcPct val="107000"/>
                        </a:lnSpc>
                        <a:spcAft>
                          <a:spcPts val="800"/>
                        </a:spcAft>
                      </a:pPr>
                      <a:r>
                        <a:rPr lang="en-GB" sz="1600">
                          <a:effectLst/>
                        </a:rPr>
                        <a:t>May or may not be systematic</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lnSpc>
                          <a:spcPct val="107000"/>
                        </a:lnSpc>
                        <a:spcAft>
                          <a:spcPts val="800"/>
                        </a:spcAft>
                      </a:pPr>
                      <a:r>
                        <a:rPr lang="en-GB" sz="1600">
                          <a:effectLst/>
                        </a:rPr>
                        <a:t>Usually not systematic</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lnSpc>
                          <a:spcPct val="107000"/>
                        </a:lnSpc>
                        <a:spcAft>
                          <a:spcPts val="800"/>
                        </a:spcAft>
                      </a:pPr>
                      <a:r>
                        <a:rPr lang="en-US" sz="1600" b="1" dirty="0">
                          <a:effectLst/>
                          <a:latin typeface="Calibri" panose="020F0502020204030204" pitchFamily="34" charset="0"/>
                          <a:ea typeface="Calibri" panose="020F0502020204030204" pitchFamily="34" charset="0"/>
                          <a:cs typeface="Times New Roman" panose="02020603050405020304" pitchFamily="18" charset="0"/>
                        </a:rPr>
                        <a:t> Semi-systematic</a:t>
                      </a:r>
                      <a:endParaRPr lang="en-GB"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accent6">
                        <a:lumMod val="60000"/>
                        <a:lumOff val="40000"/>
                      </a:schemeClr>
                    </a:solidFill>
                  </a:tcPr>
                </a:tc>
                <a:extLst>
                  <a:ext uri="{0D108BD9-81ED-4DB2-BD59-A6C34878D82A}">
                    <a16:rowId xmlns:a16="http://schemas.microsoft.com/office/drawing/2014/main" val="1377648854"/>
                  </a:ext>
                </a:extLst>
              </a:tr>
              <a:tr h="1100993">
                <a:tc>
                  <a:txBody>
                    <a:bodyPr/>
                    <a:lstStyle/>
                    <a:p>
                      <a:pPr algn="l">
                        <a:lnSpc>
                          <a:spcPct val="107000"/>
                        </a:lnSpc>
                        <a:spcAft>
                          <a:spcPts val="800"/>
                        </a:spcAft>
                      </a:pPr>
                      <a:r>
                        <a:rPr lang="en-GB" sz="1600" dirty="0">
                          <a:effectLst/>
                        </a:rPr>
                        <a:t>Sample characteristics</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lnSpc>
                          <a:spcPct val="107000"/>
                        </a:lnSpc>
                        <a:spcAft>
                          <a:spcPts val="800"/>
                        </a:spcAft>
                      </a:pPr>
                      <a:r>
                        <a:rPr lang="en-GB" sz="1600" dirty="0">
                          <a:effectLst/>
                        </a:rPr>
                        <a:t>Quantitative articles</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lnSpc>
                          <a:spcPct val="107000"/>
                        </a:lnSpc>
                        <a:spcAft>
                          <a:spcPts val="800"/>
                        </a:spcAft>
                      </a:pPr>
                      <a:r>
                        <a:rPr lang="en-GB" sz="1600" dirty="0">
                          <a:effectLst/>
                        </a:rPr>
                        <a:t>Research articles</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lnSpc>
                          <a:spcPct val="107000"/>
                        </a:lnSpc>
                        <a:spcAft>
                          <a:spcPts val="800"/>
                        </a:spcAft>
                      </a:pPr>
                      <a:r>
                        <a:rPr lang="en-GB" sz="1600" dirty="0">
                          <a:effectLst/>
                        </a:rPr>
                        <a:t>Research articles, books, and other published texts</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lnSpc>
                          <a:spcPct val="107000"/>
                        </a:lnSpc>
                        <a:spcAft>
                          <a:spcPts val="800"/>
                        </a:spcAft>
                      </a:pPr>
                      <a:r>
                        <a:rPr lang="en-US" sz="1600" b="1" dirty="0">
                          <a:effectLst/>
                          <a:latin typeface="Calibri" panose="020F0502020204030204" pitchFamily="34" charset="0"/>
                          <a:ea typeface="Calibri" panose="020F0502020204030204" pitchFamily="34" charset="0"/>
                          <a:cs typeface="Times New Roman" panose="02020603050405020304" pitchFamily="18" charset="0"/>
                        </a:rPr>
                        <a:t>Journal and conference papers</a:t>
                      </a:r>
                    </a:p>
                    <a:p>
                      <a:pPr algn="l">
                        <a:lnSpc>
                          <a:spcPct val="107000"/>
                        </a:lnSpc>
                        <a:spcAft>
                          <a:spcPts val="800"/>
                        </a:spcAft>
                      </a:pPr>
                      <a:r>
                        <a:rPr lang="en-US" sz="1600" b="1" dirty="0">
                          <a:effectLst/>
                          <a:latin typeface="Calibri" panose="020F0502020204030204" pitchFamily="34" charset="0"/>
                          <a:ea typeface="Calibri" panose="020F0502020204030204" pitchFamily="34" charset="0"/>
                          <a:cs typeface="Times New Roman" panose="02020603050405020304" pitchFamily="18" charset="0"/>
                        </a:rPr>
                        <a:t>Book chapters &amp; reviews</a:t>
                      </a:r>
                      <a:endParaRPr lang="en-GB"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accent6">
                        <a:lumMod val="60000"/>
                        <a:lumOff val="40000"/>
                      </a:schemeClr>
                    </a:solidFill>
                  </a:tcPr>
                </a:tc>
                <a:extLst>
                  <a:ext uri="{0D108BD9-81ED-4DB2-BD59-A6C34878D82A}">
                    <a16:rowId xmlns:a16="http://schemas.microsoft.com/office/drawing/2014/main" val="2764468270"/>
                  </a:ext>
                </a:extLst>
              </a:tr>
              <a:tr h="544298">
                <a:tc>
                  <a:txBody>
                    <a:bodyPr/>
                    <a:lstStyle/>
                    <a:p>
                      <a:pPr algn="l">
                        <a:lnSpc>
                          <a:spcPct val="107000"/>
                        </a:lnSpc>
                        <a:spcAft>
                          <a:spcPts val="800"/>
                        </a:spcAft>
                      </a:pPr>
                      <a:r>
                        <a:rPr lang="en-GB" sz="1600">
                          <a:effectLst/>
                        </a:rPr>
                        <a:t>Analysis and evaluation</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lnSpc>
                          <a:spcPct val="107000"/>
                        </a:lnSpc>
                        <a:spcAft>
                          <a:spcPts val="800"/>
                        </a:spcAft>
                      </a:pPr>
                      <a:r>
                        <a:rPr lang="en-GB" sz="1600">
                          <a:effectLst/>
                        </a:rPr>
                        <a:t>Quantitative</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lnSpc>
                          <a:spcPct val="107000"/>
                        </a:lnSpc>
                        <a:spcAft>
                          <a:spcPts val="800"/>
                        </a:spcAft>
                      </a:pPr>
                      <a:r>
                        <a:rPr lang="en-GB" sz="1600" dirty="0">
                          <a:effectLst/>
                        </a:rPr>
                        <a:t>Qualitative/</a:t>
                      </a:r>
                    </a:p>
                    <a:p>
                      <a:pPr algn="l">
                        <a:lnSpc>
                          <a:spcPct val="0"/>
                        </a:lnSpc>
                        <a:spcAft>
                          <a:spcPts val="800"/>
                        </a:spcAft>
                      </a:pPr>
                      <a:r>
                        <a:rPr lang="en-GB" sz="1600" dirty="0">
                          <a:effectLst/>
                        </a:rPr>
                        <a:t>quantitative</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lnSpc>
                          <a:spcPct val="107000"/>
                        </a:lnSpc>
                        <a:spcAft>
                          <a:spcPts val="800"/>
                        </a:spcAft>
                      </a:pPr>
                      <a:r>
                        <a:rPr lang="en-GB" sz="1600" dirty="0">
                          <a:effectLst/>
                        </a:rPr>
                        <a:t>Qualitative</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lnSpc>
                          <a:spcPct val="107000"/>
                        </a:lnSpc>
                        <a:spcAft>
                          <a:spcPts val="800"/>
                        </a:spcAft>
                      </a:pPr>
                      <a:r>
                        <a:rPr lang="en-US" sz="1600" b="1" dirty="0">
                          <a:effectLst/>
                          <a:latin typeface="Calibri" panose="020F0502020204030204" pitchFamily="34" charset="0"/>
                          <a:ea typeface="Calibri" panose="020F0502020204030204" pitchFamily="34" charset="0"/>
                          <a:cs typeface="Times New Roman" panose="02020603050405020304" pitchFamily="18" charset="0"/>
                        </a:rPr>
                        <a:t>  NVivo software</a:t>
                      </a:r>
                      <a:endParaRPr lang="en-GB"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accent6">
                        <a:lumMod val="60000"/>
                        <a:lumOff val="40000"/>
                      </a:schemeClr>
                    </a:solidFill>
                  </a:tcPr>
                </a:tc>
                <a:extLst>
                  <a:ext uri="{0D108BD9-81ED-4DB2-BD59-A6C34878D82A}">
                    <a16:rowId xmlns:a16="http://schemas.microsoft.com/office/drawing/2014/main" val="3168352604"/>
                  </a:ext>
                </a:extLst>
              </a:tr>
              <a:tr h="1379340">
                <a:tc>
                  <a:txBody>
                    <a:bodyPr/>
                    <a:lstStyle/>
                    <a:p>
                      <a:pPr algn="l">
                        <a:lnSpc>
                          <a:spcPct val="107000"/>
                        </a:lnSpc>
                        <a:spcAft>
                          <a:spcPts val="800"/>
                        </a:spcAft>
                      </a:pPr>
                      <a:r>
                        <a:rPr lang="en-GB" sz="1600" dirty="0">
                          <a:effectLst/>
                        </a:rPr>
                        <a:t>Examples of contribution</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lnSpc>
                          <a:spcPct val="107000"/>
                        </a:lnSpc>
                        <a:spcAft>
                          <a:spcPts val="800"/>
                        </a:spcAft>
                      </a:pPr>
                      <a:r>
                        <a:rPr lang="en-GB" sz="1600" dirty="0">
                          <a:effectLst/>
                        </a:rPr>
                        <a:t>Evidence of effect</a:t>
                      </a:r>
                      <a:br>
                        <a:rPr lang="en-GB" sz="1600" dirty="0">
                          <a:effectLst/>
                        </a:rPr>
                      </a:br>
                      <a:r>
                        <a:rPr lang="en-GB" sz="1600" dirty="0">
                          <a:effectLst/>
                        </a:rPr>
                        <a:t>Inform policy and practice</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lnSpc>
                          <a:spcPct val="107000"/>
                        </a:lnSpc>
                        <a:spcAft>
                          <a:spcPts val="800"/>
                        </a:spcAft>
                      </a:pPr>
                      <a:r>
                        <a:rPr lang="en-GB" sz="1600" dirty="0">
                          <a:effectLst/>
                        </a:rPr>
                        <a:t>State of knowledge</a:t>
                      </a:r>
                      <a:br>
                        <a:rPr lang="en-GB" sz="1600" dirty="0">
                          <a:effectLst/>
                        </a:rPr>
                      </a:br>
                      <a:r>
                        <a:rPr lang="en-GB" sz="1600" dirty="0">
                          <a:effectLst/>
                        </a:rPr>
                        <a:t>Themes in literature</a:t>
                      </a:r>
                      <a:br>
                        <a:rPr lang="en-GB" sz="1600" dirty="0">
                          <a:effectLst/>
                        </a:rPr>
                      </a:br>
                      <a:r>
                        <a:rPr lang="en-GB" sz="1600" dirty="0">
                          <a:effectLst/>
                        </a:rPr>
                        <a:t>Historical overview</a:t>
                      </a:r>
                      <a:br>
                        <a:rPr lang="en-GB" sz="1600" dirty="0">
                          <a:effectLst/>
                        </a:rPr>
                      </a:br>
                      <a:r>
                        <a:rPr lang="en-GB" sz="1600" dirty="0">
                          <a:effectLst/>
                        </a:rPr>
                        <a:t>Research agenda</a:t>
                      </a:r>
                      <a:br>
                        <a:rPr lang="en-GB" sz="1600" dirty="0">
                          <a:effectLst/>
                        </a:rPr>
                      </a:br>
                      <a:r>
                        <a:rPr lang="en-GB" sz="1600" dirty="0">
                          <a:effectLst/>
                        </a:rPr>
                        <a:t>Theoretical model</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lnSpc>
                          <a:spcPct val="107000"/>
                        </a:lnSpc>
                        <a:spcAft>
                          <a:spcPts val="800"/>
                        </a:spcAft>
                      </a:pPr>
                      <a:r>
                        <a:rPr lang="en-GB" sz="1600" dirty="0">
                          <a:effectLst/>
                        </a:rPr>
                        <a:t>Taxonomy or classification</a:t>
                      </a:r>
                      <a:br>
                        <a:rPr lang="en-GB" sz="1600" dirty="0">
                          <a:effectLst/>
                        </a:rPr>
                      </a:br>
                      <a:r>
                        <a:rPr lang="en-GB" sz="1600" dirty="0">
                          <a:effectLst/>
                        </a:rPr>
                        <a:t>Theoretical model or framework</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lnSpc>
                          <a:spcPct val="107000"/>
                        </a:lnSpc>
                        <a:spcAft>
                          <a:spcPts val="800"/>
                        </a:spcAft>
                      </a:pPr>
                      <a:r>
                        <a:rPr lang="en-US" sz="1600" b="1" dirty="0">
                          <a:effectLst/>
                          <a:latin typeface="Calibri" panose="020F0502020204030204" pitchFamily="34" charset="0"/>
                          <a:ea typeface="Calibri" panose="020F0502020204030204" pitchFamily="34" charset="0"/>
                          <a:cs typeface="Times New Roman" panose="02020603050405020304" pitchFamily="18" charset="0"/>
                        </a:rPr>
                        <a:t>Codes, themes, evidence to inform policy and practices</a:t>
                      </a:r>
                      <a:endParaRPr lang="en-GB"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accent6">
                        <a:lumMod val="60000"/>
                        <a:lumOff val="40000"/>
                      </a:schemeClr>
                    </a:solidFill>
                  </a:tcPr>
                </a:tc>
                <a:extLst>
                  <a:ext uri="{0D108BD9-81ED-4DB2-BD59-A6C34878D82A}">
                    <a16:rowId xmlns:a16="http://schemas.microsoft.com/office/drawing/2014/main" val="3646157331"/>
                  </a:ext>
                </a:extLst>
              </a:tr>
            </a:tbl>
          </a:graphicData>
        </a:graphic>
      </p:graphicFrame>
      <p:sp>
        <p:nvSpPr>
          <p:cNvPr id="9" name="Arrow: Right 8">
            <a:extLst>
              <a:ext uri="{FF2B5EF4-FFF2-40B4-BE49-F238E27FC236}">
                <a16:creationId xmlns:a16="http://schemas.microsoft.com/office/drawing/2014/main" id="{BC8AE424-9B1E-4601-96AA-0278CCE2BCD6}"/>
              </a:ext>
            </a:extLst>
          </p:cNvPr>
          <p:cNvSpPr/>
          <p:nvPr/>
        </p:nvSpPr>
        <p:spPr>
          <a:xfrm>
            <a:off x="0" y="1406727"/>
            <a:ext cx="1756610" cy="138539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Hybrid Approach</a:t>
            </a:r>
            <a:endParaRPr lang="en-GB" sz="2000" b="1" dirty="0"/>
          </a:p>
        </p:txBody>
      </p:sp>
      <p:sp>
        <p:nvSpPr>
          <p:cNvPr id="13" name="TextBox 12">
            <a:extLst>
              <a:ext uri="{FF2B5EF4-FFF2-40B4-BE49-F238E27FC236}">
                <a16:creationId xmlns:a16="http://schemas.microsoft.com/office/drawing/2014/main" id="{0EFCD66C-FC37-44B0-85D8-717E27E5F8D3}"/>
              </a:ext>
            </a:extLst>
          </p:cNvPr>
          <p:cNvSpPr txBox="1"/>
          <p:nvPr/>
        </p:nvSpPr>
        <p:spPr>
          <a:xfrm>
            <a:off x="10435389" y="6596390"/>
            <a:ext cx="1756610" cy="261610"/>
          </a:xfrm>
          <a:prstGeom prst="rect">
            <a:avLst/>
          </a:prstGeom>
          <a:noFill/>
        </p:spPr>
        <p:txBody>
          <a:bodyPr wrap="square" rtlCol="0">
            <a:spAutoFit/>
          </a:bodyPr>
          <a:lstStyle/>
          <a:p>
            <a:pPr algn="r"/>
            <a:r>
              <a:rPr lang="en-US" sz="1100" b="0" i="0" dirty="0">
                <a:solidFill>
                  <a:srgbClr val="222222"/>
                </a:solidFill>
                <a:effectLst/>
                <a:latin typeface="Arial" panose="020B0604020202020204" pitchFamily="34" charset="0"/>
              </a:rPr>
              <a:t>(Adapted: Snyder, 2019)</a:t>
            </a:r>
            <a:endParaRPr lang="en-GB" sz="1100" dirty="0"/>
          </a:p>
        </p:txBody>
      </p:sp>
      <p:sp>
        <p:nvSpPr>
          <p:cNvPr id="7" name="Arrow: Right 6">
            <a:extLst>
              <a:ext uri="{FF2B5EF4-FFF2-40B4-BE49-F238E27FC236}">
                <a16:creationId xmlns:a16="http://schemas.microsoft.com/office/drawing/2014/main" id="{CC9983B2-16C7-4541-BF7F-3CDF8F9250F2}"/>
              </a:ext>
            </a:extLst>
          </p:cNvPr>
          <p:cNvSpPr/>
          <p:nvPr/>
        </p:nvSpPr>
        <p:spPr>
          <a:xfrm>
            <a:off x="0" y="3669356"/>
            <a:ext cx="1756610" cy="138539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Hybrid Approach</a:t>
            </a:r>
            <a:endParaRPr lang="en-GB" sz="2000" b="1" dirty="0"/>
          </a:p>
        </p:txBody>
      </p:sp>
    </p:spTree>
    <p:extLst>
      <p:ext uri="{BB962C8B-B14F-4D97-AF65-F5344CB8AC3E}">
        <p14:creationId xmlns:p14="http://schemas.microsoft.com/office/powerpoint/2010/main" val="2047961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4.79167E-6 1.48148E-6 L -0.00208 0.32291 " pathEditMode="relative" rAng="0" ptsTypes="AA">
                                      <p:cBhvr>
                                        <p:cTn id="6" dur="2000" fill="hold"/>
                                        <p:tgtEl>
                                          <p:spTgt spid="9"/>
                                        </p:tgtEl>
                                        <p:attrNameLst>
                                          <p:attrName>ppt_x</p:attrName>
                                          <p:attrName>ppt_y</p:attrName>
                                        </p:attrNameLst>
                                      </p:cBhvr>
                                      <p:rCtr x="195" y="14329"/>
                                    </p:animMotion>
                                  </p:childTnLst>
                                </p:cTn>
                              </p:par>
                            </p:childTnLst>
                          </p:cTn>
                        </p:par>
                      </p:childTnLst>
                    </p:cTn>
                  </p:par>
                  <p:par>
                    <p:cTn id="7" fill="hold">
                      <p:stCondLst>
                        <p:cond delay="indefinite"/>
                      </p:stCondLst>
                      <p:childTnLst>
                        <p:par>
                          <p:cTn id="8" fill="hold">
                            <p:stCondLst>
                              <p:cond delay="0"/>
                            </p:stCondLst>
                            <p:childTnLst>
                              <p:par>
                                <p:cTn id="9" presetID="42" presetClass="path" presetSubtype="0" accel="50000" decel="50000" fill="hold" grpId="0" nodeType="clickEffect">
                                  <p:stCondLst>
                                    <p:cond delay="0"/>
                                  </p:stCondLst>
                                  <p:childTnLst>
                                    <p:animMotion origin="layout" path="M -2.08333E-7 2.96296E-6 L -2.08333E-7 0.25 " pathEditMode="relative" rAng="0" ptsTypes="AA">
                                      <p:cBhvr>
                                        <p:cTn id="10" dur="2000" fill="hold"/>
                                        <p:tgtEl>
                                          <p:spTgt spid="7"/>
                                        </p:tgtEl>
                                        <p:attrNameLst>
                                          <p:attrName>ppt_x</p:attrName>
                                          <p:attrName>ppt_y</p:attrName>
                                        </p:attrNameLst>
                                      </p:cBhvr>
                                      <p:rCtr x="0" y="125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BB6BEB-31AB-40FB-B057-7500B5AA7B43}"/>
              </a:ext>
            </a:extLst>
          </p:cNvPr>
          <p:cNvSpPr>
            <a:spLocks noGrp="1"/>
          </p:cNvSpPr>
          <p:nvPr>
            <p:ph type="title"/>
          </p:nvPr>
        </p:nvSpPr>
        <p:spPr>
          <a:xfrm>
            <a:off x="838200" y="159328"/>
            <a:ext cx="10515600" cy="885858"/>
          </a:xfrm>
        </p:spPr>
        <p:txBody>
          <a:bodyPr>
            <a:normAutofit fontScale="90000"/>
          </a:bodyPr>
          <a:lstStyle/>
          <a:p>
            <a:r>
              <a:rPr lang="en-US" sz="8000" b="1" dirty="0">
                <a:solidFill>
                  <a:schemeClr val="accent1">
                    <a:lumMod val="50000"/>
                  </a:schemeClr>
                </a:solidFill>
              </a:rPr>
              <a:t>NVivo coding and analysis</a:t>
            </a:r>
            <a:endParaRPr lang="en-GB" sz="8000" b="1" dirty="0">
              <a:solidFill>
                <a:schemeClr val="accent1">
                  <a:lumMod val="50000"/>
                </a:schemeClr>
              </a:solidFill>
            </a:endParaRPr>
          </a:p>
        </p:txBody>
      </p:sp>
      <p:pic>
        <p:nvPicPr>
          <p:cNvPr id="5" name="Content Placeholder 4">
            <a:extLst>
              <a:ext uri="{FF2B5EF4-FFF2-40B4-BE49-F238E27FC236}">
                <a16:creationId xmlns:a16="http://schemas.microsoft.com/office/drawing/2014/main" id="{EDB8B43C-B23E-4C77-8EB4-DCCA1A2345E5}"/>
              </a:ext>
            </a:extLst>
          </p:cNvPr>
          <p:cNvPicPr>
            <a:picLocks noGrp="1" noChangeAspect="1"/>
          </p:cNvPicPr>
          <p:nvPr>
            <p:ph idx="1"/>
          </p:nvPr>
        </p:nvPicPr>
        <p:blipFill>
          <a:blip r:embed="rId3"/>
          <a:stretch>
            <a:fillRect/>
          </a:stretch>
        </p:blipFill>
        <p:spPr>
          <a:xfrm>
            <a:off x="8547137" y="2150483"/>
            <a:ext cx="3268943" cy="3234168"/>
          </a:xfrm>
        </p:spPr>
      </p:pic>
      <p:graphicFrame>
        <p:nvGraphicFramePr>
          <p:cNvPr id="7" name="Chart 6">
            <a:extLst>
              <a:ext uri="{FF2B5EF4-FFF2-40B4-BE49-F238E27FC236}">
                <a16:creationId xmlns:a16="http://schemas.microsoft.com/office/drawing/2014/main" id="{76710F52-D2B6-4AEA-BC2F-AC95811C6767}"/>
              </a:ext>
            </a:extLst>
          </p:cNvPr>
          <p:cNvGraphicFramePr>
            <a:graphicFrameLocks/>
          </p:cNvGraphicFramePr>
          <p:nvPr>
            <p:extLst>
              <p:ext uri="{D42A27DB-BD31-4B8C-83A1-F6EECF244321}">
                <p14:modId xmlns:p14="http://schemas.microsoft.com/office/powerpoint/2010/main" val="4137193784"/>
              </p:ext>
            </p:extLst>
          </p:nvPr>
        </p:nvGraphicFramePr>
        <p:xfrm>
          <a:off x="868875" y="1850821"/>
          <a:ext cx="6328748" cy="3084490"/>
        </p:xfrm>
        <a:graphic>
          <a:graphicData uri="http://schemas.openxmlformats.org/drawingml/2006/chart">
            <c:chart xmlns:c="http://schemas.openxmlformats.org/drawingml/2006/chart" xmlns:r="http://schemas.openxmlformats.org/officeDocument/2006/relationships" r:id="rId4"/>
          </a:graphicData>
        </a:graphic>
      </p:graphicFrame>
      <p:sp>
        <p:nvSpPr>
          <p:cNvPr id="8" name="TextBox 7">
            <a:extLst>
              <a:ext uri="{FF2B5EF4-FFF2-40B4-BE49-F238E27FC236}">
                <a16:creationId xmlns:a16="http://schemas.microsoft.com/office/drawing/2014/main" id="{725D9290-53C6-4DC1-9628-14F916614402}"/>
              </a:ext>
            </a:extLst>
          </p:cNvPr>
          <p:cNvSpPr txBox="1"/>
          <p:nvPr/>
        </p:nvSpPr>
        <p:spPr>
          <a:xfrm>
            <a:off x="695554" y="1341697"/>
            <a:ext cx="10297566" cy="369332"/>
          </a:xfrm>
          <a:prstGeom prst="rect">
            <a:avLst/>
          </a:prstGeom>
          <a:noFill/>
        </p:spPr>
        <p:txBody>
          <a:bodyPr wrap="square">
            <a:spAutoFit/>
          </a:bodyPr>
          <a:lstStyle/>
          <a:p>
            <a:r>
              <a:rPr lang="en-US" dirty="0"/>
              <a:t>Abstracts of 215 articles were reviewed through Elsevier’s abstract and citation database: Scopus</a:t>
            </a:r>
            <a:endParaRPr lang="en-GB" dirty="0"/>
          </a:p>
        </p:txBody>
      </p:sp>
      <p:pic>
        <p:nvPicPr>
          <p:cNvPr id="10" name="Picture 9">
            <a:extLst>
              <a:ext uri="{FF2B5EF4-FFF2-40B4-BE49-F238E27FC236}">
                <a16:creationId xmlns:a16="http://schemas.microsoft.com/office/drawing/2014/main" id="{C7572334-47B2-44CD-B7AB-657499B541F4}"/>
              </a:ext>
            </a:extLst>
          </p:cNvPr>
          <p:cNvPicPr>
            <a:picLocks noChangeAspect="1"/>
          </p:cNvPicPr>
          <p:nvPr/>
        </p:nvPicPr>
        <p:blipFill>
          <a:blip r:embed="rId5"/>
          <a:stretch>
            <a:fillRect/>
          </a:stretch>
        </p:blipFill>
        <p:spPr>
          <a:xfrm>
            <a:off x="285806" y="5231823"/>
            <a:ext cx="7686675" cy="1466850"/>
          </a:xfrm>
          <a:prstGeom prst="rect">
            <a:avLst/>
          </a:prstGeom>
        </p:spPr>
      </p:pic>
    </p:spTree>
    <p:extLst>
      <p:ext uri="{BB962C8B-B14F-4D97-AF65-F5344CB8AC3E}">
        <p14:creationId xmlns:p14="http://schemas.microsoft.com/office/powerpoint/2010/main" val="25423248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60ADEF-AF08-4E2D-A5CC-CE0C36C22E47}"/>
              </a:ext>
            </a:extLst>
          </p:cNvPr>
          <p:cNvSpPr>
            <a:spLocks noGrp="1"/>
          </p:cNvSpPr>
          <p:nvPr>
            <p:ph type="title"/>
          </p:nvPr>
        </p:nvSpPr>
        <p:spPr>
          <a:xfrm>
            <a:off x="0" y="87530"/>
            <a:ext cx="9738360" cy="775281"/>
          </a:xfrm>
        </p:spPr>
        <p:txBody>
          <a:bodyPr>
            <a:normAutofit fontScale="90000"/>
          </a:bodyPr>
          <a:lstStyle/>
          <a:p>
            <a:pPr algn="ctr"/>
            <a:r>
              <a:rPr lang="en-US" sz="8800" b="1" dirty="0">
                <a:solidFill>
                  <a:schemeClr val="accent1">
                    <a:lumMod val="50000"/>
                  </a:schemeClr>
                </a:solidFill>
              </a:rPr>
              <a:t>Results &amp; Findings</a:t>
            </a:r>
            <a:endParaRPr lang="en-GB" sz="8800" b="1" dirty="0">
              <a:solidFill>
                <a:schemeClr val="accent1">
                  <a:lumMod val="50000"/>
                </a:schemeClr>
              </a:solidFill>
            </a:endParaRPr>
          </a:p>
        </p:txBody>
      </p:sp>
      <p:sp>
        <p:nvSpPr>
          <p:cNvPr id="3" name="Content Placeholder 2">
            <a:extLst>
              <a:ext uri="{FF2B5EF4-FFF2-40B4-BE49-F238E27FC236}">
                <a16:creationId xmlns:a16="http://schemas.microsoft.com/office/drawing/2014/main" id="{65B68B9E-3856-46B3-8E87-F2F4BBA47252}"/>
              </a:ext>
            </a:extLst>
          </p:cNvPr>
          <p:cNvSpPr>
            <a:spLocks noGrp="1"/>
          </p:cNvSpPr>
          <p:nvPr>
            <p:ph idx="1"/>
          </p:nvPr>
        </p:nvSpPr>
        <p:spPr>
          <a:xfrm>
            <a:off x="551543" y="1349830"/>
            <a:ext cx="10802257" cy="4827133"/>
          </a:xfrm>
        </p:spPr>
        <p:txBody>
          <a:bodyPr>
            <a:normAutofit/>
          </a:bodyPr>
          <a:lstStyle/>
          <a:p>
            <a:endParaRPr lang="en-US" dirty="0"/>
          </a:p>
          <a:p>
            <a:endParaRPr lang="en-GB" dirty="0"/>
          </a:p>
        </p:txBody>
      </p:sp>
      <p:pic>
        <p:nvPicPr>
          <p:cNvPr id="8" name="chart">
            <a:extLst>
              <a:ext uri="{FF2B5EF4-FFF2-40B4-BE49-F238E27FC236}">
                <a16:creationId xmlns:a16="http://schemas.microsoft.com/office/drawing/2014/main" id="{6FCC6023-22D2-4B4B-BA50-96A4ADEE5EBF}"/>
              </a:ext>
            </a:extLst>
          </p:cNvPr>
          <p:cNvPicPr>
            <a:picLocks noChangeAspect="1"/>
          </p:cNvPicPr>
          <p:nvPr/>
        </p:nvPicPr>
        <p:blipFill>
          <a:blip r:embed="rId3"/>
          <a:stretch>
            <a:fillRect/>
          </a:stretch>
        </p:blipFill>
        <p:spPr>
          <a:xfrm>
            <a:off x="8845487" y="934579"/>
            <a:ext cx="3297088" cy="2341353"/>
          </a:xfrm>
          <a:prstGeom prst="rect">
            <a:avLst/>
          </a:prstGeom>
        </p:spPr>
      </p:pic>
      <p:sp>
        <p:nvSpPr>
          <p:cNvPr id="10" name="TextBox 9">
            <a:extLst>
              <a:ext uri="{FF2B5EF4-FFF2-40B4-BE49-F238E27FC236}">
                <a16:creationId xmlns:a16="http://schemas.microsoft.com/office/drawing/2014/main" id="{A52B21A6-6552-43F0-93F9-20A30CDC9663}"/>
              </a:ext>
            </a:extLst>
          </p:cNvPr>
          <p:cNvSpPr txBox="1"/>
          <p:nvPr/>
        </p:nvSpPr>
        <p:spPr>
          <a:xfrm>
            <a:off x="133456" y="934579"/>
            <a:ext cx="9084549" cy="3046988"/>
          </a:xfrm>
          <a:prstGeom prst="rect">
            <a:avLst/>
          </a:prstGeom>
          <a:noFill/>
        </p:spPr>
        <p:txBody>
          <a:bodyPr wrap="square">
            <a:spAutoFit/>
          </a:bodyPr>
          <a:lstStyle/>
          <a:p>
            <a:pPr marL="285750" indent="-285750">
              <a:buFont typeface="Arial" panose="020B0604020202020204" pitchFamily="34" charset="0"/>
              <a:buChar char="•"/>
            </a:pPr>
            <a:r>
              <a:rPr lang="en-US" sz="1600" dirty="0"/>
              <a:t>56% of the articles suggested that AI and ML models have been deployed in addressing COVID-19 related clinical challenges</a:t>
            </a:r>
          </a:p>
          <a:p>
            <a:pPr marL="742950" lvl="1" indent="-285750">
              <a:buFont typeface="Arial" panose="020B0604020202020204" pitchFamily="34" charset="0"/>
              <a:buChar char="•"/>
            </a:pPr>
            <a:r>
              <a:rPr lang="en-US" sz="1600" dirty="0"/>
              <a:t>predictive capability in scaling dynamics and sensitivity of the outbreak, </a:t>
            </a:r>
          </a:p>
          <a:p>
            <a:pPr marL="742950" lvl="1" indent="-285750">
              <a:buFont typeface="Arial" panose="020B0604020202020204" pitchFamily="34" charset="0"/>
              <a:buChar char="•"/>
            </a:pPr>
            <a:r>
              <a:rPr lang="en-US" sz="1600" dirty="0"/>
              <a:t>determination of protein interactions of mutant COVID-19 variant, </a:t>
            </a:r>
          </a:p>
          <a:p>
            <a:pPr marL="742950" lvl="1" indent="-285750">
              <a:buFont typeface="Arial" panose="020B0604020202020204" pitchFamily="34" charset="0"/>
              <a:buChar char="•"/>
            </a:pPr>
            <a:r>
              <a:rPr lang="en-US" sz="1600" dirty="0"/>
              <a:t>ML-based analysis of association between severity of COVD-19 and presence of certain chronic conditions.</a:t>
            </a:r>
          </a:p>
          <a:p>
            <a:pPr lvl="1"/>
            <a:endParaRPr lang="en-US" sz="1600" dirty="0"/>
          </a:p>
          <a:p>
            <a:pPr marL="285750" indent="-285750">
              <a:buFont typeface="Arial" panose="020B0604020202020204" pitchFamily="34" charset="0"/>
              <a:buChar char="•"/>
            </a:pPr>
            <a:r>
              <a:rPr lang="en-US" sz="1600" dirty="0"/>
              <a:t>26% of the articles reveal that AI has disproportionate impact across other business and social environments including sustainability, tourism, education, government and race. </a:t>
            </a:r>
          </a:p>
          <a:p>
            <a:endParaRPr lang="en-US" sz="1600" dirty="0"/>
          </a:p>
          <a:p>
            <a:pPr marL="285750" indent="-285750">
              <a:buFont typeface="Arial" panose="020B0604020202020204" pitchFamily="34" charset="0"/>
              <a:buChar char="•"/>
            </a:pPr>
            <a:r>
              <a:rPr lang="en-US" sz="1600" dirty="0"/>
              <a:t>18% of the articles noted that, during COVID-19, AI has been deployed to enhance </a:t>
            </a:r>
            <a:r>
              <a:rPr lang="en-US" sz="1600"/>
              <a:t>supply chain</a:t>
            </a:r>
            <a:endParaRPr lang="en-US" sz="1600" dirty="0"/>
          </a:p>
          <a:p>
            <a:pPr marL="742950" lvl="1" indent="-285750">
              <a:buFont typeface="Arial" panose="020B0604020202020204" pitchFamily="34" charset="0"/>
              <a:buChar char="•"/>
            </a:pPr>
            <a:r>
              <a:rPr lang="en-US" sz="1600" dirty="0"/>
              <a:t>AI/ML models deployment improve logistics performance in healthcare industry, </a:t>
            </a:r>
          </a:p>
        </p:txBody>
      </p:sp>
      <p:sp>
        <p:nvSpPr>
          <p:cNvPr id="12" name="TextBox 11">
            <a:extLst>
              <a:ext uri="{FF2B5EF4-FFF2-40B4-BE49-F238E27FC236}">
                <a16:creationId xmlns:a16="http://schemas.microsoft.com/office/drawing/2014/main" id="{42A36DC5-6B36-4816-AC1C-797E8A7B9CFD}"/>
              </a:ext>
            </a:extLst>
          </p:cNvPr>
          <p:cNvSpPr txBox="1"/>
          <p:nvPr/>
        </p:nvSpPr>
        <p:spPr>
          <a:xfrm>
            <a:off x="153851" y="3981567"/>
            <a:ext cx="12009120" cy="2862322"/>
          </a:xfrm>
          <a:prstGeom prst="rect">
            <a:avLst/>
          </a:prstGeom>
          <a:noFill/>
        </p:spPr>
        <p:txBody>
          <a:bodyPr wrap="square">
            <a:spAutoFit/>
          </a:bodyPr>
          <a:lstStyle/>
          <a:p>
            <a:r>
              <a:rPr lang="en-US" b="1" dirty="0"/>
              <a:t>What AI innovation works – in COVID-19 related issues</a:t>
            </a:r>
          </a:p>
          <a:p>
            <a:pPr marL="285750" indent="-285750">
              <a:buFont typeface="Arial" panose="020B0604020202020204" pitchFamily="34" charset="0"/>
              <a:buChar char="•"/>
            </a:pPr>
            <a:r>
              <a:rPr lang="en-US" i="1" dirty="0"/>
              <a:t>“Artificial Intelligence identified that participants in the negative cluster had higher neuroticism, insecurity and negative sentiment….and evidence of the impact of COVID-19 on people identified as at high risk of severe illness”. BMJ (2020)</a:t>
            </a:r>
          </a:p>
          <a:p>
            <a:pPr marL="285750" indent="-285750">
              <a:buFont typeface="Arial" panose="020B0604020202020204" pitchFamily="34" charset="0"/>
              <a:buChar char="•"/>
            </a:pPr>
            <a:r>
              <a:rPr lang="en-US" i="1" dirty="0"/>
              <a:t>“We introduce </a:t>
            </a:r>
            <a:r>
              <a:rPr lang="en-US" i="1" dirty="0" err="1"/>
              <a:t>COVIDNet</a:t>
            </a:r>
            <a:r>
              <a:rPr lang="en-US" i="1" dirty="0"/>
              <a:t>-CT, a deep convolutional neural network architecture that is tailored for detection of COVID-19 cases from chest CT images via a machine-driven design exploration approach” Frontiers in Medicine (2020)</a:t>
            </a:r>
          </a:p>
          <a:p>
            <a:pPr marL="285750" indent="-285750">
              <a:buFont typeface="Arial" panose="020B0604020202020204" pitchFamily="34" charset="0"/>
              <a:buChar char="•"/>
            </a:pPr>
            <a:r>
              <a:rPr lang="en-US" i="1" dirty="0"/>
              <a:t>“We use artificial intelligence (AI)/machine learning techniques to analyze this massive amount of information at scale. We find key discrepancies between literature about COVID-19 and what we would expect based on research on other coronaviruses”. Patterns (2020)</a:t>
            </a:r>
          </a:p>
          <a:p>
            <a:pPr marL="285750" indent="-285750">
              <a:buFont typeface="Arial" panose="020B0604020202020204" pitchFamily="34" charset="0"/>
              <a:buChar char="•"/>
            </a:pPr>
            <a:r>
              <a:rPr lang="en-US" i="1" dirty="0"/>
              <a:t>“…used prediction models based on artificial neural networks (ANN) to predict the COVID-19 outbreak for policy makers” Global Health Research and Policy (2020)</a:t>
            </a:r>
          </a:p>
        </p:txBody>
      </p:sp>
    </p:spTree>
    <p:extLst>
      <p:ext uri="{BB962C8B-B14F-4D97-AF65-F5344CB8AC3E}">
        <p14:creationId xmlns:p14="http://schemas.microsoft.com/office/powerpoint/2010/main" val="112228572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4904</Words>
  <Application>Microsoft Office PowerPoint</Application>
  <PresentationFormat>Widescreen</PresentationFormat>
  <Paragraphs>315</Paragraphs>
  <Slides>13</Slides>
  <Notes>12</Notes>
  <HiddenSlides>0</HiddenSlides>
  <MMClips>0</MMClips>
  <ScaleCrop>false</ScaleCrop>
  <HeadingPairs>
    <vt:vector size="8" baseType="variant">
      <vt:variant>
        <vt:lpstr>Fonts Used</vt:lpstr>
      </vt:variant>
      <vt:variant>
        <vt:i4>11</vt:i4>
      </vt:variant>
      <vt:variant>
        <vt:lpstr>Theme</vt:lpstr>
      </vt:variant>
      <vt:variant>
        <vt:i4>1</vt:i4>
      </vt:variant>
      <vt:variant>
        <vt:lpstr>Embedded OLE Servers</vt:lpstr>
      </vt:variant>
      <vt:variant>
        <vt:i4>1</vt:i4>
      </vt:variant>
      <vt:variant>
        <vt:lpstr>Slide Titles</vt:lpstr>
      </vt:variant>
      <vt:variant>
        <vt:i4>13</vt:i4>
      </vt:variant>
    </vt:vector>
  </HeadingPairs>
  <TitlesOfParts>
    <vt:vector size="26" baseType="lpstr">
      <vt:lpstr>Arial</vt:lpstr>
      <vt:lpstr>Arial</vt:lpstr>
      <vt:lpstr>Calibri</vt:lpstr>
      <vt:lpstr>Calibri Light</vt:lpstr>
      <vt:lpstr>Gill Sans MT</vt:lpstr>
      <vt:lpstr>GT America</vt:lpstr>
      <vt:lpstr>MinionPro-Regular</vt:lpstr>
      <vt:lpstr>Montserrat</vt:lpstr>
      <vt:lpstr>Nunito</vt:lpstr>
      <vt:lpstr>Wingdings</vt:lpstr>
      <vt:lpstr>Wingdings 3</vt:lpstr>
      <vt:lpstr>Office Theme</vt:lpstr>
      <vt:lpstr>Chart</vt:lpstr>
      <vt:lpstr>PowerPoint Presentation</vt:lpstr>
      <vt:lpstr>AI Innovation, impacts on businesses and COVID-19</vt:lpstr>
      <vt:lpstr>Evolution in Business Operations </vt:lpstr>
      <vt:lpstr>  Digital Servitisation Prototype (DSP) in Automobile companies </vt:lpstr>
      <vt:lpstr>Background Rationale</vt:lpstr>
      <vt:lpstr>Research Questions</vt:lpstr>
      <vt:lpstr>Research design framework : ‘Hybrid Review’</vt:lpstr>
      <vt:lpstr>NVivo coding and analysis</vt:lpstr>
      <vt:lpstr>Results &amp; Findings</vt:lpstr>
      <vt:lpstr>Conclusion and further Research </vt:lpstr>
      <vt:lpstr>References</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Impact of AI innovation on evolving business operations during COVID-19</dc:title>
  <dc:creator>Okeke, Rom</dc:creator>
  <cp:lastModifiedBy>Okeke, Rom</cp:lastModifiedBy>
  <cp:revision>70</cp:revision>
  <dcterms:created xsi:type="dcterms:W3CDTF">2021-05-12T17:44:43Z</dcterms:created>
  <dcterms:modified xsi:type="dcterms:W3CDTF">2021-05-15T15:59:38Z</dcterms:modified>
</cp:coreProperties>
</file>