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4"/>
  </p:sldMasterIdLst>
  <p:notesMasterIdLst>
    <p:notesMasterId r:id="rId20"/>
  </p:notesMasterIdLst>
  <p:sldIdLst>
    <p:sldId id="256" r:id="rId5"/>
    <p:sldId id="257" r:id="rId6"/>
    <p:sldId id="260" r:id="rId7"/>
    <p:sldId id="258" r:id="rId8"/>
    <p:sldId id="261" r:id="rId9"/>
    <p:sldId id="263" r:id="rId10"/>
    <p:sldId id="264" r:id="rId11"/>
    <p:sldId id="265" r:id="rId12"/>
    <p:sldId id="266" r:id="rId13"/>
    <p:sldId id="267" r:id="rId14"/>
    <p:sldId id="268" r:id="rId15"/>
    <p:sldId id="269" r:id="rId16"/>
    <p:sldId id="270" r:id="rId17"/>
    <p:sldId id="271" r:id="rId18"/>
    <p:sldId id="262"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61679" autoAdjust="0"/>
  </p:normalViewPr>
  <p:slideViewPr>
    <p:cSldViewPr snapToGrid="0">
      <p:cViewPr varScale="1">
        <p:scale>
          <a:sx n="45" d="100"/>
          <a:sy n="45" d="100"/>
        </p:scale>
        <p:origin x="1188" y="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981BA3-5792-4058-96D1-5B2C8FB89F62}" type="datetimeFigureOut">
              <a:rPr lang="en-GB" smtClean="0"/>
              <a:t>14/05/2021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8C060C-4141-4CC7-B062-C77E63B0568D}" type="slidenum">
              <a:rPr lang="en-GB" smtClean="0"/>
              <a:t>‹#›</a:t>
            </a:fld>
            <a:endParaRPr lang="en-GB"/>
          </a:p>
        </p:txBody>
      </p:sp>
    </p:spTree>
    <p:extLst>
      <p:ext uri="{BB962C8B-B14F-4D97-AF65-F5344CB8AC3E}">
        <p14:creationId xmlns:p14="http://schemas.microsoft.com/office/powerpoint/2010/main" val="382868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93B0CF2-7F87-4E02-A248-870047730F99}" type="slidenum">
              <a:rPr lang="en-US" smtClean="0"/>
              <a:t>3</a:t>
            </a:fld>
            <a:endParaRPr lang="en-US"/>
          </a:p>
        </p:txBody>
      </p:sp>
    </p:spTree>
    <p:extLst>
      <p:ext uri="{BB962C8B-B14F-4D97-AF65-F5344CB8AC3E}">
        <p14:creationId xmlns:p14="http://schemas.microsoft.com/office/powerpoint/2010/main" val="36890596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D18C060C-4141-4CC7-B062-C77E63B0568D}" type="slidenum">
              <a:rPr lang="en-GB" smtClean="0"/>
              <a:t>12</a:t>
            </a:fld>
            <a:endParaRPr lang="en-GB"/>
          </a:p>
        </p:txBody>
      </p:sp>
    </p:spTree>
    <p:extLst>
      <p:ext uri="{BB962C8B-B14F-4D97-AF65-F5344CB8AC3E}">
        <p14:creationId xmlns:p14="http://schemas.microsoft.com/office/powerpoint/2010/main" val="15124555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18C060C-4141-4CC7-B062-C77E63B0568D}" type="slidenum">
              <a:rPr lang="en-GB" smtClean="0"/>
              <a:t>13</a:t>
            </a:fld>
            <a:endParaRPr lang="en-GB"/>
          </a:p>
        </p:txBody>
      </p:sp>
    </p:spTree>
    <p:extLst>
      <p:ext uri="{BB962C8B-B14F-4D97-AF65-F5344CB8AC3E}">
        <p14:creationId xmlns:p14="http://schemas.microsoft.com/office/powerpoint/2010/main" val="3148500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D18C060C-4141-4CC7-B062-C77E63B0568D}" type="slidenum">
              <a:rPr lang="en-GB" smtClean="0"/>
              <a:t>14</a:t>
            </a:fld>
            <a:endParaRPr lang="en-GB"/>
          </a:p>
        </p:txBody>
      </p:sp>
    </p:spTree>
    <p:extLst>
      <p:ext uri="{BB962C8B-B14F-4D97-AF65-F5344CB8AC3E}">
        <p14:creationId xmlns:p14="http://schemas.microsoft.com/office/powerpoint/2010/main" val="316047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18C060C-4141-4CC7-B062-C77E63B0568D}" type="slidenum">
              <a:rPr lang="en-GB" smtClean="0"/>
              <a:t>4</a:t>
            </a:fld>
            <a:endParaRPr lang="en-GB"/>
          </a:p>
        </p:txBody>
      </p:sp>
    </p:spTree>
    <p:extLst>
      <p:ext uri="{BB962C8B-B14F-4D97-AF65-F5344CB8AC3E}">
        <p14:creationId xmlns:p14="http://schemas.microsoft.com/office/powerpoint/2010/main" val="569599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18C060C-4141-4CC7-B062-C77E63B0568D}" type="slidenum">
              <a:rPr lang="en-GB" smtClean="0"/>
              <a:t>5</a:t>
            </a:fld>
            <a:endParaRPr lang="en-GB"/>
          </a:p>
        </p:txBody>
      </p:sp>
    </p:spTree>
    <p:extLst>
      <p:ext uri="{BB962C8B-B14F-4D97-AF65-F5344CB8AC3E}">
        <p14:creationId xmlns:p14="http://schemas.microsoft.com/office/powerpoint/2010/main" val="36822347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p>
        </p:txBody>
      </p:sp>
      <p:sp>
        <p:nvSpPr>
          <p:cNvPr id="4" name="Slide Number Placeholder 3"/>
          <p:cNvSpPr>
            <a:spLocks noGrp="1"/>
          </p:cNvSpPr>
          <p:nvPr>
            <p:ph type="sldNum" sz="quarter" idx="10"/>
          </p:nvPr>
        </p:nvSpPr>
        <p:spPr/>
        <p:txBody>
          <a:bodyPr/>
          <a:lstStyle/>
          <a:p>
            <a:fld id="{D18C060C-4141-4CC7-B062-C77E63B0568D}" type="slidenum">
              <a:rPr lang="en-GB" smtClean="0"/>
              <a:t>6</a:t>
            </a:fld>
            <a:endParaRPr lang="en-GB"/>
          </a:p>
        </p:txBody>
      </p:sp>
    </p:spTree>
    <p:extLst>
      <p:ext uri="{BB962C8B-B14F-4D97-AF65-F5344CB8AC3E}">
        <p14:creationId xmlns:p14="http://schemas.microsoft.com/office/powerpoint/2010/main" val="2629053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18C060C-4141-4CC7-B062-C77E63B0568D}" type="slidenum">
              <a:rPr lang="en-GB" smtClean="0"/>
              <a:t>7</a:t>
            </a:fld>
            <a:endParaRPr lang="en-GB"/>
          </a:p>
        </p:txBody>
      </p:sp>
    </p:spTree>
    <p:extLst>
      <p:ext uri="{BB962C8B-B14F-4D97-AF65-F5344CB8AC3E}">
        <p14:creationId xmlns:p14="http://schemas.microsoft.com/office/powerpoint/2010/main" val="1611201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18C060C-4141-4CC7-B062-C77E63B0568D}" type="slidenum">
              <a:rPr lang="en-GB" smtClean="0"/>
              <a:t>8</a:t>
            </a:fld>
            <a:endParaRPr lang="en-GB"/>
          </a:p>
        </p:txBody>
      </p:sp>
    </p:spTree>
    <p:extLst>
      <p:ext uri="{BB962C8B-B14F-4D97-AF65-F5344CB8AC3E}">
        <p14:creationId xmlns:p14="http://schemas.microsoft.com/office/powerpoint/2010/main" val="14398411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18C060C-4141-4CC7-B062-C77E63B0568D}" type="slidenum">
              <a:rPr lang="en-GB" smtClean="0"/>
              <a:t>9</a:t>
            </a:fld>
            <a:endParaRPr lang="en-GB"/>
          </a:p>
        </p:txBody>
      </p:sp>
    </p:spTree>
    <p:extLst>
      <p:ext uri="{BB962C8B-B14F-4D97-AF65-F5344CB8AC3E}">
        <p14:creationId xmlns:p14="http://schemas.microsoft.com/office/powerpoint/2010/main" val="1697658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18C060C-4141-4CC7-B062-C77E63B0568D}" type="slidenum">
              <a:rPr lang="en-GB" smtClean="0"/>
              <a:t>10</a:t>
            </a:fld>
            <a:endParaRPr lang="en-GB"/>
          </a:p>
        </p:txBody>
      </p:sp>
    </p:spTree>
    <p:extLst>
      <p:ext uri="{BB962C8B-B14F-4D97-AF65-F5344CB8AC3E}">
        <p14:creationId xmlns:p14="http://schemas.microsoft.com/office/powerpoint/2010/main" val="39007156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18C060C-4141-4CC7-B062-C77E63B0568D}" type="slidenum">
              <a:rPr lang="en-GB" smtClean="0"/>
              <a:t>11</a:t>
            </a:fld>
            <a:endParaRPr lang="en-GB"/>
          </a:p>
        </p:txBody>
      </p:sp>
    </p:spTree>
    <p:extLst>
      <p:ext uri="{BB962C8B-B14F-4D97-AF65-F5344CB8AC3E}">
        <p14:creationId xmlns:p14="http://schemas.microsoft.com/office/powerpoint/2010/main" val="1262223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5/14/2021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5/14/2021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5/14/2021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5/14/2021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5/14/2021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5/14/2021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5/14/2021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5/14/2021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5/14/2021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5/14/2021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5/14/2021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5/14/2021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doi.org/10.1177/0018726721993910"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bbc.co.uk/news/health-37463929"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Prisoners of oath</a:t>
            </a:r>
            <a:endParaRPr lang="en-GB" dirty="0"/>
          </a:p>
        </p:txBody>
      </p:sp>
      <p:sp>
        <p:nvSpPr>
          <p:cNvPr id="3" name="Subtitle 2"/>
          <p:cNvSpPr>
            <a:spLocks noGrp="1"/>
          </p:cNvSpPr>
          <p:nvPr>
            <p:ph type="subTitle" idx="1"/>
          </p:nvPr>
        </p:nvSpPr>
        <p:spPr>
          <a:xfrm>
            <a:off x="2695193" y="4352543"/>
            <a:ext cx="6919069" cy="2374829"/>
          </a:xfrm>
        </p:spPr>
        <p:txBody>
          <a:bodyPr>
            <a:normAutofit/>
          </a:bodyPr>
          <a:lstStyle/>
          <a:p>
            <a:r>
              <a:rPr lang="en-GB" sz="2600" b="1" dirty="0"/>
              <a:t>junior doctors’ professional identity during and after the 2015-2016 NHS </a:t>
            </a:r>
            <a:r>
              <a:rPr lang="en-GB" sz="2600" b="1" dirty="0" smtClean="0"/>
              <a:t>strikes</a:t>
            </a:r>
            <a:endParaRPr lang="en-GB" sz="2600" b="1" dirty="0"/>
          </a:p>
          <a:p>
            <a:endParaRPr lang="en-GB" sz="2600" b="1" dirty="0" smtClean="0"/>
          </a:p>
          <a:p>
            <a:r>
              <a:rPr lang="en-GB" sz="2600" b="1" dirty="0" smtClean="0"/>
              <a:t>Nick Jephson, Cardiff School of Management</a:t>
            </a:r>
            <a:endParaRPr lang="en-GB" sz="2600" dirty="0"/>
          </a:p>
          <a:p>
            <a:endParaRPr lang="en-GB" dirty="0"/>
          </a:p>
        </p:txBody>
      </p:sp>
      <p:pic>
        <p:nvPicPr>
          <p:cNvPr id="4" name="Picture 3"/>
          <p:cNvPicPr>
            <a:picLocks noChangeAspect="1"/>
          </p:cNvPicPr>
          <p:nvPr/>
        </p:nvPicPr>
        <p:blipFill>
          <a:blip r:embed="rId2"/>
          <a:stretch>
            <a:fillRect/>
          </a:stretch>
        </p:blipFill>
        <p:spPr>
          <a:xfrm>
            <a:off x="168816" y="5080957"/>
            <a:ext cx="2324531" cy="1646415"/>
          </a:xfrm>
          <a:prstGeom prst="rect">
            <a:avLst/>
          </a:prstGeom>
        </p:spPr>
      </p:pic>
      <p:pic>
        <p:nvPicPr>
          <p:cNvPr id="5" name="Picture 4"/>
          <p:cNvPicPr>
            <a:picLocks noChangeAspect="1"/>
          </p:cNvPicPr>
          <p:nvPr/>
        </p:nvPicPr>
        <p:blipFill>
          <a:blip r:embed="rId3"/>
          <a:stretch>
            <a:fillRect/>
          </a:stretch>
        </p:blipFill>
        <p:spPr>
          <a:xfrm>
            <a:off x="9515908" y="5031907"/>
            <a:ext cx="2676092" cy="1744513"/>
          </a:xfrm>
          <a:prstGeom prst="rect">
            <a:avLst/>
          </a:prstGeom>
        </p:spPr>
      </p:pic>
    </p:spTree>
    <p:extLst>
      <p:ext uri="{BB962C8B-B14F-4D97-AF65-F5344CB8AC3E}">
        <p14:creationId xmlns:p14="http://schemas.microsoft.com/office/powerpoint/2010/main" val="4007710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Identity threat 2: lack of recognition</a:t>
            </a:r>
            <a:endParaRPr lang="en-GB" dirty="0"/>
          </a:p>
        </p:txBody>
      </p:sp>
      <p:sp>
        <p:nvSpPr>
          <p:cNvPr id="3" name="Content Placeholder 2"/>
          <p:cNvSpPr>
            <a:spLocks noGrp="1"/>
          </p:cNvSpPr>
          <p:nvPr>
            <p:ph idx="1"/>
          </p:nvPr>
        </p:nvSpPr>
        <p:spPr>
          <a:xfrm>
            <a:off x="574158" y="2489188"/>
            <a:ext cx="10547498" cy="4634626"/>
          </a:xfrm>
        </p:spPr>
        <p:txBody>
          <a:bodyPr/>
          <a:lstStyle/>
          <a:p>
            <a:r>
              <a:rPr lang="en-GB" sz="2400" dirty="0"/>
              <a:t>Closely related to the contractual reasons which led to the industrial action mandate was a lack of recognition and appreciation for the intense work which junior doctors endure</a:t>
            </a:r>
            <a:r>
              <a:rPr lang="en-GB" sz="2400" dirty="0" smtClean="0"/>
              <a:t>,</a:t>
            </a:r>
          </a:p>
          <a:p>
            <a:endParaRPr lang="en-GB" sz="2400" dirty="0"/>
          </a:p>
          <a:p>
            <a:r>
              <a:rPr lang="en-GB" sz="2400" dirty="0" smtClean="0"/>
              <a:t>Strikes: an opportunity to bring this to the wider attention of the public</a:t>
            </a:r>
          </a:p>
          <a:p>
            <a:endParaRPr lang="en-GB" sz="2000" dirty="0"/>
          </a:p>
          <a:p>
            <a:r>
              <a:rPr lang="en-GB" sz="2000" i="1" dirty="0"/>
              <a:t>“we feel very unsupported as a profession. I think the public, first of all kind of supported us, but then slowly the support petered out because we'd had three strike days and a lot of the public opinion was come on get back to work get on with it. So we feel like really there is not much support there or understanding really about what the new contract actually involves, and what is actually going on in the NHS on a day to day basis that we see, we are frontline staff.” </a:t>
            </a:r>
            <a:r>
              <a:rPr lang="en-GB" sz="2000" dirty="0"/>
              <a:t>(Naomi, 28, F3)</a:t>
            </a:r>
          </a:p>
          <a:p>
            <a:endParaRPr lang="en-GB" dirty="0"/>
          </a:p>
        </p:txBody>
      </p:sp>
    </p:spTree>
    <p:extLst>
      <p:ext uri="{BB962C8B-B14F-4D97-AF65-F5344CB8AC3E}">
        <p14:creationId xmlns:p14="http://schemas.microsoft.com/office/powerpoint/2010/main" val="19071822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Principal alleviation strategy: reconnection with normative professional values</a:t>
            </a:r>
            <a:endParaRPr lang="en-GB" dirty="0"/>
          </a:p>
        </p:txBody>
      </p:sp>
      <p:sp>
        <p:nvSpPr>
          <p:cNvPr id="3" name="Content Placeholder 2"/>
          <p:cNvSpPr>
            <a:spLocks noGrp="1"/>
          </p:cNvSpPr>
          <p:nvPr>
            <p:ph idx="1"/>
          </p:nvPr>
        </p:nvSpPr>
        <p:spPr>
          <a:xfrm>
            <a:off x="723014" y="2638044"/>
            <a:ext cx="9237850" cy="4464505"/>
          </a:xfrm>
        </p:spPr>
        <p:txBody>
          <a:bodyPr>
            <a:normAutofit lnSpcReduction="10000"/>
          </a:bodyPr>
          <a:lstStyle/>
          <a:p>
            <a:r>
              <a:rPr lang="en-GB" sz="2400" dirty="0" smtClean="0"/>
              <a:t>NHS – a somewhat captive labour market – particularly for JDs</a:t>
            </a:r>
          </a:p>
          <a:p>
            <a:r>
              <a:rPr lang="en-GB" sz="2400" dirty="0" smtClean="0"/>
              <a:t>Resolute attitudes – led to a reworking of identities</a:t>
            </a:r>
            <a:endParaRPr lang="en-GB" sz="2400" dirty="0"/>
          </a:p>
          <a:p>
            <a:endParaRPr lang="en-GB" sz="2800" dirty="0"/>
          </a:p>
          <a:p>
            <a:r>
              <a:rPr lang="en-GB" sz="2400" i="1" dirty="0"/>
              <a:t>“I think it's really nice to go to work and I think.. this sounds really clichéd, but really feel like you have made a difference, and you have put in extra effort and made the help that you needed, and someone else could have done that and maybe they wouldn't have taken the time to explain it, or understood that they wanted to bring the family and stuff like this - you could make it really personal, but I think it's a great thing to do.”</a:t>
            </a:r>
            <a:r>
              <a:rPr lang="en-GB" sz="2400" dirty="0"/>
              <a:t> (Sonia, CMT, 28, interview 2)</a:t>
            </a:r>
            <a:r>
              <a:rPr lang="en-GB" dirty="0"/>
              <a:t/>
            </a:r>
            <a:br>
              <a:rPr lang="en-GB" dirty="0"/>
            </a:br>
            <a:endParaRPr lang="en-GB" dirty="0"/>
          </a:p>
        </p:txBody>
      </p:sp>
    </p:spTree>
    <p:extLst>
      <p:ext uri="{BB962C8B-B14F-4D97-AF65-F5344CB8AC3E}">
        <p14:creationId xmlns:p14="http://schemas.microsoft.com/office/powerpoint/2010/main" val="3691945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Identity threat 3: frustration with non-clinical managers</a:t>
            </a:r>
            <a:endParaRPr lang="en-GB" dirty="0"/>
          </a:p>
        </p:txBody>
      </p:sp>
      <p:sp>
        <p:nvSpPr>
          <p:cNvPr id="3" name="Content Placeholder 2"/>
          <p:cNvSpPr>
            <a:spLocks noGrp="1"/>
          </p:cNvSpPr>
          <p:nvPr>
            <p:ph idx="1"/>
          </p:nvPr>
        </p:nvSpPr>
        <p:spPr>
          <a:xfrm>
            <a:off x="737190" y="2404128"/>
            <a:ext cx="10717619" cy="4783482"/>
          </a:xfrm>
        </p:spPr>
        <p:txBody>
          <a:bodyPr>
            <a:normAutofit lnSpcReduction="10000"/>
          </a:bodyPr>
          <a:lstStyle/>
          <a:p>
            <a:r>
              <a:rPr lang="en-GB" sz="2800" dirty="0" smtClean="0"/>
              <a:t>Performance targets and bureaucratic tasks – a huge feature of JD work</a:t>
            </a:r>
          </a:p>
          <a:p>
            <a:endParaRPr lang="en-GB" sz="2800" dirty="0"/>
          </a:p>
          <a:p>
            <a:r>
              <a:rPr lang="en-GB" sz="2800" dirty="0" smtClean="0"/>
              <a:t>Constitutes a threat because it takes away from their ability to provide patient care and serves a financial – not patient care - logic</a:t>
            </a:r>
          </a:p>
          <a:p>
            <a:endParaRPr lang="en-GB" sz="2800" dirty="0"/>
          </a:p>
          <a:p>
            <a:r>
              <a:rPr lang="en-GB" sz="2800" i="1" dirty="0"/>
              <a:t>“Management give you s***loads of paperwork, I don’t really know for what reason, it’s meant to improve patient care, but it removes people from patients, so therefore you have less patient interaction and more patient harm</a:t>
            </a:r>
            <a:r>
              <a:rPr lang="en-GB" sz="2800" dirty="0"/>
              <a:t>” (Ellen, Foundation trainee, 26)</a:t>
            </a:r>
          </a:p>
          <a:p>
            <a:endParaRPr lang="en-GB" dirty="0"/>
          </a:p>
        </p:txBody>
      </p:sp>
    </p:spTree>
    <p:extLst>
      <p:ext uri="{BB962C8B-B14F-4D97-AF65-F5344CB8AC3E}">
        <p14:creationId xmlns:p14="http://schemas.microsoft.com/office/powerpoint/2010/main" val="6307761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Principal alleviation strategy: focus on future career</a:t>
            </a:r>
            <a:endParaRPr lang="en-GB" dirty="0"/>
          </a:p>
        </p:txBody>
      </p:sp>
      <p:sp>
        <p:nvSpPr>
          <p:cNvPr id="3" name="Content Placeholder 2"/>
          <p:cNvSpPr>
            <a:spLocks noGrp="1"/>
          </p:cNvSpPr>
          <p:nvPr>
            <p:ph idx="1"/>
          </p:nvPr>
        </p:nvSpPr>
        <p:spPr>
          <a:xfrm>
            <a:off x="1041991" y="2638044"/>
            <a:ext cx="10122195" cy="4400709"/>
          </a:xfrm>
        </p:spPr>
        <p:txBody>
          <a:bodyPr>
            <a:normAutofit/>
          </a:bodyPr>
          <a:lstStyle/>
          <a:p>
            <a:r>
              <a:rPr lang="en-GB" sz="2000" dirty="0" smtClean="0"/>
              <a:t>Progression to senior roles (Partner, Consultant) brings additional professional discretion</a:t>
            </a:r>
          </a:p>
          <a:p>
            <a:endParaRPr lang="en-GB" sz="2000" dirty="0"/>
          </a:p>
          <a:p>
            <a:r>
              <a:rPr lang="en-GB" sz="2000" dirty="0" smtClean="0"/>
              <a:t>And ability/willingness to engage in resistance / subterfuge! (Waring and Currie, 2009)</a:t>
            </a:r>
          </a:p>
          <a:p>
            <a:endParaRPr lang="en-GB" sz="2000" i="1" dirty="0"/>
          </a:p>
          <a:p>
            <a:endParaRPr lang="en-GB" sz="2000" i="1" dirty="0" smtClean="0"/>
          </a:p>
          <a:p>
            <a:r>
              <a:rPr lang="en-GB" sz="2000" i="1" dirty="0" smtClean="0"/>
              <a:t>“</a:t>
            </a:r>
            <a:r>
              <a:rPr lang="en-GB" sz="2000" i="1" dirty="0"/>
              <a:t>I think there’s definitely a promotion prospect when I could be a consultant, and I think being a consultant would be a nice job.  But I think the route to being a consultant is horrible.  Like being a CMT [core medical trainee] like I am now is horrible, and being a registrar is horrible.  So it’s like the pathway to get there is horrible but I think the actual prospect maybe is fine”</a:t>
            </a:r>
            <a:r>
              <a:rPr lang="en-GB" sz="2000" dirty="0"/>
              <a:t> (Sonia, 29, CT4)</a:t>
            </a:r>
            <a:endParaRPr lang="en-GB" sz="2000" dirty="0"/>
          </a:p>
        </p:txBody>
      </p:sp>
    </p:spTree>
    <p:extLst>
      <p:ext uri="{BB962C8B-B14F-4D97-AF65-F5344CB8AC3E}">
        <p14:creationId xmlns:p14="http://schemas.microsoft.com/office/powerpoint/2010/main" val="15964841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Conclusion/implications</a:t>
            </a:r>
            <a:endParaRPr lang="en-GB" dirty="0"/>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7315200" y="2575626"/>
            <a:ext cx="4189228" cy="4080355"/>
          </a:xfrm>
          <a:prstGeom prst="rect">
            <a:avLst/>
          </a:prstGeom>
          <a:noFill/>
          <a:ln>
            <a:noFill/>
          </a:ln>
        </p:spPr>
      </p:pic>
      <p:sp>
        <p:nvSpPr>
          <p:cNvPr id="6" name="TextBox 5"/>
          <p:cNvSpPr txBox="1"/>
          <p:nvPr/>
        </p:nvSpPr>
        <p:spPr>
          <a:xfrm>
            <a:off x="701749" y="2575626"/>
            <a:ext cx="6081823" cy="6832640"/>
          </a:xfrm>
          <a:prstGeom prst="rect">
            <a:avLst/>
          </a:prstGeom>
          <a:noFill/>
        </p:spPr>
        <p:txBody>
          <a:bodyPr wrap="square" rtlCol="0">
            <a:spAutoFit/>
          </a:bodyPr>
          <a:lstStyle/>
          <a:p>
            <a:r>
              <a:rPr lang="en-GB" sz="2400" dirty="0"/>
              <a:t>Perceived misfit between personal values and job requirements – low morale </a:t>
            </a:r>
            <a:endParaRPr lang="en-GB" sz="2400" dirty="0" smtClean="0"/>
          </a:p>
          <a:p>
            <a:endParaRPr lang="en-GB" sz="2400" dirty="0"/>
          </a:p>
          <a:p>
            <a:r>
              <a:rPr lang="en-GB" sz="2400" dirty="0" smtClean="0"/>
              <a:t>Low morale: a recognised precursor to quitting.</a:t>
            </a:r>
          </a:p>
          <a:p>
            <a:r>
              <a:rPr lang="en-GB" sz="2400" dirty="0" smtClean="0"/>
              <a:t/>
            </a:r>
            <a:br>
              <a:rPr lang="en-GB" sz="2400" dirty="0" smtClean="0"/>
            </a:br>
            <a:r>
              <a:rPr lang="en-GB" sz="2400" dirty="0" smtClean="0"/>
              <a:t>Altruistic motivations – incompatible with withdrawal of labour in the medical profession</a:t>
            </a:r>
          </a:p>
          <a:p>
            <a:endParaRPr lang="en-GB" sz="2400" dirty="0"/>
          </a:p>
          <a:p>
            <a:r>
              <a:rPr lang="en-GB" sz="2400" dirty="0" smtClean="0"/>
              <a:t>Creeping financial logic becoming more and more apparent (Nurses, Consultants)</a:t>
            </a:r>
            <a:br>
              <a:rPr lang="en-GB" sz="2400"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a:t>
            </a:r>
            <a:endParaRPr lang="en-GB" dirty="0"/>
          </a:p>
        </p:txBody>
      </p:sp>
    </p:spTree>
    <p:extLst>
      <p:ext uri="{BB962C8B-B14F-4D97-AF65-F5344CB8AC3E}">
        <p14:creationId xmlns:p14="http://schemas.microsoft.com/office/powerpoint/2010/main" val="30586842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a:xfrm>
            <a:off x="148856" y="2552983"/>
            <a:ext cx="12312502" cy="4911072"/>
          </a:xfrm>
        </p:spPr>
        <p:txBody>
          <a:bodyPr>
            <a:normAutofit lnSpcReduction="10000"/>
          </a:bodyPr>
          <a:lstStyle/>
          <a:p>
            <a:pPr marL="0" indent="0">
              <a:buNone/>
            </a:pPr>
            <a:r>
              <a:rPr lang="en-GB" sz="1600" dirty="0" err="1"/>
              <a:t>Alvesson</a:t>
            </a:r>
            <a:r>
              <a:rPr lang="en-GB" sz="1600" dirty="0"/>
              <a:t> M., Ashcraft, K. L. and Thomas, R. (2008) “Identity matters: Reflections on the construction of identity scholarship in organization studies” </a:t>
            </a:r>
            <a:r>
              <a:rPr lang="en-GB" sz="1600" i="1" dirty="0"/>
              <a:t>Organization</a:t>
            </a:r>
            <a:r>
              <a:rPr lang="en-GB" sz="1600" dirty="0"/>
              <a:t>  </a:t>
            </a:r>
            <a:r>
              <a:rPr lang="en-GB" sz="1600" b="1" dirty="0"/>
              <a:t>15</a:t>
            </a:r>
            <a:r>
              <a:rPr lang="en-GB" sz="1600" dirty="0"/>
              <a:t>(1)  5-28</a:t>
            </a:r>
            <a:r>
              <a:rPr lang="en-US" sz="1600" dirty="0"/>
              <a:t> </a:t>
            </a:r>
            <a:endParaRPr lang="en-GB" sz="1600" dirty="0"/>
          </a:p>
          <a:p>
            <a:pPr marL="0" indent="0">
              <a:buNone/>
            </a:pPr>
            <a:r>
              <a:rPr lang="en-GB" sz="1600" dirty="0"/>
              <a:t>Baker, S.E., Edwards, R. and Doidge, M., 2012. How many qualitative interviews is enough? Expert voices and early career reflections on sampling and cases in qualitative research. National Centre for Research Methods Review Paper. </a:t>
            </a:r>
            <a:r>
              <a:rPr lang="en-GB" sz="1600" i="1" dirty="0"/>
              <a:t>Southampton, UK: National Centre for Research Methods.[Google Scholar]</a:t>
            </a:r>
            <a:r>
              <a:rPr lang="en-GB" sz="1600" dirty="0"/>
              <a:t>.</a:t>
            </a:r>
            <a:endParaRPr lang="en-GB" sz="1600" dirty="0" smtClean="0"/>
          </a:p>
          <a:p>
            <a:pPr marL="0" indent="0">
              <a:buNone/>
            </a:pPr>
            <a:r>
              <a:rPr lang="en-GB" sz="1600" dirty="0" smtClean="0"/>
              <a:t>Brown</a:t>
            </a:r>
            <a:r>
              <a:rPr lang="en-GB" sz="1600" dirty="0"/>
              <a:t>, A. D. (2021) ‘Identities in and around organizations: Towards an identity work perspective’, </a:t>
            </a:r>
            <a:r>
              <a:rPr lang="en-GB" sz="1600" i="1" dirty="0"/>
              <a:t>Human Relations</a:t>
            </a:r>
            <a:r>
              <a:rPr lang="en-GB" sz="1600" dirty="0"/>
              <a:t>. </a:t>
            </a:r>
            <a:r>
              <a:rPr lang="en-GB" sz="1600" dirty="0" err="1"/>
              <a:t>doi</a:t>
            </a:r>
            <a:r>
              <a:rPr lang="en-GB" sz="1600" dirty="0"/>
              <a:t>: </a:t>
            </a:r>
            <a:r>
              <a:rPr lang="en-GB" sz="1600" u="sng" dirty="0">
                <a:hlinkClick r:id="rId2"/>
              </a:rPr>
              <a:t>10.1177/0018726721993910</a:t>
            </a:r>
            <a:r>
              <a:rPr lang="en-GB" sz="1600" dirty="0"/>
              <a:t>.</a:t>
            </a:r>
          </a:p>
          <a:p>
            <a:pPr marL="0" indent="0">
              <a:buNone/>
            </a:pPr>
            <a:endParaRPr lang="en-GB" sz="1600" dirty="0" smtClean="0"/>
          </a:p>
          <a:p>
            <a:pPr marL="0" indent="0">
              <a:buNone/>
            </a:pPr>
            <a:r>
              <a:rPr lang="en-GB" sz="1600" dirty="0" smtClean="0"/>
              <a:t>Merrick</a:t>
            </a:r>
            <a:r>
              <a:rPr lang="en-GB" sz="1600" dirty="0"/>
              <a:t>, R. 2016. ‘Jeremy Hunt unveils plan to fine doctors who move abroad after training’. </a:t>
            </a:r>
            <a:r>
              <a:rPr lang="en-GB" sz="1600" i="1" dirty="0"/>
              <a:t>The Independent, </a:t>
            </a:r>
            <a:r>
              <a:rPr lang="en-GB" sz="1600" dirty="0"/>
              <a:t>4</a:t>
            </a:r>
            <a:r>
              <a:rPr lang="en-GB" sz="1600" baseline="30000" dirty="0"/>
              <a:t>th</a:t>
            </a:r>
            <a:r>
              <a:rPr lang="en-GB" sz="1600" dirty="0"/>
              <a:t> October</a:t>
            </a:r>
            <a:r>
              <a:rPr lang="en-GB" sz="1600" dirty="0" smtClean="0"/>
              <a:t>.</a:t>
            </a:r>
          </a:p>
          <a:p>
            <a:pPr marL="0" indent="0">
              <a:buNone/>
            </a:pPr>
            <a:r>
              <a:rPr lang="en-GB" sz="1600" dirty="0" smtClean="0"/>
              <a:t>Stone, J. 2016. </a:t>
            </a:r>
            <a:r>
              <a:rPr lang="en-GB" sz="1600" dirty="0"/>
              <a:t>The number of doctors applying to work abroad surged by 1,000 per cent on the day Jeremy Hunt imposed new </a:t>
            </a:r>
            <a:r>
              <a:rPr lang="en-GB" sz="1600" dirty="0" smtClean="0"/>
              <a:t>contract. </a:t>
            </a:r>
            <a:r>
              <a:rPr lang="en-GB" sz="1600" i="1" dirty="0" smtClean="0"/>
              <a:t>The Independent, </a:t>
            </a:r>
            <a:r>
              <a:rPr lang="en-GB" sz="1600" dirty="0" smtClean="0"/>
              <a:t>17</a:t>
            </a:r>
            <a:r>
              <a:rPr lang="en-GB" sz="1600" baseline="30000" dirty="0" smtClean="0"/>
              <a:t>th</a:t>
            </a:r>
            <a:r>
              <a:rPr lang="en-GB" sz="1600" dirty="0" smtClean="0"/>
              <a:t> February</a:t>
            </a:r>
            <a:endParaRPr lang="en-GB" sz="1600" dirty="0"/>
          </a:p>
          <a:p>
            <a:pPr marL="0" indent="0">
              <a:buNone/>
            </a:pPr>
            <a:r>
              <a:rPr lang="en-GB" sz="1600" dirty="0" err="1" smtClean="0"/>
              <a:t>Teo</a:t>
            </a:r>
            <a:r>
              <a:rPr lang="en-GB" sz="1600" dirty="0" smtClean="0"/>
              <a:t>, </a:t>
            </a:r>
            <a:r>
              <a:rPr lang="en-GB" sz="1600" dirty="0"/>
              <a:t>WZW</a:t>
            </a:r>
            <a:r>
              <a:rPr lang="en-GB" sz="1600" dirty="0" smtClean="0"/>
              <a:t>. 2018 </a:t>
            </a:r>
            <a:r>
              <a:rPr lang="en-GB" sz="1600" dirty="0"/>
              <a:t>A Closer Look at the Junior Doctor Crisis in the United Kingdom's National Health Services: Is Emigration Justifiable? </a:t>
            </a:r>
            <a:r>
              <a:rPr lang="en-GB" sz="1600" dirty="0" err="1"/>
              <a:t>Camb</a:t>
            </a:r>
            <a:r>
              <a:rPr lang="en-GB" sz="1600" dirty="0"/>
              <a:t> Q </a:t>
            </a:r>
            <a:r>
              <a:rPr lang="en-GB" sz="1600" dirty="0" err="1"/>
              <a:t>Healthc</a:t>
            </a:r>
            <a:r>
              <a:rPr lang="en-GB" sz="1600" dirty="0"/>
              <a:t> Ethics. 2018 Jul;27(3):474-486. </a:t>
            </a:r>
            <a:r>
              <a:rPr lang="en-GB" sz="1600" dirty="0" err="1"/>
              <a:t>doi</a:t>
            </a:r>
            <a:r>
              <a:rPr lang="en-GB" sz="1600" dirty="0"/>
              <a:t>: 10.1017/S0963180117000871. PMID: 29845920</a:t>
            </a:r>
            <a:r>
              <a:rPr lang="en-GB" sz="1600" dirty="0" smtClean="0"/>
              <a:t>.</a:t>
            </a:r>
          </a:p>
          <a:p>
            <a:pPr marL="0" indent="0">
              <a:buNone/>
            </a:pPr>
            <a:endParaRPr lang="en-GB" sz="1600" dirty="0"/>
          </a:p>
          <a:p>
            <a:pPr marL="0" indent="0">
              <a:buNone/>
            </a:pPr>
            <a:r>
              <a:rPr lang="en-GB" sz="1600" dirty="0"/>
              <a:t>Waring, J. &amp; Currie, G., 2009. Managing Expert Knowledge: Organizational Challenges and Managerial Futures for the UK Medical Profession. </a:t>
            </a:r>
            <a:r>
              <a:rPr lang="en-GB" sz="1600" i="1" dirty="0"/>
              <a:t>Organization Studies</a:t>
            </a:r>
            <a:r>
              <a:rPr lang="en-GB" sz="1600" dirty="0"/>
              <a:t>, 30(7), pp.755–778</a:t>
            </a:r>
            <a:endParaRPr lang="en-GB" sz="1600" dirty="0" smtClean="0"/>
          </a:p>
          <a:p>
            <a:pPr marL="0" indent="0">
              <a:buNone/>
            </a:pPr>
            <a:endParaRPr lang="en-GB" dirty="0"/>
          </a:p>
        </p:txBody>
      </p:sp>
    </p:spTree>
    <p:extLst>
      <p:ext uri="{BB962C8B-B14F-4D97-AF65-F5344CB8AC3E}">
        <p14:creationId xmlns:p14="http://schemas.microsoft.com/office/powerpoint/2010/main" val="1733989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GB" dirty="0"/>
          </a:p>
        </p:txBody>
      </p:sp>
      <p:sp>
        <p:nvSpPr>
          <p:cNvPr id="3" name="Content Placeholder 2"/>
          <p:cNvSpPr>
            <a:spLocks noGrp="1"/>
          </p:cNvSpPr>
          <p:nvPr>
            <p:ph idx="1"/>
          </p:nvPr>
        </p:nvSpPr>
        <p:spPr>
          <a:xfrm>
            <a:off x="2231136" y="2402913"/>
            <a:ext cx="9329493" cy="4455087"/>
          </a:xfrm>
        </p:spPr>
        <p:txBody>
          <a:bodyPr>
            <a:normAutofit/>
          </a:bodyPr>
          <a:lstStyle/>
          <a:p>
            <a:r>
              <a:rPr lang="en-GB" sz="2400" dirty="0" smtClean="0"/>
              <a:t>Background to the research / timeline of the strike action</a:t>
            </a:r>
          </a:p>
          <a:p>
            <a:endParaRPr lang="en-GB" sz="2400" dirty="0"/>
          </a:p>
          <a:p>
            <a:r>
              <a:rPr lang="en-GB" sz="2400" dirty="0" smtClean="0"/>
              <a:t>Identity in the literature</a:t>
            </a:r>
          </a:p>
          <a:p>
            <a:endParaRPr lang="en-GB" sz="2400" dirty="0"/>
          </a:p>
          <a:p>
            <a:r>
              <a:rPr lang="en-GB" sz="2400" dirty="0" smtClean="0"/>
              <a:t>Data/Methods</a:t>
            </a:r>
          </a:p>
          <a:p>
            <a:endParaRPr lang="en-GB" sz="2400" dirty="0"/>
          </a:p>
          <a:p>
            <a:r>
              <a:rPr lang="en-GB" sz="2400" dirty="0" smtClean="0"/>
              <a:t>Findings</a:t>
            </a:r>
          </a:p>
          <a:p>
            <a:endParaRPr lang="en-GB" sz="2400" dirty="0"/>
          </a:p>
          <a:p>
            <a:r>
              <a:rPr lang="en-GB" sz="2400" dirty="0" smtClean="0"/>
              <a:t>Implications</a:t>
            </a:r>
            <a:endParaRPr lang="en-GB" sz="2400" dirty="0"/>
          </a:p>
        </p:txBody>
      </p:sp>
      <p:pic>
        <p:nvPicPr>
          <p:cNvPr id="4" name="Picture 3"/>
          <p:cNvPicPr>
            <a:picLocks noChangeAspect="1"/>
          </p:cNvPicPr>
          <p:nvPr/>
        </p:nvPicPr>
        <p:blipFill>
          <a:blip r:embed="rId2"/>
          <a:stretch>
            <a:fillRect/>
          </a:stretch>
        </p:blipFill>
        <p:spPr>
          <a:xfrm>
            <a:off x="7120042" y="3515525"/>
            <a:ext cx="4295378" cy="2597892"/>
          </a:xfrm>
          <a:prstGeom prst="rect">
            <a:avLst/>
          </a:prstGeom>
        </p:spPr>
      </p:pic>
    </p:spTree>
    <p:extLst>
      <p:ext uri="{BB962C8B-B14F-4D97-AF65-F5344CB8AC3E}">
        <p14:creationId xmlns:p14="http://schemas.microsoft.com/office/powerpoint/2010/main" val="33809739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is a junior doctor?</a:t>
            </a:r>
            <a:endParaRPr lang="en-US" dirty="0"/>
          </a:p>
        </p:txBody>
      </p:sp>
      <p:sp>
        <p:nvSpPr>
          <p:cNvPr id="2" name="Content Placeholder 1"/>
          <p:cNvSpPr>
            <a:spLocks noGrp="1"/>
          </p:cNvSpPr>
          <p:nvPr>
            <p:ph idx="1"/>
          </p:nvPr>
        </p:nvSpPr>
        <p:spPr>
          <a:xfrm>
            <a:off x="259773" y="2788129"/>
            <a:ext cx="11672454" cy="4389120"/>
          </a:xfrm>
        </p:spPr>
        <p:txBody>
          <a:bodyPr>
            <a:normAutofit/>
          </a:bodyPr>
          <a:lstStyle/>
          <a:p>
            <a:pPr>
              <a:spcAft>
                <a:spcPts val="600"/>
              </a:spcAft>
            </a:pPr>
            <a:r>
              <a:rPr lang="en-GB" sz="2000" dirty="0" smtClean="0"/>
              <a:t>In </a:t>
            </a:r>
            <a:r>
              <a:rPr lang="en-GB" sz="2000" dirty="0"/>
              <a:t>the </a:t>
            </a:r>
            <a:r>
              <a:rPr lang="en-GB" sz="2000" dirty="0" smtClean="0"/>
              <a:t>UK, </a:t>
            </a:r>
            <a:r>
              <a:rPr lang="en-GB" sz="2000" dirty="0"/>
              <a:t>the term ‘junior doctors’ refers to doctors who have graduated from medical school undergoing further training in a specialist area of medicine (e.g. surgery, general practice, children’s medicine) while working as a doctor. </a:t>
            </a:r>
            <a:endParaRPr lang="en-GB" sz="2000" dirty="0" smtClean="0"/>
          </a:p>
          <a:p>
            <a:pPr>
              <a:spcAft>
                <a:spcPts val="600"/>
              </a:spcAft>
            </a:pPr>
            <a:endParaRPr lang="en-GB" sz="2000" dirty="0" smtClean="0"/>
          </a:p>
          <a:p>
            <a:pPr>
              <a:spcAft>
                <a:spcPts val="600"/>
              </a:spcAft>
            </a:pPr>
            <a:r>
              <a:rPr lang="en-GB" sz="2000" dirty="0" smtClean="0"/>
              <a:t>This </a:t>
            </a:r>
            <a:r>
              <a:rPr lang="en-GB" sz="2000" dirty="0"/>
              <a:t>consists of two years of foundation stage training typically followed by 3 years (for general practice) or 7 years of specialist training. </a:t>
            </a:r>
            <a:endParaRPr lang="en-GB" sz="2000" dirty="0" smtClean="0"/>
          </a:p>
          <a:p>
            <a:pPr>
              <a:spcAft>
                <a:spcPts val="600"/>
              </a:spcAft>
            </a:pPr>
            <a:endParaRPr lang="en-GB" sz="2000" dirty="0" smtClean="0"/>
          </a:p>
          <a:p>
            <a:pPr>
              <a:spcAft>
                <a:spcPts val="600"/>
              </a:spcAft>
            </a:pPr>
            <a:r>
              <a:rPr lang="en-GB" sz="2000" dirty="0" smtClean="0"/>
              <a:t>Basic </a:t>
            </a:r>
            <a:r>
              <a:rPr lang="en-GB" sz="2000" dirty="0"/>
              <a:t>starting salary for junior doctors at the beginning of foundation year one is £24,006. This can rise to £47,647 - £71,471 towards the end of specialist training (depending on area of specialism and the shift pattern the doctor works)</a:t>
            </a:r>
            <a:endParaRPr lang="en-US" sz="2000" dirty="0"/>
          </a:p>
        </p:txBody>
      </p:sp>
    </p:spTree>
    <p:extLst>
      <p:ext uri="{BB962C8B-B14F-4D97-AF65-F5344CB8AC3E}">
        <p14:creationId xmlns:p14="http://schemas.microsoft.com/office/powerpoint/2010/main" val="256567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Time line of events</a:t>
            </a:r>
            <a:endParaRPr lang="en-GB" dirty="0"/>
          </a:p>
        </p:txBody>
      </p:sp>
      <p:sp>
        <p:nvSpPr>
          <p:cNvPr id="3" name="Content Placeholder 2"/>
          <p:cNvSpPr>
            <a:spLocks noGrp="1"/>
          </p:cNvSpPr>
          <p:nvPr>
            <p:ph idx="1"/>
          </p:nvPr>
        </p:nvSpPr>
        <p:spPr>
          <a:xfrm>
            <a:off x="2231136" y="2638044"/>
            <a:ext cx="8532658" cy="4115453"/>
          </a:xfrm>
        </p:spPr>
        <p:txBody>
          <a:bodyPr>
            <a:normAutofit fontScale="92500"/>
          </a:bodyPr>
          <a:lstStyle/>
          <a:p>
            <a:r>
              <a:rPr lang="en-GB" b="1" dirty="0"/>
              <a:t>October 2013 </a:t>
            </a:r>
            <a:r>
              <a:rPr lang="en-GB" dirty="0"/>
              <a:t>– negotiations over new contract begin</a:t>
            </a:r>
          </a:p>
          <a:p>
            <a:r>
              <a:rPr lang="en-GB" b="1" dirty="0"/>
              <a:t>August 2015 </a:t>
            </a:r>
            <a:r>
              <a:rPr lang="en-GB" dirty="0"/>
              <a:t>– BMA abandon negotiations over failure to agree</a:t>
            </a:r>
          </a:p>
          <a:p>
            <a:r>
              <a:rPr lang="en-GB" b="1" dirty="0"/>
              <a:t>October 2015 </a:t>
            </a:r>
            <a:r>
              <a:rPr lang="en-GB" dirty="0"/>
              <a:t>– strike ballot announced, 98% vote for industrial action</a:t>
            </a:r>
          </a:p>
          <a:p>
            <a:r>
              <a:rPr lang="en-GB" b="1" dirty="0"/>
              <a:t>December 2015 </a:t>
            </a:r>
            <a:r>
              <a:rPr lang="en-GB" dirty="0"/>
              <a:t>– 3 planned 24 hour strikes suspended to allow negotiations to continue</a:t>
            </a:r>
          </a:p>
          <a:p>
            <a:r>
              <a:rPr lang="en-GB" b="1" dirty="0"/>
              <a:t>2016: </a:t>
            </a:r>
            <a:r>
              <a:rPr lang="en-GB" dirty="0"/>
              <a:t>12</a:t>
            </a:r>
            <a:r>
              <a:rPr lang="en-GB" baseline="30000" dirty="0"/>
              <a:t>th</a:t>
            </a:r>
            <a:r>
              <a:rPr lang="en-GB" dirty="0"/>
              <a:t> January, 10</a:t>
            </a:r>
            <a:r>
              <a:rPr lang="en-GB" baseline="30000" dirty="0"/>
              <a:t>th</a:t>
            </a:r>
            <a:r>
              <a:rPr lang="en-GB" dirty="0"/>
              <a:t> February – 24 hour strikes</a:t>
            </a:r>
          </a:p>
          <a:p>
            <a:r>
              <a:rPr lang="en-GB" b="1" dirty="0"/>
              <a:t>9 &amp; 10 March, 26</a:t>
            </a:r>
            <a:r>
              <a:rPr lang="en-GB" b="1" baseline="30000" dirty="0"/>
              <a:t>th</a:t>
            </a:r>
            <a:r>
              <a:rPr lang="en-GB" b="1" dirty="0"/>
              <a:t> &amp; 27</a:t>
            </a:r>
            <a:r>
              <a:rPr lang="en-GB" b="1" baseline="30000" dirty="0"/>
              <a:t>th</a:t>
            </a:r>
            <a:r>
              <a:rPr lang="en-GB" b="1" dirty="0"/>
              <a:t> April </a:t>
            </a:r>
            <a:r>
              <a:rPr lang="en-GB" dirty="0"/>
              <a:t>– 48 hour strikes (latter also involved withdrawal of emergency cover)</a:t>
            </a:r>
          </a:p>
          <a:p>
            <a:r>
              <a:rPr lang="en-GB" b="1" dirty="0"/>
              <a:t>May</a:t>
            </a:r>
            <a:r>
              <a:rPr lang="en-GB" dirty="0"/>
              <a:t> – deal announced that BMA balloted their members on</a:t>
            </a:r>
          </a:p>
          <a:p>
            <a:r>
              <a:rPr lang="en-GB" b="1" dirty="0"/>
              <a:t>July</a:t>
            </a:r>
            <a:r>
              <a:rPr lang="en-GB" dirty="0"/>
              <a:t> - Results of consultative ballot on the offer – </a:t>
            </a:r>
            <a:r>
              <a:rPr lang="en-GB" b="1" dirty="0"/>
              <a:t>Rejected</a:t>
            </a:r>
          </a:p>
          <a:p>
            <a:r>
              <a:rPr lang="en-GB" b="1" dirty="0"/>
              <a:t>September 2016: </a:t>
            </a:r>
            <a:r>
              <a:rPr lang="en-GB" b="1" dirty="0">
                <a:hlinkClick r:id="rId3"/>
              </a:rPr>
              <a:t>5-day strikes called off over patient safety fears</a:t>
            </a:r>
            <a:endParaRPr lang="en-GB" b="1" dirty="0"/>
          </a:p>
          <a:p>
            <a:r>
              <a:rPr lang="en-GB" b="1" dirty="0"/>
              <a:t>October 2016 – </a:t>
            </a:r>
            <a:r>
              <a:rPr lang="en-GB" dirty="0"/>
              <a:t>contract implemented </a:t>
            </a:r>
          </a:p>
          <a:p>
            <a:endParaRPr lang="en-GB" dirty="0"/>
          </a:p>
        </p:txBody>
      </p:sp>
    </p:spTree>
    <p:extLst>
      <p:ext uri="{BB962C8B-B14F-4D97-AF65-F5344CB8AC3E}">
        <p14:creationId xmlns:p14="http://schemas.microsoft.com/office/powerpoint/2010/main" val="115093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 stay or to go?</a:t>
            </a:r>
            <a:endParaRPr lang="en-GB" dirty="0"/>
          </a:p>
        </p:txBody>
      </p:sp>
      <p:sp>
        <p:nvSpPr>
          <p:cNvPr id="3" name="Content Placeholder 2"/>
          <p:cNvSpPr>
            <a:spLocks noGrp="1"/>
          </p:cNvSpPr>
          <p:nvPr>
            <p:ph idx="1"/>
          </p:nvPr>
        </p:nvSpPr>
        <p:spPr>
          <a:xfrm>
            <a:off x="1233377" y="2638044"/>
            <a:ext cx="10958623" cy="4762216"/>
          </a:xfrm>
        </p:spPr>
        <p:txBody>
          <a:bodyPr/>
          <a:lstStyle/>
          <a:p>
            <a:pPr marL="0" indent="0">
              <a:buNone/>
            </a:pPr>
            <a:r>
              <a:rPr lang="en-GB" dirty="0" smtClean="0"/>
              <a:t>Strike defeat seen to exacerbate a ‘critical crisis’ in Junior Doctor morale</a:t>
            </a:r>
          </a:p>
          <a:p>
            <a:endParaRPr lang="en-GB" dirty="0"/>
          </a:p>
          <a:p>
            <a:pPr marL="0" indent="0">
              <a:buNone/>
            </a:pPr>
            <a:r>
              <a:rPr lang="en-GB" dirty="0" smtClean="0"/>
              <a:t>Prompted a surge in doctors applying to work abroad (Stone, 2016)</a:t>
            </a:r>
          </a:p>
          <a:p>
            <a:endParaRPr lang="en-GB" dirty="0"/>
          </a:p>
          <a:p>
            <a:pPr marL="0" indent="0">
              <a:buNone/>
            </a:pPr>
            <a:r>
              <a:rPr lang="en-GB" dirty="0" smtClean="0"/>
              <a:t>Points towards a change in identity away from being an NHS medic</a:t>
            </a:r>
          </a:p>
          <a:p>
            <a:endParaRPr lang="en-GB" dirty="0"/>
          </a:p>
          <a:p>
            <a:pPr marL="0" indent="0">
              <a:buNone/>
            </a:pPr>
            <a:r>
              <a:rPr lang="en-GB" dirty="0"/>
              <a:t>Despite this, many junior doctors remain resolutely committed to medical careers in the NHS</a:t>
            </a:r>
            <a:r>
              <a:rPr lang="en-GB" dirty="0" smtClean="0"/>
              <a:t>.</a:t>
            </a:r>
            <a:endParaRPr lang="en-GB" dirty="0"/>
          </a:p>
          <a:p>
            <a:endParaRPr lang="en-GB" dirty="0" smtClean="0"/>
          </a:p>
          <a:p>
            <a:pPr marL="0" indent="0">
              <a:buNone/>
            </a:pPr>
            <a:r>
              <a:rPr lang="en-GB" sz="2400" b="1" dirty="0" smtClean="0"/>
              <a:t>RQ: </a:t>
            </a:r>
            <a:r>
              <a:rPr lang="en-GB" sz="2400" b="1" dirty="0"/>
              <a:t>how did the strikes, and the junior doctors’ subsequent return to work, affect their professional identities?</a:t>
            </a:r>
            <a:endParaRPr lang="en-GB" sz="2400" b="1" dirty="0"/>
          </a:p>
          <a:p>
            <a:endParaRPr lang="en-GB" dirty="0"/>
          </a:p>
        </p:txBody>
      </p:sp>
    </p:spTree>
    <p:extLst>
      <p:ext uri="{BB962C8B-B14F-4D97-AF65-F5344CB8AC3E}">
        <p14:creationId xmlns:p14="http://schemas.microsoft.com/office/powerpoint/2010/main" val="950971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Identity at work</a:t>
            </a:r>
            <a:endParaRPr lang="en-GB" dirty="0"/>
          </a:p>
        </p:txBody>
      </p:sp>
      <p:sp>
        <p:nvSpPr>
          <p:cNvPr id="3" name="Content Placeholder 2"/>
          <p:cNvSpPr>
            <a:spLocks noGrp="1"/>
          </p:cNvSpPr>
          <p:nvPr>
            <p:ph idx="1"/>
          </p:nvPr>
        </p:nvSpPr>
        <p:spPr>
          <a:xfrm>
            <a:off x="2231135" y="2638044"/>
            <a:ext cx="9188231" cy="4826012"/>
          </a:xfrm>
        </p:spPr>
        <p:txBody>
          <a:bodyPr>
            <a:normAutofit/>
          </a:bodyPr>
          <a:lstStyle/>
          <a:p>
            <a:r>
              <a:rPr lang="en-GB" dirty="0"/>
              <a:t>Identity work “describes the ongoing mental activity that an individual undertakes in constructing an understanding of the self that is coherent, distinct and positively valued” (</a:t>
            </a:r>
            <a:r>
              <a:rPr lang="en-GB" dirty="0" err="1"/>
              <a:t>Alvesson</a:t>
            </a:r>
            <a:r>
              <a:rPr lang="en-GB" dirty="0"/>
              <a:t> et al, 2008, 15</a:t>
            </a:r>
            <a:r>
              <a:rPr lang="en-GB" dirty="0" smtClean="0"/>
              <a:t>).</a:t>
            </a:r>
          </a:p>
          <a:p>
            <a:endParaRPr lang="en-GB" dirty="0" smtClean="0"/>
          </a:p>
          <a:p>
            <a:r>
              <a:rPr lang="en-GB" dirty="0" smtClean="0"/>
              <a:t>Constructed within relationships of power – and integral to the process of organising (Brown, 2021)</a:t>
            </a:r>
          </a:p>
          <a:p>
            <a:endParaRPr lang="en-GB" dirty="0"/>
          </a:p>
          <a:p>
            <a:r>
              <a:rPr lang="en-GB" dirty="0" smtClean="0"/>
              <a:t>Identities – often under threat!</a:t>
            </a:r>
          </a:p>
          <a:p>
            <a:endParaRPr lang="en-GB" dirty="0"/>
          </a:p>
          <a:p>
            <a:r>
              <a:rPr lang="en-GB" dirty="0" smtClean="0"/>
              <a:t>Responses to identity threats – take many different forms</a:t>
            </a:r>
          </a:p>
          <a:p>
            <a:endParaRPr lang="en-GB" dirty="0"/>
          </a:p>
          <a:p>
            <a:endParaRPr lang="en-GB" dirty="0"/>
          </a:p>
          <a:p>
            <a:endParaRPr lang="en-GB" dirty="0"/>
          </a:p>
        </p:txBody>
      </p:sp>
    </p:spTree>
    <p:extLst>
      <p:ext uri="{BB962C8B-B14F-4D97-AF65-F5344CB8AC3E}">
        <p14:creationId xmlns:p14="http://schemas.microsoft.com/office/powerpoint/2010/main" val="4841793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and methods</a:t>
            </a:r>
            <a:endParaRPr lang="en-GB" dirty="0"/>
          </a:p>
        </p:txBody>
      </p:sp>
      <p:sp>
        <p:nvSpPr>
          <p:cNvPr id="3" name="Content Placeholder 2"/>
          <p:cNvSpPr>
            <a:spLocks noGrp="1"/>
          </p:cNvSpPr>
          <p:nvPr>
            <p:ph idx="1"/>
          </p:nvPr>
        </p:nvSpPr>
        <p:spPr>
          <a:xfrm>
            <a:off x="2231135" y="2638044"/>
            <a:ext cx="8443953" cy="4060468"/>
          </a:xfrm>
        </p:spPr>
        <p:txBody>
          <a:bodyPr>
            <a:normAutofit/>
          </a:bodyPr>
          <a:lstStyle/>
          <a:p>
            <a:r>
              <a:rPr lang="en-GB" sz="2400" dirty="0"/>
              <a:t>A qualitative, longitudinal </a:t>
            </a:r>
            <a:r>
              <a:rPr lang="en-GB" sz="2400" dirty="0" smtClean="0"/>
              <a:t>approach, </a:t>
            </a:r>
            <a:r>
              <a:rPr lang="en-GB" sz="2400" dirty="0"/>
              <a:t>consisting of 31 interviews with 18 Junior NHS Doctors across two time periods. </a:t>
            </a:r>
            <a:endParaRPr lang="en-GB" sz="2400" dirty="0" smtClean="0"/>
          </a:p>
          <a:p>
            <a:endParaRPr lang="en-GB" sz="2400" dirty="0"/>
          </a:p>
          <a:p>
            <a:r>
              <a:rPr lang="en-GB" sz="2400" dirty="0" smtClean="0"/>
              <a:t>Richness and depth of data prioritised over a larger sample size (Baker and Edwards, 2012)</a:t>
            </a:r>
          </a:p>
          <a:p>
            <a:endParaRPr lang="en-GB" sz="2400" dirty="0"/>
          </a:p>
          <a:p>
            <a:r>
              <a:rPr lang="en-GB" sz="2400" dirty="0" smtClean="0"/>
              <a:t>Reflexivity – a key consideration for me as PI</a:t>
            </a:r>
          </a:p>
          <a:p>
            <a:endParaRPr lang="en-GB" dirty="0"/>
          </a:p>
          <a:p>
            <a:endParaRPr lang="en-GB" dirty="0"/>
          </a:p>
        </p:txBody>
      </p:sp>
    </p:spTree>
    <p:extLst>
      <p:ext uri="{BB962C8B-B14F-4D97-AF65-F5344CB8AC3E}">
        <p14:creationId xmlns:p14="http://schemas.microsoft.com/office/powerpoint/2010/main" val="481666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Identity Threat 1: failure of the industrial action</a:t>
            </a:r>
            <a:endParaRPr lang="en-GB" dirty="0"/>
          </a:p>
        </p:txBody>
      </p:sp>
      <p:sp>
        <p:nvSpPr>
          <p:cNvPr id="3" name="Content Placeholder 2"/>
          <p:cNvSpPr>
            <a:spLocks noGrp="1"/>
          </p:cNvSpPr>
          <p:nvPr>
            <p:ph idx="1"/>
          </p:nvPr>
        </p:nvSpPr>
        <p:spPr>
          <a:xfrm>
            <a:off x="871869" y="2638044"/>
            <a:ext cx="10675089" cy="4219956"/>
          </a:xfrm>
        </p:spPr>
        <p:txBody>
          <a:bodyPr/>
          <a:lstStyle/>
          <a:p>
            <a:r>
              <a:rPr lang="en-GB" sz="2400" dirty="0" smtClean="0"/>
              <a:t>Sense of professionalism and adherence to the Hippocratic oath: prevented meaningful withdrawal of labour: </a:t>
            </a:r>
          </a:p>
          <a:p>
            <a:endParaRPr lang="en-GB" sz="2400" dirty="0" smtClean="0"/>
          </a:p>
          <a:p>
            <a:r>
              <a:rPr lang="en-GB" sz="2400" i="1" dirty="0"/>
              <a:t>“I think that there has been a lot of miscommunication, to the general population and from the government….a lot of media coverage was aimed at giving negative associations to doctors. So the strikes became less about the true problem and were redirected towards other things and were lost. So the momentum fizzled out, and soured opinions and any impact was dampened down. And before you know it, it’s several months down the line and there’s a new contract and nothing you can do.” </a:t>
            </a:r>
            <a:r>
              <a:rPr lang="en-GB" sz="2400" dirty="0"/>
              <a:t>(Heather, 28, GPST2)</a:t>
            </a:r>
            <a:endParaRPr lang="en-GB" sz="2400" dirty="0" smtClean="0"/>
          </a:p>
          <a:p>
            <a:endParaRPr lang="en-GB" dirty="0"/>
          </a:p>
          <a:p>
            <a:endParaRPr lang="en-GB" dirty="0"/>
          </a:p>
        </p:txBody>
      </p:sp>
    </p:spTree>
    <p:extLst>
      <p:ext uri="{BB962C8B-B14F-4D97-AF65-F5344CB8AC3E}">
        <p14:creationId xmlns:p14="http://schemas.microsoft.com/office/powerpoint/2010/main" val="36432772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Principal Alleviation strategy: reluctant acceptance</a:t>
            </a:r>
            <a:endParaRPr lang="en-GB" dirty="0"/>
          </a:p>
        </p:txBody>
      </p:sp>
      <p:sp>
        <p:nvSpPr>
          <p:cNvPr id="3" name="Content Placeholder 2"/>
          <p:cNvSpPr>
            <a:spLocks noGrp="1"/>
          </p:cNvSpPr>
          <p:nvPr>
            <p:ph idx="1"/>
          </p:nvPr>
        </p:nvSpPr>
        <p:spPr>
          <a:xfrm>
            <a:off x="871869" y="2638044"/>
            <a:ext cx="10526233" cy="4219956"/>
          </a:xfrm>
        </p:spPr>
        <p:txBody>
          <a:bodyPr/>
          <a:lstStyle/>
          <a:p>
            <a:r>
              <a:rPr lang="en-GB" sz="2800" dirty="0" smtClean="0"/>
              <a:t>Served to distance JDs from the inferior working conditions that typify their jobs, and reconnect them with their profession (and each other)</a:t>
            </a:r>
          </a:p>
          <a:p>
            <a:endParaRPr lang="en-GB" sz="2800" dirty="0" smtClean="0"/>
          </a:p>
          <a:p>
            <a:r>
              <a:rPr lang="en-GB" sz="2800" i="1" dirty="0"/>
              <a:t>“I think it was nice that there was unity among doctors for the first time in a long time, and that we made the issue public because it affects the public. But to be honest I feel like most of it was wasted time because the majority are on new contracts. And that’s what we were fighting for, to not be on them.”</a:t>
            </a:r>
            <a:r>
              <a:rPr lang="en-GB" sz="2800" dirty="0"/>
              <a:t> (Tamara, 28, GPST3, second interview)</a:t>
            </a:r>
            <a:endParaRPr lang="en-GB" sz="2800" dirty="0"/>
          </a:p>
          <a:p>
            <a:endParaRPr lang="en-GB" dirty="0"/>
          </a:p>
        </p:txBody>
      </p:sp>
    </p:spTree>
    <p:extLst>
      <p:ext uri="{BB962C8B-B14F-4D97-AF65-F5344CB8AC3E}">
        <p14:creationId xmlns:p14="http://schemas.microsoft.com/office/powerpoint/2010/main" val="2385484323"/>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A60E477336AFD4CBDFCA97DBF3C4B06" ma:contentTypeVersion="11" ma:contentTypeDescription="Create a new document." ma:contentTypeScope="" ma:versionID="04959f8c74b1a8ff856a81b2f57fa54b">
  <xsd:schema xmlns:xsd="http://www.w3.org/2001/XMLSchema" xmlns:xs="http://www.w3.org/2001/XMLSchema" xmlns:p="http://schemas.microsoft.com/office/2006/metadata/properties" xmlns:ns3="382a45c1-132b-45e5-be91-acf163a2d632" xmlns:ns4="42262271-d9b5-4209-a10e-531f205ce881" targetNamespace="http://schemas.microsoft.com/office/2006/metadata/properties" ma:root="true" ma:fieldsID="e72e0ff4554e8d1cfdaba0e655735d6c" ns3:_="" ns4:_="">
    <xsd:import namespace="382a45c1-132b-45e5-be91-acf163a2d632"/>
    <xsd:import namespace="42262271-d9b5-4209-a10e-531f205ce881"/>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2a45c1-132b-45e5-be91-acf163a2d63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2262271-d9b5-4209-a10e-531f205ce88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BB68CF9-893B-49C3-98B2-055DE005F6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2a45c1-132b-45e5-be91-acf163a2d632"/>
    <ds:schemaRef ds:uri="42262271-d9b5-4209-a10e-531f205ce88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F019D90-1553-44E1-BAFC-ACFC615F68AC}">
  <ds:schemaRefs>
    <ds:schemaRef ds:uri="http://schemas.microsoft.com/sharepoint/v3/contenttype/forms"/>
  </ds:schemaRefs>
</ds:datastoreItem>
</file>

<file path=customXml/itemProps3.xml><?xml version="1.0" encoding="utf-8"?>
<ds:datastoreItem xmlns:ds="http://schemas.openxmlformats.org/officeDocument/2006/customXml" ds:itemID="{2C1DE3B2-582D-4F74-AB27-E18ACB2DDEC6}">
  <ds:schemaRefs>
    <ds:schemaRef ds:uri="382a45c1-132b-45e5-be91-acf163a2d632"/>
    <ds:schemaRef ds:uri="http://purl.org/dc/terms/"/>
    <ds:schemaRef ds:uri="42262271-d9b5-4209-a10e-531f205ce881"/>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TM10001115[[fn=Parcel]]</Template>
  <TotalTime>263</TotalTime>
  <Words>1241</Words>
  <Application>Microsoft Office PowerPoint</Application>
  <PresentationFormat>Widescreen</PresentationFormat>
  <Paragraphs>117</Paragraphs>
  <Slides>15</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Gill Sans MT</vt:lpstr>
      <vt:lpstr>Parcel</vt:lpstr>
      <vt:lpstr>Prisoners of oath</vt:lpstr>
      <vt:lpstr>overview</vt:lpstr>
      <vt:lpstr>What is a junior doctor?</vt:lpstr>
      <vt:lpstr>Time line of events</vt:lpstr>
      <vt:lpstr>To stay or to go?</vt:lpstr>
      <vt:lpstr>Identity at work</vt:lpstr>
      <vt:lpstr>Data and methods</vt:lpstr>
      <vt:lpstr>Identity Threat 1: failure of the industrial action</vt:lpstr>
      <vt:lpstr>Principal Alleviation strategy: reluctant acceptance</vt:lpstr>
      <vt:lpstr>Identity threat 2: lack of recognition</vt:lpstr>
      <vt:lpstr>Principal alleviation strategy: reconnection with normative professional values</vt:lpstr>
      <vt:lpstr>Identity threat 3: frustration with non-clinical managers</vt:lpstr>
      <vt:lpstr>Principal alleviation strategy: focus on future career</vt:lpstr>
      <vt:lpstr>Conclusion/implications</vt:lpstr>
      <vt:lpstr>references</vt:lpstr>
    </vt:vector>
  </TitlesOfParts>
  <Company>Cardiff Met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Prisoners of oath:</dc:title>
  <dc:creator>Jephson, Nicholas</dc:creator>
  <cp:lastModifiedBy>Jephson, Nicholas</cp:lastModifiedBy>
  <cp:revision>13</cp:revision>
  <dcterms:created xsi:type="dcterms:W3CDTF">2021-05-14T08:33:08Z</dcterms:created>
  <dcterms:modified xsi:type="dcterms:W3CDTF">2021-05-14T12:56:47Z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0x0101004A60E477336AFD4CBDFCA97DBF3C4B06</vt:lpwstr>
  </property>
</Properties>
</file>