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439" r:id="rId6"/>
    <p:sldId id="260" r:id="rId7"/>
    <p:sldId id="2444" r:id="rId8"/>
    <p:sldId id="2434" r:id="rId9"/>
    <p:sldId id="2448" r:id="rId10"/>
    <p:sldId id="2447" r:id="rId11"/>
    <p:sldId id="258" r:id="rId12"/>
    <p:sldId id="2432" r:id="rId13"/>
    <p:sldId id="2433" r:id="rId14"/>
    <p:sldId id="244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E55"/>
    <a:srgbClr val="2F3342"/>
    <a:srgbClr val="C0F400"/>
    <a:srgbClr val="038B30"/>
    <a:srgbClr val="05D74D"/>
    <a:srgbClr val="663300"/>
    <a:srgbClr val="04C0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584" autoAdjust="0"/>
  </p:normalViewPr>
  <p:slideViewPr>
    <p:cSldViewPr snapToGrid="0">
      <p:cViewPr varScale="1">
        <p:scale>
          <a:sx n="48" d="100"/>
          <a:sy n="48" d="100"/>
        </p:scale>
        <p:origin x="67" y="1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7"/>
    </p:cViewPr>
  </p:sorterViewPr>
  <p:notesViewPr>
    <p:cSldViewPr snapToGrid="0">
      <p:cViewPr varScale="1">
        <p:scale>
          <a:sx n="58" d="100"/>
          <a:sy n="58" d="100"/>
        </p:scale>
        <p:origin x="2965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ITALI%20MITTAL\Desktop\Research%20paper%20Analysis\Calculatio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dirty="0"/>
              <a:t>Growth of E-commerce Market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943889497170847"/>
          <c:y val="0.19549950544015826"/>
          <c:w val="0.80273242569316605"/>
          <c:h val="0.59093319937381716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xVal>
            <c:numRef>
              <c:f>Sheet1!$D$5:$D$6</c:f>
              <c:numCache>
                <c:formatCode>General</c:formatCode>
                <c:ptCount val="2"/>
                <c:pt idx="0">
                  <c:v>2017</c:v>
                </c:pt>
                <c:pt idx="1">
                  <c:v>2025</c:v>
                </c:pt>
              </c:numCache>
            </c:numRef>
          </c:xVal>
          <c:yVal>
            <c:numRef>
              <c:f>Sheet1!$E$5:$E$6</c:f>
              <c:numCache>
                <c:formatCode>General</c:formatCode>
                <c:ptCount val="2"/>
                <c:pt idx="0">
                  <c:v>38.5</c:v>
                </c:pt>
                <c:pt idx="1">
                  <c:v>200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6BD-45CD-98A7-C5481B26E6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913850832"/>
        <c:axId val="1913848336"/>
      </c:scatterChart>
      <c:valAx>
        <c:axId val="1913850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b="1" dirty="0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3848336"/>
        <c:crosses val="autoZero"/>
        <c:crossBetween val="midCat"/>
      </c:valAx>
      <c:valAx>
        <c:axId val="1913848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dirty="0"/>
                  <a:t>US ($)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3850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dirty="0"/>
              <a:t>Impact on Brand Recall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17065288713910765"/>
                  <c:y val="-2.280183727034120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15-4F9A-9EF1-7E06CAF61DD4}"/>
                </c:ext>
              </c:extLst>
            </c:dLbl>
            <c:dLbl>
              <c:idx val="1"/>
              <c:layout>
                <c:manualLayout>
                  <c:x val="-5.9862204724409453E-3"/>
                  <c:y val="-1.15394429862933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15-4F9A-9EF1-7E06CAF61D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'Brand Recall'!$K$2:$K$3</c:f>
              <c:strCache>
                <c:ptCount val="2"/>
                <c:pt idx="0">
                  <c:v>With AR (Lenskart)</c:v>
                </c:pt>
                <c:pt idx="1">
                  <c:v>Without AR (coolwinks)</c:v>
                </c:pt>
              </c:strCache>
            </c:strRef>
          </c:cat>
          <c:val>
            <c:numRef>
              <c:f>'Brand Recall'!$L$2:$L$3</c:f>
              <c:numCache>
                <c:formatCode>General</c:formatCode>
                <c:ptCount val="2"/>
                <c:pt idx="0">
                  <c:v>4.5047619047619021</c:v>
                </c:pt>
                <c:pt idx="1">
                  <c:v>3.8640776699029145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415-4F9A-9EF1-7E06CAF61DD4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03222143"/>
        <c:axId val="503222975"/>
      </c:lineChart>
      <c:catAx>
        <c:axId val="50322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3222975"/>
        <c:crosses val="autoZero"/>
        <c:auto val="1"/>
        <c:lblAlgn val="ctr"/>
        <c:lblOffset val="100"/>
        <c:noMultiLvlLbl val="0"/>
      </c:catAx>
      <c:valAx>
        <c:axId val="5032229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Average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322214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>
        <a:lumMod val="20000"/>
        <a:lumOff val="80000"/>
      </a:schemeClr>
    </a:solidFill>
    <a:ln>
      <a:solidFill>
        <a:srgbClr val="002060"/>
      </a:solidFill>
    </a:ln>
    <a:effectLst/>
  </c:spPr>
  <c:txPr>
    <a:bodyPr/>
    <a:lstStyle/>
    <a:p>
      <a:pPr>
        <a:defRPr b="1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2F3342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rgbClr val="2F3342"/>
                </a:solidFill>
              </a:rPr>
              <a:t>CHART TITLE</a:t>
            </a:r>
          </a:p>
        </c:rich>
      </c:tx>
      <c:layout>
        <c:manualLayout>
          <c:xMode val="edge"/>
          <c:yMode val="edge"/>
          <c:x val="0.39625304136253042"/>
          <c:y val="1.28755364806866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2F334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688162154913117"/>
          <c:y val="0.17427359670169987"/>
          <c:w val="0.73876314730731663"/>
          <c:h val="0.65157007198134576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9026736169781352"/>
          <c:w val="1"/>
          <c:h val="6.07108580311581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rgbClr val="2F334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0.06766</cdr:y>
    </cdr:from>
    <cdr:to>
      <cdr:x>1</cdr:x>
      <cdr:y>0.93486</cdr:y>
    </cdr:to>
    <cdr:pic>
      <cdr:nvPicPr>
        <cdr:cNvPr id="3" name="Picture 2">
          <a:extLst xmlns:a="http://schemas.openxmlformats.org/drawingml/2006/main">
            <a:ext uri="{FF2B5EF4-FFF2-40B4-BE49-F238E27FC236}">
              <a16:creationId xmlns:a16="http://schemas.microsoft.com/office/drawing/2014/main" id="{545DD3AA-59C4-AD48-8472-A1A8A258917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400455"/>
          <a:ext cx="6099858" cy="5132233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4265FD-4E3F-4008-BF0D-92438DDF38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11FABC-D2A4-4DDD-AE15-415703DDD3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B9CF0-A540-4793-A5F3-F4917CFDDCB6}" type="datetimeFigureOut">
              <a:rPr lang="en-US" smtClean="0"/>
              <a:t>5/15/2021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EBBAB0-AE2E-4EA6-BE3D-A8C4DA4007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1D462F-4914-49FC-A851-7FFFE9D6E8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22B72-BD1C-4F41-B10E-CA0BEB1790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907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03753-A5BE-4D79-AEA9-C0A65A6F8851}" type="datetimeFigureOut">
              <a:rPr lang="en-US" smtClean="0"/>
              <a:t>5/15/2021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BE989-76B8-4F13-9267-01FDA45C43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730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9FB41AE7-07AD-43D7-9418-6D32BE5E31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71015" y="0"/>
            <a:ext cx="12263015" cy="68580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46D6A0C-E2C3-43CB-83D0-B5F6221079CA}"/>
              </a:ext>
            </a:extLst>
          </p:cNvPr>
          <p:cNvGrpSpPr/>
          <p:nvPr userDrawn="1"/>
        </p:nvGrpSpPr>
        <p:grpSpPr>
          <a:xfrm flipH="1">
            <a:off x="2076202" y="1374276"/>
            <a:ext cx="7324426" cy="3883523"/>
            <a:chOff x="252031" y="-22763"/>
            <a:chExt cx="7324426" cy="726996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97D03F-0BE2-458F-92A2-4FE73B0FBF51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DC96296-0FBF-47A5-9D6A-5D9BB647A4D7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90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3F17719-10FE-433E-9CCC-4509DE17F22A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E73F1A-AAF0-4EB4-8DF0-C152BD93C69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91372" y="2238426"/>
            <a:ext cx="6609256" cy="1508126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075AE6-92D3-4205-B268-E1AD6C590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1372" y="3838627"/>
            <a:ext cx="6609256" cy="450503"/>
          </a:xfrm>
        </p:spPr>
        <p:txBody>
          <a:bodyPr/>
          <a:lstStyle>
            <a:lvl1pPr marL="0" indent="0" algn="ctr">
              <a:buNone/>
              <a:defRPr sz="2400" spc="300">
                <a:solidFill>
                  <a:srgbClr val="2F334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61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846D6A0C-E2C3-43CB-83D0-B5F6221079CA}"/>
              </a:ext>
            </a:extLst>
          </p:cNvPr>
          <p:cNvGrpSpPr/>
          <p:nvPr userDrawn="1"/>
        </p:nvGrpSpPr>
        <p:grpSpPr>
          <a:xfrm flipH="1">
            <a:off x="2076202" y="1374276"/>
            <a:ext cx="7324426" cy="3883523"/>
            <a:chOff x="252031" y="-22763"/>
            <a:chExt cx="7324426" cy="726996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DC96296-0FBF-47A5-9D6A-5D9BB647A4D7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90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97D03F-0BE2-458F-92A2-4FE73B0FBF51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3F17719-10FE-433E-9CCC-4509DE17F22A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E73F1A-AAF0-4EB4-8DF0-C152BD93C69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91372" y="2238426"/>
            <a:ext cx="6609256" cy="1508126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075AE6-92D3-4205-B268-E1AD6C590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1372" y="3838627"/>
            <a:ext cx="6609256" cy="450503"/>
          </a:xfrm>
        </p:spPr>
        <p:txBody>
          <a:bodyPr/>
          <a:lstStyle>
            <a:lvl1pPr marL="0" indent="0" algn="ctr">
              <a:buNone/>
              <a:defRPr sz="2400" spc="3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122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BF3BF7F-F094-497C-9310-2FE8B059E82B}"/>
              </a:ext>
            </a:extLst>
          </p:cNvPr>
          <p:cNvGrpSpPr/>
          <p:nvPr userDrawn="1"/>
        </p:nvGrpSpPr>
        <p:grpSpPr>
          <a:xfrm flipH="1" flipV="1">
            <a:off x="3581400" y="451189"/>
            <a:ext cx="5276606" cy="5768636"/>
            <a:chOff x="883522" y="408327"/>
            <a:chExt cx="5276606" cy="576863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49E498-4E90-44A2-B49F-157DFF9E8581}"/>
                </a:ext>
              </a:extLst>
            </p:cNvPr>
            <p:cNvSpPr/>
            <p:nvPr/>
          </p:nvSpPr>
          <p:spPr>
            <a:xfrm>
              <a:off x="1808217" y="1403690"/>
              <a:ext cx="4351911" cy="4773273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2D9F108-8C30-4BEC-8122-BE2632644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9938" y="1088572"/>
              <a:ext cx="4572000" cy="457200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B546B5-7C56-40DD-B1DF-AE850DE5FDB3}"/>
                </a:ext>
              </a:extLst>
            </p:cNvPr>
            <p:cNvSpPr/>
            <p:nvPr/>
          </p:nvSpPr>
          <p:spPr>
            <a:xfrm>
              <a:off x="883522" y="408327"/>
              <a:ext cx="4351911" cy="477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4C30FD01-9DD8-4ECA-AC52-7C41002A9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6095" y="1742989"/>
            <a:ext cx="4351911" cy="3352800"/>
          </a:xfrm>
        </p:spPr>
        <p:txBody>
          <a:bodyPr>
            <a:normAutofit/>
          </a:bodyPr>
          <a:lstStyle>
            <a:lvl1pPr algn="ctr">
              <a:defRPr sz="4400" b="1" spc="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F17219-39C2-44C1-BFC9-BA0D7ACD78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87118E-1B0A-407B-BDCE-B343BC9F92E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C8E835-7291-427D-948E-B544E36AD12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06094" y="4127455"/>
            <a:ext cx="4351911" cy="296437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2000" cap="all" spc="600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228600" lvl="0" indent="-228600" algn="ctr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372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8A5A1-070F-43C9-B2D5-C557B0D72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882" y="1061132"/>
            <a:ext cx="3464717" cy="823912"/>
          </a:xfrm>
          <a:ln>
            <a:noFill/>
          </a:ln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DCBFD0-7AE5-4346-AD3A-01F956626091}"/>
              </a:ext>
            </a:extLst>
          </p:cNvPr>
          <p:cNvSpPr/>
          <p:nvPr userDrawn="1"/>
        </p:nvSpPr>
        <p:spPr>
          <a:xfrm>
            <a:off x="4430484" y="0"/>
            <a:ext cx="2873833" cy="5426414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1F4A2F-9480-4E94-806C-5D65C71DF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84" y="0"/>
            <a:ext cx="3834596" cy="1124404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3A4379-5E89-42FE-AA5C-BEA0CDFCDD6F}"/>
              </a:ext>
            </a:extLst>
          </p:cNvPr>
          <p:cNvSpPr/>
          <p:nvPr userDrawn="1"/>
        </p:nvSpPr>
        <p:spPr>
          <a:xfrm>
            <a:off x="4887684" y="1431586"/>
            <a:ext cx="2873833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DA028-023B-4883-9A48-70FD7A2E522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A625CC-388D-4655-BFA6-2CC4FD9E889D}"/>
              </a:ext>
            </a:extLst>
          </p:cNvPr>
          <p:cNvSpPr/>
          <p:nvPr userDrawn="1"/>
        </p:nvSpPr>
        <p:spPr>
          <a:xfrm>
            <a:off x="4659081" y="447789"/>
            <a:ext cx="2873833" cy="5957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AA6DE-6D7A-4135-8B9F-99A91527F2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7A78D63-E00C-4155-A5B2-B3431A09AC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153395" y="1061132"/>
            <a:ext cx="3464721" cy="823912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b="1" dirty="0">
                <a:solidFill>
                  <a:schemeClr val="tx1"/>
                </a:solidFill>
                <a:latin typeface="+mj-lt"/>
              </a:defRPr>
            </a:lvl1pPr>
          </a:lstStyle>
          <a:p>
            <a:pPr marL="228600" lvl="0" indent="-228600" algn="ctr"/>
            <a:r>
              <a:rPr lang="en-US"/>
              <a:t>Click to edit Master text styles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12AF2780-75D3-4992-93BC-8EA50C648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53394" y="2108201"/>
            <a:ext cx="3464721" cy="36845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EAAE1C5B-7233-4F49-895F-7566CEB6D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3882" y="2108201"/>
            <a:ext cx="3464717" cy="36845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10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EDCBFD0-7AE5-4346-AD3A-01F956626091}"/>
              </a:ext>
            </a:extLst>
          </p:cNvPr>
          <p:cNvSpPr/>
          <p:nvPr userDrawn="1"/>
        </p:nvSpPr>
        <p:spPr>
          <a:xfrm>
            <a:off x="4430484" y="0"/>
            <a:ext cx="2873833" cy="5426414"/>
          </a:xfrm>
          <a:prstGeom prst="rect">
            <a:avLst/>
          </a:prstGeom>
          <a:noFill/>
          <a:ln w="88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1F4A2F-9480-4E94-806C-5D65C71DF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84" y="0"/>
            <a:ext cx="3834596" cy="1124404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3A4379-5E89-42FE-AA5C-BEA0CDFCDD6F}"/>
              </a:ext>
            </a:extLst>
          </p:cNvPr>
          <p:cNvSpPr/>
          <p:nvPr userDrawn="1"/>
        </p:nvSpPr>
        <p:spPr>
          <a:xfrm>
            <a:off x="4887684" y="1431586"/>
            <a:ext cx="2873833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DA028-023B-4883-9A48-70FD7A2E522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A625CC-388D-4655-BFA6-2CC4FD9E889D}"/>
              </a:ext>
            </a:extLst>
          </p:cNvPr>
          <p:cNvSpPr/>
          <p:nvPr userDrawn="1"/>
        </p:nvSpPr>
        <p:spPr>
          <a:xfrm>
            <a:off x="4659081" y="447789"/>
            <a:ext cx="2873833" cy="5957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AA6DE-6D7A-4135-8B9F-99A91527F2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20B4D13-5F10-4886-AF0F-09B6ABB5C3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1500" y="1431586"/>
            <a:ext cx="3467099" cy="4361203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dirty="0"/>
            </a:lvl1pPr>
            <a:lvl2pPr>
              <a:defRPr lang="en-US" sz="1400" dirty="0"/>
            </a:lvl2pPr>
            <a:lvl3pPr>
              <a:defRPr lang="en-US" sz="1200" dirty="0"/>
            </a:lvl3pPr>
            <a:lvl4pPr>
              <a:defRPr lang="en-US" sz="1100" dirty="0"/>
            </a:lvl4pPr>
            <a:lvl5pPr>
              <a:defRPr lang="en-US" sz="1100" dirty="0"/>
            </a:lvl5pPr>
          </a:lstStyle>
          <a:p>
            <a:pPr lvl="0">
              <a:lnSpc>
                <a:spcPct val="150000"/>
              </a:lnSpc>
            </a:pPr>
            <a:r>
              <a:rPr lang="en-US"/>
              <a:t>Click to edit Master text styles</a:t>
            </a:r>
          </a:p>
          <a:p>
            <a:pPr lvl="1">
              <a:lnSpc>
                <a:spcPct val="150000"/>
              </a:lnSpc>
            </a:pPr>
            <a:r>
              <a:rPr lang="en-US"/>
              <a:t>Second level</a:t>
            </a:r>
          </a:p>
          <a:p>
            <a:pPr lvl="2">
              <a:lnSpc>
                <a:spcPct val="150000"/>
              </a:lnSpc>
            </a:pPr>
            <a:r>
              <a:rPr lang="en-US"/>
              <a:t>Third level</a:t>
            </a:r>
          </a:p>
          <a:p>
            <a:pPr lvl="3">
              <a:lnSpc>
                <a:spcPct val="150000"/>
              </a:lnSpc>
            </a:pPr>
            <a:r>
              <a:rPr lang="en-US"/>
              <a:t>Fourth level</a:t>
            </a:r>
          </a:p>
          <a:p>
            <a:pPr lvl="4">
              <a:lnSpc>
                <a:spcPct val="150000"/>
              </a:lnSpc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EE7BCAD4-8DB6-482F-8DC0-F6D653F92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53394" y="1431586"/>
            <a:ext cx="3467106" cy="4361203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dirty="0"/>
            </a:lvl1pPr>
            <a:lvl2pPr>
              <a:defRPr lang="en-US" sz="1400" dirty="0"/>
            </a:lvl2pPr>
            <a:lvl3pPr>
              <a:defRPr lang="en-US" sz="1200" dirty="0"/>
            </a:lvl3pPr>
            <a:lvl4pPr>
              <a:defRPr lang="en-US" sz="1100" dirty="0"/>
            </a:lvl4pPr>
            <a:lvl5pPr>
              <a:defRPr lang="en-US" sz="1100" dirty="0"/>
            </a:lvl5pPr>
          </a:lstStyle>
          <a:p>
            <a:pPr lvl="0">
              <a:lnSpc>
                <a:spcPct val="150000"/>
              </a:lnSpc>
            </a:pPr>
            <a:r>
              <a:rPr lang="en-US"/>
              <a:t>Click to edit Master text styles</a:t>
            </a:r>
          </a:p>
          <a:p>
            <a:pPr lvl="1">
              <a:lnSpc>
                <a:spcPct val="150000"/>
              </a:lnSpc>
            </a:pPr>
            <a:r>
              <a:rPr lang="en-US"/>
              <a:t>Second level</a:t>
            </a:r>
          </a:p>
          <a:p>
            <a:pPr lvl="2">
              <a:lnSpc>
                <a:spcPct val="150000"/>
              </a:lnSpc>
            </a:pPr>
            <a:r>
              <a:rPr lang="en-US"/>
              <a:t>Third level</a:t>
            </a:r>
          </a:p>
          <a:p>
            <a:pPr lvl="3">
              <a:lnSpc>
                <a:spcPct val="150000"/>
              </a:lnSpc>
            </a:pPr>
            <a:r>
              <a:rPr lang="en-US"/>
              <a:t>Fourth level</a:t>
            </a:r>
          </a:p>
          <a:p>
            <a:pPr lvl="4">
              <a:lnSpc>
                <a:spcPct val="150000"/>
              </a:lnSpc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980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15BFBAA-B5F1-4F95-8C05-5E30A7076BD7}"/>
              </a:ext>
            </a:extLst>
          </p:cNvPr>
          <p:cNvSpPr/>
          <p:nvPr userDrawn="1"/>
        </p:nvSpPr>
        <p:spPr>
          <a:xfrm>
            <a:off x="1159727" y="1224451"/>
            <a:ext cx="4226024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7F3105-8D8F-4FF3-9A7F-0F067BB810A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117255-8347-4647-9EA2-7ED06A73C1A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F3E8482-B43D-4B69-8645-6B735F91B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4478" y="587829"/>
            <a:ext cx="5326022" cy="5273221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BC9CBF-CF7B-4E39-9FD1-961882EC596A}"/>
              </a:ext>
            </a:extLst>
          </p:cNvPr>
          <p:cNvSpPr/>
          <p:nvPr userDrawn="1"/>
        </p:nvSpPr>
        <p:spPr>
          <a:xfrm>
            <a:off x="657060" y="698704"/>
            <a:ext cx="4473025" cy="5701790"/>
          </a:xfrm>
          <a:prstGeom prst="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7A3D921-B9D5-42DC-9037-298968D94C95}"/>
              </a:ext>
            </a:extLst>
          </p:cNvPr>
          <p:cNvGrpSpPr/>
          <p:nvPr userDrawn="1"/>
        </p:nvGrpSpPr>
        <p:grpSpPr>
          <a:xfrm>
            <a:off x="657060" y="435124"/>
            <a:ext cx="5134751" cy="5965370"/>
            <a:chOff x="252031" y="391887"/>
            <a:chExt cx="7433283" cy="596537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62F937-16D4-4A6C-B247-D0A62BC6560D}"/>
                </a:ext>
              </a:extLst>
            </p:cNvPr>
            <p:cNvSpPr/>
            <p:nvPr userDrawn="1"/>
          </p:nvSpPr>
          <p:spPr>
            <a:xfrm>
              <a:off x="609600" y="391887"/>
              <a:ext cx="7075714" cy="5878284"/>
            </a:xfrm>
            <a:prstGeom prst="rect">
              <a:avLst/>
            </a:prstGeom>
            <a:noFill/>
            <a:ln w="1270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9335681-5A6F-48BE-8160-2000D0F242FB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E2B8D-1C12-403F-BE59-ECC565466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546851"/>
            <a:ext cx="4101084" cy="339674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F0F519-65FC-434F-8F2F-F778A20A8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0457"/>
            <a:ext cx="4101084" cy="979308"/>
          </a:xfrm>
        </p:spPr>
        <p:txBody>
          <a:bodyPr anchor="b"/>
          <a:lstStyle>
            <a:lvl1pPr>
              <a:defRPr sz="32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 hidden="1">
            <a:extLst>
              <a:ext uri="{FF2B5EF4-FFF2-40B4-BE49-F238E27FC236}">
                <a16:creationId xmlns:a16="http://schemas.microsoft.com/office/drawing/2014/main" id="{116E8B30-475D-4275-8DC2-14C98F2F9B76}"/>
              </a:ext>
            </a:extLst>
          </p:cNvPr>
          <p:cNvSpPr/>
          <p:nvPr userDrawn="1"/>
        </p:nvSpPr>
        <p:spPr>
          <a:xfrm>
            <a:off x="1159727" y="1191137"/>
            <a:ext cx="4226024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310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6B8E8FD-E25A-4462-9917-754D6C619C75}"/>
              </a:ext>
            </a:extLst>
          </p:cNvPr>
          <p:cNvSpPr txBox="1">
            <a:spLocks/>
          </p:cNvSpPr>
          <p:nvPr userDrawn="1"/>
        </p:nvSpPr>
        <p:spPr>
          <a:xfrm>
            <a:off x="11549269" y="6468303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C2E478F-E849-4A8C-AF1F-CBCC78A7CBFA}" type="slidenum">
              <a:rPr lang="en-US" smtClean="0">
                <a:solidFill>
                  <a:srgbClr val="2F3342"/>
                </a:solidFill>
              </a:rPr>
              <a:pPr/>
              <a:t>‹#›</a:t>
            </a:fld>
            <a:endParaRPr lang="en-US" dirty="0">
              <a:solidFill>
                <a:srgbClr val="2F3342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52D6C-9D51-45A1-A6B7-B21DC9A94A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1" name="Rectangle 10" descr="Open square accent block">
            <a:extLst>
              <a:ext uri="{FF2B5EF4-FFF2-40B4-BE49-F238E27FC236}">
                <a16:creationId xmlns:a16="http://schemas.microsoft.com/office/drawing/2014/main" id="{217FA8D4-1D05-4DF4-AA9D-364B6979733D}"/>
              </a:ext>
            </a:extLst>
          </p:cNvPr>
          <p:cNvSpPr/>
          <p:nvPr userDrawn="1"/>
        </p:nvSpPr>
        <p:spPr>
          <a:xfrm flipH="1">
            <a:off x="2685137" y="972457"/>
            <a:ext cx="9172647" cy="4843807"/>
          </a:xfrm>
          <a:prstGeom prst="rect">
            <a:avLst/>
          </a:prstGeom>
          <a:noFill/>
          <a:ln w="88900">
            <a:solidFill>
              <a:srgbClr val="2F3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9B1017-F981-4D2D-A14B-A857FC304F54}"/>
              </a:ext>
            </a:extLst>
          </p:cNvPr>
          <p:cNvSpPr/>
          <p:nvPr userDrawn="1"/>
        </p:nvSpPr>
        <p:spPr>
          <a:xfrm flipH="1">
            <a:off x="333834" y="1547133"/>
            <a:ext cx="11026363" cy="4702292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DD85E79-8DB4-4D93-979C-171105321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74F1136-B1CD-4171-BB47-0281C1974B22}"/>
              </a:ext>
            </a:extLst>
          </p:cNvPr>
          <p:cNvSpPr/>
          <p:nvPr userDrawn="1"/>
        </p:nvSpPr>
        <p:spPr>
          <a:xfrm>
            <a:off x="471340" y="1189038"/>
            <a:ext cx="11149160" cy="4834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9ADD4C-B26C-41B3-B492-DC9D032AC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34313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4862A-62CA-4399-88B0-181961E0F691}"/>
              </a:ext>
            </a:extLst>
          </p:cNvPr>
          <p:cNvSpPr txBox="1">
            <a:spLocks/>
          </p:cNvSpPr>
          <p:nvPr userDrawn="1"/>
        </p:nvSpPr>
        <p:spPr>
          <a:xfrm>
            <a:off x="11549269" y="6468303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C2E478F-E849-4A8C-AF1F-CBCC78A7CBFA}" type="slidenum">
              <a:rPr lang="en-US" smtClean="0">
                <a:solidFill>
                  <a:srgbClr val="2F3342"/>
                </a:solidFill>
              </a:rPr>
              <a:pPr/>
              <a:t>‹#›</a:t>
            </a:fld>
            <a:endParaRPr lang="en-US" dirty="0">
              <a:solidFill>
                <a:srgbClr val="2F3342"/>
              </a:solidFill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02D481-2888-4133-AD94-7700AA117D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B113A8-E04C-44C2-962F-5FFA40FB7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803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44C8ED9-0534-4EC5-8080-49DFF65B3B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519" y="0"/>
            <a:ext cx="11002962" cy="1189038"/>
          </a:xfrm>
        </p:spPr>
        <p:txBody>
          <a:bodyPr>
            <a:normAutofit/>
          </a:bodyPr>
          <a:lstStyle>
            <a:lvl1pPr algn="ctr">
              <a:defRPr sz="3600" b="1" spc="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6B8E8FD-E25A-4462-9917-754D6C619C75}"/>
              </a:ext>
            </a:extLst>
          </p:cNvPr>
          <p:cNvSpPr txBox="1">
            <a:spLocks/>
          </p:cNvSpPr>
          <p:nvPr userDrawn="1"/>
        </p:nvSpPr>
        <p:spPr>
          <a:xfrm>
            <a:off x="11549269" y="6468303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C2E478F-E849-4A8C-AF1F-CBCC78A7CBFA}" type="slidenum">
              <a:rPr lang="en-US" smtClean="0">
                <a:solidFill>
                  <a:srgbClr val="2F3342"/>
                </a:solidFill>
              </a:rPr>
              <a:pPr/>
              <a:t>‹#›</a:t>
            </a:fld>
            <a:endParaRPr lang="en-US" dirty="0">
              <a:solidFill>
                <a:srgbClr val="2F3342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52D6C-9D51-45A1-A6B7-B21DC9A94A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1" name="Rectangle 10" descr="Open square accent block">
            <a:extLst>
              <a:ext uri="{FF2B5EF4-FFF2-40B4-BE49-F238E27FC236}">
                <a16:creationId xmlns:a16="http://schemas.microsoft.com/office/drawing/2014/main" id="{217FA8D4-1D05-4DF4-AA9D-364B6979733D}"/>
              </a:ext>
            </a:extLst>
          </p:cNvPr>
          <p:cNvSpPr/>
          <p:nvPr userDrawn="1"/>
        </p:nvSpPr>
        <p:spPr>
          <a:xfrm flipH="1">
            <a:off x="2685137" y="972457"/>
            <a:ext cx="9172647" cy="4843807"/>
          </a:xfrm>
          <a:prstGeom prst="rect">
            <a:avLst/>
          </a:prstGeom>
          <a:noFill/>
          <a:ln w="88900">
            <a:solidFill>
              <a:srgbClr val="2F3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9B1017-F981-4D2D-A14B-A857FC304F54}"/>
              </a:ext>
            </a:extLst>
          </p:cNvPr>
          <p:cNvSpPr/>
          <p:nvPr userDrawn="1"/>
        </p:nvSpPr>
        <p:spPr>
          <a:xfrm flipH="1">
            <a:off x="333834" y="1547133"/>
            <a:ext cx="11026363" cy="4702292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DD85E79-8DB4-4D93-979C-171105321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5B32411-640A-47B5-9A67-FED6430E9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89038"/>
            <a:ext cx="10939668" cy="483412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86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FE1CFFBA-D756-4740-B375-252727F02D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64229" y="0"/>
            <a:ext cx="4919153" cy="68580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2DCA22-1DF2-42CB-8741-F0CE575EA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804" y="1676400"/>
            <a:ext cx="5196241" cy="3352800"/>
          </a:xfrm>
        </p:spPr>
        <p:txBody>
          <a:bodyPr>
            <a:normAutofit/>
          </a:bodyPr>
          <a:lstStyle>
            <a:lvl1pPr>
              <a:defRPr sz="4400" b="1" spc="30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D89F3-6B87-4C54-83B9-A6481CB4F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9394" y="365125"/>
            <a:ext cx="4114801" cy="5811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479D679C-E90D-4916-BCE6-71C32B831E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9938" y="1088572"/>
            <a:ext cx="4572000" cy="457200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07A3F-3DCD-44DD-AF42-32098DCC3A7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1DB279-F403-4D2A-8D1B-FB3C81796B4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76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FE1CFFBA-D756-4740-B375-252727F02D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64229" y="0"/>
            <a:ext cx="9927771" cy="68580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325050-38BE-4AB2-B450-8DC9C0EDD386}"/>
              </a:ext>
            </a:extLst>
          </p:cNvPr>
          <p:cNvGrpSpPr/>
          <p:nvPr userDrawn="1"/>
        </p:nvGrpSpPr>
        <p:grpSpPr>
          <a:xfrm>
            <a:off x="883522" y="408327"/>
            <a:ext cx="5276606" cy="5768636"/>
            <a:chOff x="883522" y="408327"/>
            <a:chExt cx="5276606" cy="576863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68A4CE-A5FD-4656-82E1-43D586CC441E}"/>
                </a:ext>
              </a:extLst>
            </p:cNvPr>
            <p:cNvSpPr/>
            <p:nvPr/>
          </p:nvSpPr>
          <p:spPr>
            <a:xfrm>
              <a:off x="1808217" y="1403690"/>
              <a:ext cx="4351911" cy="4773273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E66B1E37-8CEC-44ED-A239-C755B72AC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25781" y="1107282"/>
              <a:ext cx="4572000" cy="457200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7E28405-97F5-4E03-86F1-FAE2FEA6CFF8}"/>
                </a:ext>
              </a:extLst>
            </p:cNvPr>
            <p:cNvSpPr/>
            <p:nvPr/>
          </p:nvSpPr>
          <p:spPr>
            <a:xfrm>
              <a:off x="883522" y="408327"/>
              <a:ext cx="4351911" cy="477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719FCC9B-E3B8-49CF-BD22-D553FFAAE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1775"/>
            <a:ext cx="4351911" cy="2384466"/>
          </a:xfrm>
        </p:spPr>
        <p:txBody>
          <a:bodyPr>
            <a:normAutofit/>
          </a:bodyPr>
          <a:lstStyle>
            <a:lvl1pPr algn="ctr">
              <a:defRPr sz="4400" b="1" spc="30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F21EA87-CE67-4A1E-B2E0-513F775C76A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38199" y="3886241"/>
            <a:ext cx="4351910" cy="296437"/>
          </a:xfrm>
        </p:spPr>
        <p:txBody>
          <a:bodyPr lIns="0" rIns="0">
            <a:noAutofit/>
          </a:bodyPr>
          <a:lstStyle>
            <a:lvl1pPr marL="0" indent="0" algn="ctr">
              <a:buNone/>
              <a:defRPr sz="2000" spc="600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26DCC3-B99B-481C-AC63-F17D5215DC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D24A36-5F75-40A5-8DA4-0364F4492FC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43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B599FEC8-12D0-4EB5-8573-C891D56C84E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71015" y="0"/>
            <a:ext cx="12263015" cy="68580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F3BF7F-F094-497C-9310-2FE8B059E82B}"/>
              </a:ext>
            </a:extLst>
          </p:cNvPr>
          <p:cNvGrpSpPr/>
          <p:nvPr userDrawn="1"/>
        </p:nvGrpSpPr>
        <p:grpSpPr>
          <a:xfrm flipH="1" flipV="1">
            <a:off x="3581400" y="451189"/>
            <a:ext cx="5276606" cy="5768636"/>
            <a:chOff x="883522" y="408327"/>
            <a:chExt cx="5276606" cy="576863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D49E498-4E90-44A2-B49F-157DFF9E8581}"/>
                </a:ext>
              </a:extLst>
            </p:cNvPr>
            <p:cNvSpPr/>
            <p:nvPr/>
          </p:nvSpPr>
          <p:spPr>
            <a:xfrm>
              <a:off x="1808217" y="1403690"/>
              <a:ext cx="4351911" cy="4773273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2D9F108-8C30-4BEC-8122-BE2632644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9938" y="1088572"/>
              <a:ext cx="4572000" cy="457200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B546B5-7C56-40DD-B1DF-AE850DE5FDB3}"/>
                </a:ext>
              </a:extLst>
            </p:cNvPr>
            <p:cNvSpPr/>
            <p:nvPr/>
          </p:nvSpPr>
          <p:spPr>
            <a:xfrm>
              <a:off x="883522" y="408327"/>
              <a:ext cx="4351911" cy="477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4C30FD01-9DD8-4ECA-AC52-7C41002A9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6095" y="1742989"/>
            <a:ext cx="4351911" cy="3352800"/>
          </a:xfrm>
        </p:spPr>
        <p:txBody>
          <a:bodyPr>
            <a:normAutofit/>
          </a:bodyPr>
          <a:lstStyle>
            <a:lvl1pPr algn="ctr">
              <a:defRPr sz="4400" b="1" spc="30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74491700-C4EB-4143-ACD3-DE153BF9DD9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06094" y="4127455"/>
            <a:ext cx="4351910" cy="296437"/>
          </a:xfrm>
        </p:spPr>
        <p:txBody>
          <a:bodyPr lIns="0" rIns="0">
            <a:noAutofit/>
          </a:bodyPr>
          <a:lstStyle>
            <a:lvl1pPr marL="0" indent="0" algn="ctr">
              <a:buNone/>
              <a:defRPr sz="2000" spc="600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BF64E-D1E6-463D-B3F0-1491C107C8B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49EC66-F633-4F8B-BA43-E48843E5AD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89958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C3A4379-5E89-42FE-AA5C-BEA0CDFCDD6F}"/>
              </a:ext>
            </a:extLst>
          </p:cNvPr>
          <p:cNvSpPr/>
          <p:nvPr userDrawn="1"/>
        </p:nvSpPr>
        <p:spPr>
          <a:xfrm>
            <a:off x="4887684" y="1431586"/>
            <a:ext cx="2873833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8A5A1-070F-43C9-B2D5-C557B0D72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882" y="1061132"/>
            <a:ext cx="3464717" cy="823912"/>
          </a:xfr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CCBEC1-2F48-4E90-ADF0-BEE2B9E47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3882" y="2108201"/>
            <a:ext cx="3464717" cy="368458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rgbClr val="2F3342"/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3pPr>
            <a:lvl4pPr>
              <a:lnSpc>
                <a:spcPct val="150000"/>
              </a:lnSpc>
              <a:defRPr sz="1100">
                <a:solidFill>
                  <a:srgbClr val="2F3342"/>
                </a:solidFill>
              </a:defRPr>
            </a:lvl4pPr>
            <a:lvl5pPr>
              <a:lnSpc>
                <a:spcPct val="150000"/>
              </a:lnSpc>
              <a:defRPr sz="1100">
                <a:solidFill>
                  <a:srgbClr val="2F334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7F380C-58A9-4490-AC57-579A90290F3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153400" y="1061132"/>
            <a:ext cx="3464717" cy="823912"/>
          </a:xfrm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 b="1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DA285A94-0E4E-47DC-8E61-41F684F3700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53400" y="2108201"/>
            <a:ext cx="3464717" cy="368458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rgbClr val="2F3342"/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3pPr>
            <a:lvl4pPr>
              <a:lnSpc>
                <a:spcPct val="150000"/>
              </a:lnSpc>
              <a:defRPr sz="1100">
                <a:solidFill>
                  <a:srgbClr val="2F3342"/>
                </a:solidFill>
              </a:defRPr>
            </a:lvl4pPr>
            <a:lvl5pPr>
              <a:lnSpc>
                <a:spcPct val="150000"/>
              </a:lnSpc>
              <a:defRPr sz="1100">
                <a:solidFill>
                  <a:srgbClr val="2F334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DCBFD0-7AE5-4346-AD3A-01F956626091}"/>
              </a:ext>
            </a:extLst>
          </p:cNvPr>
          <p:cNvSpPr/>
          <p:nvPr userDrawn="1"/>
        </p:nvSpPr>
        <p:spPr>
          <a:xfrm>
            <a:off x="4430484" y="0"/>
            <a:ext cx="2873833" cy="5426414"/>
          </a:xfrm>
          <a:prstGeom prst="rect">
            <a:avLst/>
          </a:prstGeom>
          <a:noFill/>
          <a:ln w="88900">
            <a:solidFill>
              <a:srgbClr val="2F3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354FBDC8-CD65-4972-A821-C25297B1A8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59082" y="489291"/>
            <a:ext cx="2873833" cy="5920920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C0FCBE5-63C0-4DC7-8687-C2C76ABBDDB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F240C4-B3CD-49AA-8C48-9FE7AA1FE3D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 hidden="1">
            <a:extLst>
              <a:ext uri="{FF2B5EF4-FFF2-40B4-BE49-F238E27FC236}">
                <a16:creationId xmlns:a16="http://schemas.microsoft.com/office/drawing/2014/main" id="{A43A44DE-9B7B-49B8-AE13-95164A3FA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84" y="0"/>
            <a:ext cx="3605998" cy="118872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74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E90E16-AEC5-4F82-85B0-DDEA26AA9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27370" y="0"/>
            <a:ext cx="546462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D40C7A-92CE-46D6-B056-C75D73663328}"/>
              </a:ext>
            </a:extLst>
          </p:cNvPr>
          <p:cNvSpPr/>
          <p:nvPr userDrawn="1"/>
        </p:nvSpPr>
        <p:spPr>
          <a:xfrm>
            <a:off x="609600" y="391887"/>
            <a:ext cx="7075714" cy="5878284"/>
          </a:xfrm>
          <a:prstGeom prst="rect">
            <a:avLst/>
          </a:prstGeom>
          <a:noFill/>
          <a:ln w="127000">
            <a:solidFill>
              <a:srgbClr val="2F3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1A2116-206B-49CD-9ECC-078E4F72904C}"/>
              </a:ext>
            </a:extLst>
          </p:cNvPr>
          <p:cNvSpPr/>
          <p:nvPr userDrawn="1"/>
        </p:nvSpPr>
        <p:spPr>
          <a:xfrm>
            <a:off x="979713" y="1181214"/>
            <a:ext cx="6117771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9E75A6-06C5-49D0-9164-3098CE0E53D8}"/>
              </a:ext>
            </a:extLst>
          </p:cNvPr>
          <p:cNvSpPr/>
          <p:nvPr userDrawn="1"/>
        </p:nvSpPr>
        <p:spPr>
          <a:xfrm>
            <a:off x="957943" y="655467"/>
            <a:ext cx="5769428" cy="5701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F0F519-65FC-434F-8F2F-F778A20A8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943" y="1480457"/>
            <a:ext cx="5138057" cy="587876"/>
          </a:xfrm>
        </p:spPr>
        <p:txBody>
          <a:bodyPr anchor="b"/>
          <a:lstStyle>
            <a:lvl1pPr>
              <a:defRPr sz="3200" b="1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E2B8D-1C12-403F-BE59-ECC565466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7943" y="2546851"/>
            <a:ext cx="5138057" cy="3396749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rgbClr val="2F334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9EF0584-D46D-4C21-99D2-074ADF23E01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979714" y="2095547"/>
            <a:ext cx="4958100" cy="365125"/>
          </a:xfrm>
        </p:spPr>
        <p:txBody>
          <a:bodyPr>
            <a:noAutofit/>
          </a:bodyPr>
          <a:lstStyle>
            <a:lvl1pPr marL="0" indent="0">
              <a:buNone/>
              <a:defRPr sz="2000" spc="600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AFC205-B079-430E-B82F-CBF6F56DE09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82B84E2-AAE4-4BC1-8C01-AF4ABADD6ED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251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0CBD5E02-927B-4DF7-8968-617C1C8F0F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7249885" cy="6858000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8CB484-5390-4B2F-9BFB-D0733BEE88A5}"/>
              </a:ext>
            </a:extLst>
          </p:cNvPr>
          <p:cNvGrpSpPr/>
          <p:nvPr userDrawn="1"/>
        </p:nvGrpSpPr>
        <p:grpSpPr>
          <a:xfrm flipH="1">
            <a:off x="4115984" y="252563"/>
            <a:ext cx="7433283" cy="5995838"/>
            <a:chOff x="252031" y="391887"/>
            <a:chExt cx="7433283" cy="621574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6778BD9-B865-4156-B319-6A8242F0D4D5}"/>
                </a:ext>
              </a:extLst>
            </p:cNvPr>
            <p:cNvSpPr/>
            <p:nvPr userDrawn="1"/>
          </p:nvSpPr>
          <p:spPr>
            <a:xfrm>
              <a:off x="609600" y="391887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8354BDC-9788-4AB5-A841-99D95C68804F}"/>
                </a:ext>
              </a:extLst>
            </p:cNvPr>
            <p:cNvSpPr/>
            <p:nvPr userDrawn="1"/>
          </p:nvSpPr>
          <p:spPr>
            <a:xfrm>
              <a:off x="979713" y="1181214"/>
              <a:ext cx="6117771" cy="5426414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EB70006-7799-4F63-912B-45662CE14500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04074E6-E39E-4D19-B91F-8E84F37CBF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10539" y="916440"/>
            <a:ext cx="6117771" cy="573989"/>
          </a:xfrm>
        </p:spPr>
        <p:txBody>
          <a:bodyPr lIns="0" rIns="0">
            <a:noAutofit/>
          </a:bodyPr>
          <a:lstStyle>
            <a:lvl1pPr>
              <a:defRPr sz="3200" b="1" spc="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D1B16-7058-45AD-9B19-E19CAF966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0539" y="1962673"/>
            <a:ext cx="6117771" cy="3676128"/>
          </a:xfrm>
        </p:spPr>
        <p:txBody>
          <a:bodyPr lIns="0" rIns="0">
            <a:normAutofit/>
          </a:bodyPr>
          <a:lstStyle>
            <a:lvl1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1pPr>
            <a:lvl2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2pPr>
            <a:lvl3pPr>
              <a:lnSpc>
                <a:spcPct val="150000"/>
              </a:lnSpc>
              <a:defRPr sz="1400">
                <a:solidFill>
                  <a:srgbClr val="2F3342"/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CAAB964-0A56-4842-AA82-7610F726CD1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5535810" y="1555002"/>
            <a:ext cx="6076915" cy="407670"/>
          </a:xfrm>
        </p:spPr>
        <p:txBody>
          <a:bodyPr lIns="0" rIns="0">
            <a:noAutofit/>
          </a:bodyPr>
          <a:lstStyle>
            <a:lvl1pPr marL="0" indent="0">
              <a:buNone/>
              <a:defRPr sz="2000" spc="600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3FF75-3EF1-4F7E-9040-8B957B4D277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600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2E9CCD-6BB8-4209-A6BA-85186795608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00191" y="470641"/>
            <a:ext cx="5220309" cy="59167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E8CB484-5390-4B2F-9BFB-D0733BEE88A5}"/>
              </a:ext>
            </a:extLst>
          </p:cNvPr>
          <p:cNvGrpSpPr/>
          <p:nvPr userDrawn="1"/>
        </p:nvGrpSpPr>
        <p:grpSpPr>
          <a:xfrm>
            <a:off x="657060" y="435124"/>
            <a:ext cx="5134751" cy="6215741"/>
            <a:chOff x="252031" y="391887"/>
            <a:chExt cx="7433283" cy="621574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8354BDC-9788-4AB5-A841-99D95C68804F}"/>
                </a:ext>
              </a:extLst>
            </p:cNvPr>
            <p:cNvSpPr/>
            <p:nvPr userDrawn="1"/>
          </p:nvSpPr>
          <p:spPr>
            <a:xfrm>
              <a:off x="979713" y="1181214"/>
              <a:ext cx="6117771" cy="5426414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6778BD9-B865-4156-B319-6A8242F0D4D5}"/>
                </a:ext>
              </a:extLst>
            </p:cNvPr>
            <p:cNvSpPr/>
            <p:nvPr userDrawn="1"/>
          </p:nvSpPr>
          <p:spPr>
            <a:xfrm>
              <a:off x="609600" y="391887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EB70006-7799-4F63-912B-45662CE14500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04074E6-E39E-4D19-B91F-8E84F37CBF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9167" y="1099002"/>
            <a:ext cx="4226024" cy="573989"/>
          </a:xfrm>
        </p:spPr>
        <p:txBody>
          <a:bodyPr lIns="0" rIns="0">
            <a:noAutofit/>
          </a:bodyPr>
          <a:lstStyle>
            <a:lvl1pPr>
              <a:defRPr sz="3200" b="1" spc="0">
                <a:solidFill>
                  <a:srgbClr val="2F3342"/>
                </a:solidFill>
                <a:latin typeface="+mj-lt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D1B16-7058-45AD-9B19-E19CAF966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167" y="2145234"/>
            <a:ext cx="4226024" cy="3857329"/>
          </a:xfrm>
        </p:spPr>
        <p:txBody>
          <a:bodyPr lIns="0" rIns="0">
            <a:normAutofit/>
          </a:bodyPr>
          <a:lstStyle>
            <a:lvl1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1pPr>
            <a:lvl2pPr>
              <a:lnSpc>
                <a:spcPct val="150000"/>
              </a:lnSpc>
              <a:defRPr sz="1600">
                <a:solidFill>
                  <a:srgbClr val="2F3342"/>
                </a:solidFill>
              </a:defRPr>
            </a:lvl2pPr>
            <a:lvl3pPr>
              <a:lnSpc>
                <a:spcPct val="150000"/>
              </a:lnSpc>
              <a:defRPr sz="1400">
                <a:solidFill>
                  <a:srgbClr val="2F3342"/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rgbClr val="2F334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CAAB964-0A56-4842-AA82-7610F726CD1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1804" y="1737564"/>
            <a:ext cx="4197802" cy="407670"/>
          </a:xfrm>
        </p:spPr>
        <p:txBody>
          <a:bodyPr lIns="0" rIns="0">
            <a:noAutofit/>
          </a:bodyPr>
          <a:lstStyle>
            <a:lvl1pPr marL="0" indent="0">
              <a:buNone/>
              <a:defRPr sz="2000" spc="600">
                <a:solidFill>
                  <a:srgbClr val="2F334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066D4-321A-48BF-84C2-18FC1D7184A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DB4336-A0EC-4019-904C-11240535876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789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C39E4676-2097-45B1-B554-0DFE67952792}"/>
              </a:ext>
            </a:extLst>
          </p:cNvPr>
          <p:cNvSpPr/>
          <p:nvPr userDrawn="1"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27C465-B000-4905-9328-DBAB7930A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84" y="0"/>
            <a:ext cx="11000232" cy="118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F3059-D5B9-418C-A60B-C3C8E261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5884" y="1188720"/>
            <a:ext cx="11024616" cy="4988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7F727-48BD-4EB4-B57F-5AC03BEB1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884" y="645632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9B3254E-B445-46A8-8E69-B2596E25A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9268" y="6413649"/>
            <a:ext cx="642731" cy="407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8C2E478F-E849-4A8C-AF1F-CBCC78A7CB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27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4" r:id="rId4"/>
    <p:sldLayoutId id="2147483651" r:id="rId5"/>
    <p:sldLayoutId id="2147483653" r:id="rId6"/>
    <p:sldLayoutId id="2147483657" r:id="rId7"/>
    <p:sldLayoutId id="2147483660" r:id="rId8"/>
    <p:sldLayoutId id="2147483663" r:id="rId9"/>
    <p:sldLayoutId id="2147483670" r:id="rId10"/>
    <p:sldLayoutId id="2147483669" r:id="rId11"/>
    <p:sldLayoutId id="2147483667" r:id="rId12"/>
    <p:sldLayoutId id="2147483668" r:id="rId13"/>
    <p:sldLayoutId id="2147483666" r:id="rId14"/>
    <p:sldLayoutId id="2147483671" r:id="rId15"/>
    <p:sldLayoutId id="2147483655" r:id="rId1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business-review.eu/news-ro/why-a-quality-website-is-essential-to-your-business-209457" TargetMode="External"/><Relationship Id="rId3" Type="http://schemas.openxmlformats.org/officeDocument/2006/relationships/hyperlink" Target="https://doi.org/10.1016/j.im.2003.08.013" TargetMode="External"/><Relationship Id="rId7" Type="http://schemas.openxmlformats.org/officeDocument/2006/relationships/hyperlink" Target="https://doi.org/10.1080/101967801681007988" TargetMode="External"/><Relationship Id="rId2" Type="http://schemas.openxmlformats.org/officeDocument/2006/relationships/hyperlink" Target="https://doi.org/10.1016/j.jretconser.2014.11.0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4218/jom.6.6.2019.005" TargetMode="External"/><Relationship Id="rId5" Type="http://schemas.openxmlformats.org/officeDocument/2006/relationships/hyperlink" Target="https://www.econstor.eu/bitstream/10419/200085/1/2018-Khurram%20et%20al-The%20Role%20of%20brand%20recall%2c%20brand%20recognition%20and%20price%20consciousness%20in%20understanding%20actual%20purchase.pdf" TargetMode="External"/><Relationship Id="rId4" Type="http://schemas.openxmlformats.org/officeDocument/2006/relationships/hyperlink" Target="file:///C:\Users\MITALI%20MITTAL\Desktop\Research%20paper%20Analysis\Digital%20India" TargetMode="External"/><Relationship Id="rId9" Type="http://schemas.openxmlformats.org/officeDocument/2006/relationships/hyperlink" Target="http://article.sapub.org/10.5923.j.mm.20170705.02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bstract Building" title="Abstract Building">
            <a:extLst>
              <a:ext uri="{FF2B5EF4-FFF2-40B4-BE49-F238E27FC236}">
                <a16:creationId xmlns:a16="http://schemas.microsoft.com/office/drawing/2014/main" id="{1805319F-612A-49F0-B6DA-8A214D5DBD2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B6C8E487-ADDC-4F1B-A30A-BAABB4998F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1016" y="0"/>
            <a:ext cx="12263015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C58CEE0-8892-4D77-ADA4-455782BE8F75}"/>
              </a:ext>
            </a:extLst>
          </p:cNvPr>
          <p:cNvSpPr/>
          <p:nvPr/>
        </p:nvSpPr>
        <p:spPr>
          <a:xfrm>
            <a:off x="-234387" y="8879"/>
            <a:ext cx="12411918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 l="1495" t="-34171" r="-3939" b="-73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350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1BEC607-8474-408E-A7AC-48A065F31B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68343" y="331323"/>
            <a:ext cx="7324426" cy="3883523"/>
            <a:chOff x="252031" y="-22763"/>
            <a:chExt cx="7324426" cy="7269963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601E3FC-2016-4085-9A4B-A172702EAAE1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89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F662F-A198-4AD3-8EBC-0EC9A52B2994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42E86C5-8E5F-4620-A4FB-D1F926179D18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7E0E8055-17FA-43CE-9F03-E712F496B7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4662" y="860944"/>
            <a:ext cx="6475341" cy="291971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b="0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Impact of Augmented Reality on Website Quality and Purchase Intention</a:t>
            </a:r>
            <a:br>
              <a:rPr kumimoji="0" lang="en-US" altLang="en-US" sz="3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4066D3A-ECB5-484F-BCC2-8076F31396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7344057" y="4258950"/>
            <a:ext cx="4656373" cy="2449497"/>
            <a:chOff x="252031" y="-22763"/>
            <a:chExt cx="7324426" cy="726996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09A63E-6469-4524-B112-42FAE4AB5BE1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89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E06AF48-CC40-4C76-A0DC-1047072E3A57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EBB292-07EF-409B-B7FD-F8E5F6E7EC56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Title 5">
            <a:extLst>
              <a:ext uri="{FF2B5EF4-FFF2-40B4-BE49-F238E27FC236}">
                <a16:creationId xmlns:a16="http://schemas.microsoft.com/office/drawing/2014/main" id="{F27258DC-90EB-462D-A312-CCFD7C521C59}"/>
              </a:ext>
            </a:extLst>
          </p:cNvPr>
          <p:cNvSpPr txBox="1">
            <a:spLocks/>
          </p:cNvSpPr>
          <p:nvPr/>
        </p:nvSpPr>
        <p:spPr>
          <a:xfrm>
            <a:off x="7907809" y="4520494"/>
            <a:ext cx="4086756" cy="16663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 cap="all" baseline="0">
                <a:solidFill>
                  <a:srgbClr val="2F334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IN" sz="14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</a:t>
            </a:r>
            <a:r>
              <a:rPr lang="en-IN" sz="14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ted by: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Mitali MITTAL</a:t>
            </a:r>
            <a:endParaRPr lang="en-IN" sz="1400" b="0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Monira Minto 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Dr. </a:t>
            </a:r>
            <a:r>
              <a:rPr lang="en-IN" sz="1400" b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Sharad GuptA</a:t>
            </a:r>
            <a:br>
              <a:rPr lang="en-IN" sz="1400" b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N" sz="14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Delhi School Of Business</a:t>
            </a:r>
            <a:r>
              <a:rPr lang="en-US" sz="1200" b="0" i="0" dirty="0">
                <a:solidFill>
                  <a:srgbClr val="46464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210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D671F4D-9614-41E9-BA0C-7977DEBBB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64646"/>
                </a:solidFill>
                <a:effectLst/>
                <a:latin typeface="Open Sans" panose="020B0606030504020204" pitchFamily="34" charset="0"/>
              </a:rPr>
              <a:t>References 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15FCDC-B95D-46B0-8EBD-FC1451D3C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2685137" y="972457"/>
            <a:ext cx="9172647" cy="4843807"/>
          </a:xfrm>
          <a:prstGeom prst="rect">
            <a:avLst/>
          </a:prstGeom>
          <a:noFill/>
          <a:ln w="88900">
            <a:solidFill>
              <a:srgbClr val="2F3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85080C-B66C-4B03-BE77-8C2994DDD4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333834" y="1547133"/>
            <a:ext cx="11026363" cy="4702292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AB9EEEE-5D24-422D-B76D-987859ECB0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C890C-B560-45C1-9FF4-08AA00E167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11ECD4-8C7C-44C6-BB64-1FC6820A09BB}"/>
              </a:ext>
            </a:extLst>
          </p:cNvPr>
          <p:cNvSpPr/>
          <p:nvPr/>
        </p:nvSpPr>
        <p:spPr>
          <a:xfrm flipH="1">
            <a:off x="812095" y="1236731"/>
            <a:ext cx="10069840" cy="479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2368712-BE7F-4CE5-B8B7-3E006F630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397" y="1340230"/>
            <a:ext cx="9619030" cy="4579486"/>
          </a:xfrm>
        </p:spPr>
        <p:txBody>
          <a:bodyPr>
            <a:normAutofit fontScale="55000" lnSpcReduction="20000"/>
          </a:bodyPr>
          <a:lstStyle/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Baumann, C., Hamin, H., &amp; Chong, A. (2015). The role of brand exposure and experience on brand recall—Product durables vis-à-vis FMCG.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Journal Of Retailing And Consumer Services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21-31.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https://doi.org/10.1016/j.jretconser.2014.11.003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Cho, J. (2004). Likelihood to abort an online transaction: influences from cognitive evaluations, attitudes, and behavioral variables. </a:t>
            </a:r>
            <a:r>
              <a:rPr lang="en-IN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 &amp; Management</a:t>
            </a: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en-IN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41</a:t>
            </a: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(7), 827–838.</a:t>
            </a:r>
            <a:r>
              <a:rPr lang="en-IN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N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https://doi.org/10.1016/j.im.2003.08.013</a:t>
            </a: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India, &amp; India, E. (2021).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E-commerce in India: Industry Overview, Market Size &amp; Growth| IBEF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Ibef.org. Retrieved 18 April 2021, from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https://www.ibef.org/industry/ecommerce.aspx#:~:text=E%2Dcommerce%20has%20transformed%20the,38.5%20billion%20as%20of%202017.&amp;text=As%20of%20August%202020%2C%20the,the%20'Digital%20India'%20programme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en-IN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Khurram, M., Qadeer, F., &amp; Sheeraz, M. (2021). </a:t>
            </a:r>
            <a:r>
              <a:rPr lang="en-IN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Role of Brand Recall, Brand Recognition and Price Consciousness in Understanding Actual Purchase</a:t>
            </a:r>
            <a:r>
              <a:rPr lang="en-IN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Econstor.eu. Retrieved 18 April 2021, from </a:t>
            </a:r>
            <a:r>
              <a:rPr lang="en-IN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https://www.econstor.eu/bitstream/10419/200085/1/2018-Khurram%20et%20al-The%20Role%20of%20brand%20recall%2c%20brand%20recognition%20and%20price%20consciousness%20in%20understanding%20actual%20purchase.pdf</a:t>
            </a:r>
            <a:r>
              <a:rPr lang="en-IN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N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KHAN, H., &amp; M, S. (2019). ROLE OF AUGMENTED REALITY IN INFLUENCING PURCHASE INTENTION AMONG MILLENIALS.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JOURNAL OF MANAGEMENT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(6).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https://doi.org/10.34218/jom.6.6.2019.005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Kim, S., &amp; Lim, Y. (2001). Consumers' Perceived Importance of and Satisfaction with Internet Shopping.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Electronic Markets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(3), 148-154.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https://doi.org/10.1080/101967801681007988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Mihai, C. (2021).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Why a Quality Website is Essential to Your Business - Business Review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Business Review. Retrieved 18 April 2021, from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https://business-review.eu/news-ro/why-a-quality-website-is-essential-to-your-business-209457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indent="-180340" fontAlgn="base">
              <a:lnSpc>
                <a:spcPct val="150000"/>
              </a:lnSpc>
            </a:pP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Noronha, A., &amp; Rao, P. (2021). </a:t>
            </a:r>
            <a:r>
              <a:rPr lang="en-IN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Effect of Website Quality on Customer Satisfaction and Purchase Intention in Online Travel Ticket Booking Websites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Article.sapub.org. Retrieved 18 April 2021, from </a:t>
            </a:r>
            <a:r>
              <a:rPr lang="en-IN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http://article.sapub.org/10.5923.j.mm.20170705.02.html</a:t>
            </a:r>
            <a:r>
              <a:rPr lang="en-IN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I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095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bstract image" title="abstract image">
            <a:extLst>
              <a:ext uri="{FF2B5EF4-FFF2-40B4-BE49-F238E27FC236}">
                <a16:creationId xmlns:a16="http://schemas.microsoft.com/office/drawing/2014/main" id="{BCF9593D-B6BD-4208-A4FF-8CFFE50347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273BD65-CFF3-40DD-939C-97A942BD80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1014" y="0"/>
            <a:ext cx="1226301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3A372E-3B6C-4BB8-A6E9-56F3047B39FC}"/>
              </a:ext>
            </a:extLst>
          </p:cNvPr>
          <p:cNvSpPr/>
          <p:nvPr/>
        </p:nvSpPr>
        <p:spPr>
          <a:xfrm>
            <a:off x="-234387" y="8879"/>
            <a:ext cx="12411918" cy="6858000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stretch>
              <a:fillRect l="1495" t="-34171" r="-3939" b="-73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N" sz="1350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1BEC607-8474-408E-A7AC-48A065F31B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2076202" y="1374276"/>
            <a:ext cx="7324426" cy="3883523"/>
            <a:chOff x="252031" y="-22763"/>
            <a:chExt cx="7324426" cy="726996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601E3FC-2016-4085-9A4B-A172702EAAE1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90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F662F-A198-4AD3-8EBC-0EC9A52B2994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42E86C5-8E5F-4620-A4FB-D1F926179D18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7E0E8055-17FA-43CE-9F03-E712F496B7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 dirty="0"/>
              <a:t>THANK YOU</a:t>
            </a:r>
          </a:p>
        </p:txBody>
      </p:sp>
      <p:sp>
        <p:nvSpPr>
          <p:cNvPr id="29" name="Rectangle: Single Corner Snipped 28">
            <a:extLst>
              <a:ext uri="{FF2B5EF4-FFF2-40B4-BE49-F238E27FC236}">
                <a16:creationId xmlns:a16="http://schemas.microsoft.com/office/drawing/2014/main" id="{E01195D9-1845-4282-BE5B-F6B840BE4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056A6478-CD2B-4077-910A-3D006C82EB9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549268" y="6413649"/>
            <a:ext cx="642731" cy="407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8C2E478F-E849-4A8C-AF1F-CBCC78A7CBF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7E7E77-872C-4518-A15E-C9345AE2C4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Delhi School of Business (VIPS-TC)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7078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C577CF-CED3-44B1-AC3E-05C2556B4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3522" y="408327"/>
            <a:ext cx="10665746" cy="5768636"/>
            <a:chOff x="883522" y="408327"/>
            <a:chExt cx="5276606" cy="576863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75940B9-0338-4FFA-9747-10812F028FB7}"/>
                </a:ext>
              </a:extLst>
            </p:cNvPr>
            <p:cNvSpPr/>
            <p:nvPr/>
          </p:nvSpPr>
          <p:spPr>
            <a:xfrm>
              <a:off x="1808217" y="1403690"/>
              <a:ext cx="4351911" cy="4773273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pic>
          <p:nvPicPr>
            <p:cNvPr id="13" name="Graphic 12" descr="Open square ">
              <a:extLst>
                <a:ext uri="{FF2B5EF4-FFF2-40B4-BE49-F238E27FC236}">
                  <a16:creationId xmlns:a16="http://schemas.microsoft.com/office/drawing/2014/main" id="{46669882-9FD4-41D7-A5A6-A4A2E44A2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39938" y="1088572"/>
              <a:ext cx="4572000" cy="457200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4B52C7E-3049-4545-956A-6D8F73F234DB}"/>
                </a:ext>
              </a:extLst>
            </p:cNvPr>
            <p:cNvSpPr/>
            <p:nvPr/>
          </p:nvSpPr>
          <p:spPr>
            <a:xfrm>
              <a:off x="883522" y="408327"/>
              <a:ext cx="4351911" cy="477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</p:grpSp>
      <p:sp>
        <p:nvSpPr>
          <p:cNvPr id="26" name="Title 25">
            <a:extLst>
              <a:ext uri="{FF2B5EF4-FFF2-40B4-BE49-F238E27FC236}">
                <a16:creationId xmlns:a16="http://schemas.microsoft.com/office/drawing/2014/main" id="{DB4530C3-10EF-4FDE-A1B1-9DF09C2DF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88572"/>
            <a:ext cx="8465599" cy="871035"/>
          </a:xfrm>
        </p:spPr>
        <p:txBody>
          <a:bodyPr>
            <a:normAutofit/>
          </a:bodyPr>
          <a:lstStyle/>
          <a:p>
            <a:r>
              <a:rPr lang="en-US" sz="4400" dirty="0"/>
              <a:t>WHY AR ? 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1B4C1D1F-C2EF-4D29-B146-E0CE535B36D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2DFF522F-AF68-4632-B55E-C71590EC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8F6F6586-42C9-4B51-A82B-5FC75BEA6DC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050A24-5A3A-46F2-8664-1FC4F8B51DAD}"/>
              </a:ext>
            </a:extLst>
          </p:cNvPr>
          <p:cNvSpPr txBox="1"/>
          <p:nvPr/>
        </p:nvSpPr>
        <p:spPr>
          <a:xfrm>
            <a:off x="1265262" y="2034319"/>
            <a:ext cx="8329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Solution for Consumers’ feelings of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 similar to the physical world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Lenskart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Ikea, Ray Ban, etc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86FFAD-9F31-4419-8FC4-DFFEFF64E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2359944"/>
            <a:ext cx="5547758" cy="369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64A9BDFF-0544-41F8-B09E-108A25D7D9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9622589"/>
              </p:ext>
            </p:extLst>
          </p:nvPr>
        </p:nvGraphicFramePr>
        <p:xfrm>
          <a:off x="5176550" y="2681364"/>
          <a:ext cx="4418638" cy="2567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4830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person wearing a virtual reality headset&#10;&#10;Description automatically generated">
            <a:extLst>
              <a:ext uri="{FF2B5EF4-FFF2-40B4-BE49-F238E27FC236}">
                <a16:creationId xmlns:a16="http://schemas.microsoft.com/office/drawing/2014/main" id="{11642408-AE3A-C04A-A97A-14AAD9CAE7E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73" r="9973"/>
          <a:stretch>
            <a:fillRect/>
          </a:stretch>
        </p:blipFill>
        <p:spPr>
          <a:xfrm>
            <a:off x="6756131" y="-453"/>
            <a:ext cx="5435868" cy="6821906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63F03C3-322B-449C-A477-EA1D99EDC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9713" y="1181214"/>
            <a:ext cx="6117771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0E0CBA-1F82-43A8-9DE3-F0F883DB2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7943" y="654560"/>
            <a:ext cx="5769428" cy="5701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445F47-6D74-450C-BC16-998D2021A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9DECD2-B85E-4CB3-BBFB-C64131454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7943" y="2299317"/>
            <a:ext cx="5362958" cy="3716472"/>
          </a:xfrm>
        </p:spPr>
        <p:txBody>
          <a:bodyPr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highly affects the consumer brand engagement and purchase intent. (</a:t>
            </a:r>
            <a:r>
              <a:rPr lang="en-IN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Abrar, 2018)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Brand recall is a significant factor when a consumer purchase either offline or online. </a:t>
            </a:r>
            <a:r>
              <a:rPr lang="en-IN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(Khurram et al., 2018</a:t>
            </a:r>
            <a:r>
              <a:rPr lang="en-IN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Website quality has three variables Information quality, system quality, service quality and supplier quality 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(Baumann et al., 2015)</a:t>
            </a:r>
            <a:endParaRPr lang="en-US" sz="1800" dirty="0"/>
          </a:p>
          <a:p>
            <a:pPr algn="just"/>
            <a:endParaRPr lang="en-US" sz="1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BB9BB1-292D-4569-BA74-3E766701DB1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85DF53DB-409B-49FA-A52D-E30AD84AE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4D90B-FC4E-4781-9E54-536CECF8BA4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32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indoor, wall, person&#10;&#10;Description automatically generated">
            <a:extLst>
              <a:ext uri="{FF2B5EF4-FFF2-40B4-BE49-F238E27FC236}">
                <a16:creationId xmlns:a16="http://schemas.microsoft.com/office/drawing/2014/main" id="{1A433551-0131-C046-870E-43C6624BC06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3441" r="23441"/>
          <a:stretch>
            <a:fillRect/>
          </a:stretch>
        </p:blipFill>
        <p:spPr>
          <a:xfrm>
            <a:off x="6727370" y="0"/>
            <a:ext cx="5464629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63F03C3-322B-449C-A477-EA1D99EDC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9713" y="1181214"/>
            <a:ext cx="6117771" cy="5426414"/>
          </a:xfrm>
          <a:prstGeom prst="rect">
            <a:avLst/>
          </a:prstGeom>
          <a:gradFill>
            <a:gsLst>
              <a:gs pos="0">
                <a:srgbClr val="038B30">
                  <a:alpha val="70000"/>
                </a:srgbClr>
              </a:gs>
              <a:gs pos="100000">
                <a:srgbClr val="C0F400">
                  <a:alpha val="70000"/>
                </a:srgbClr>
              </a:gs>
              <a:gs pos="50000">
                <a:srgbClr val="05EE55">
                  <a:alpha val="7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0E0CBA-1F82-43A8-9DE3-F0F883DB2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7943" y="654560"/>
            <a:ext cx="5769428" cy="5701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5445F47-6D74-450C-BC16-998D2021A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SURVEY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79DECD2-B85E-4CB3-BBFB-C64131454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57942" y="2367577"/>
            <a:ext cx="5138057" cy="3009966"/>
          </a:xfrm>
        </p:spPr>
        <p:txBody>
          <a:bodyPr>
            <a:normAutofit fontScale="47500" lnSpcReduction="2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Consumers are still struggling to adopt online method of shopping because of </a:t>
            </a:r>
            <a:r>
              <a:rPr lang="en-IN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Lack of tangibility </a:t>
            </a:r>
            <a:r>
              <a:rPr lang="en-IN" sz="3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(Cho, 2004)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3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Augmented Reality technology is “a technology that combines visual objects or virtual world into the real-world view in real-time” </a:t>
            </a:r>
            <a:r>
              <a:rPr lang="en-IN" sz="3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(Khan &amp; M, 2019</a:t>
            </a:r>
            <a:r>
              <a:rPr lang="en-IN" sz="3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IN" sz="3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Dorfmüller</a:t>
            </a:r>
            <a:r>
              <a:rPr lang="en-IN" sz="3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and </a:t>
            </a:r>
            <a:r>
              <a:rPr lang="en-IN" sz="3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Schmalstieg</a:t>
            </a:r>
            <a:r>
              <a:rPr lang="en-IN" sz="3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2001)</a:t>
            </a:r>
            <a:endParaRPr lang="en-IN" sz="3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BB9BB1-292D-4569-BA74-3E766701DB1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85DF53DB-409B-49FA-A52D-E30AD84AE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4D90B-FC4E-4781-9E54-536CECF8BA4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652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Virtual try-on: what it is and why your brand needs one - Visage  Technologies">
            <a:extLst>
              <a:ext uri="{FF2B5EF4-FFF2-40B4-BE49-F238E27FC236}">
                <a16:creationId xmlns:a16="http://schemas.microsoft.com/office/drawing/2014/main" id="{457BE228-711B-41A1-87D8-4717F9F42FD6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0" r="16320"/>
          <a:stretch>
            <a:fillRect/>
          </a:stretch>
        </p:blipFill>
        <p:spPr bwMode="auto">
          <a:xfrm>
            <a:off x="0" y="0"/>
            <a:ext cx="72501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DA17D7C-7C63-439C-8B50-C9B0F0F9A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4115985" y="323965"/>
            <a:ext cx="7433283" cy="5995838"/>
            <a:chOff x="252031" y="391887"/>
            <a:chExt cx="7433283" cy="6215741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2FD79E9-DA87-4AE3-AB4F-454E8B1C7E28}"/>
                </a:ext>
              </a:extLst>
            </p:cNvPr>
            <p:cNvSpPr/>
            <p:nvPr userDrawn="1"/>
          </p:nvSpPr>
          <p:spPr>
            <a:xfrm>
              <a:off x="609600" y="391887"/>
              <a:ext cx="7075714" cy="5878284"/>
            </a:xfrm>
            <a:prstGeom prst="rect">
              <a:avLst/>
            </a:prstGeom>
            <a:noFill/>
            <a:ln w="1270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0DB13C1-B4FB-4D33-A199-5BB34983AB47}"/>
                </a:ext>
              </a:extLst>
            </p:cNvPr>
            <p:cNvSpPr/>
            <p:nvPr userDrawn="1"/>
          </p:nvSpPr>
          <p:spPr>
            <a:xfrm>
              <a:off x="979713" y="1181214"/>
              <a:ext cx="6117771" cy="5426414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7CAE694-E5D7-45D8-80CE-4067B6610E53}"/>
                </a:ext>
              </a:extLst>
            </p:cNvPr>
            <p:cNvSpPr/>
            <p:nvPr userDrawn="1"/>
          </p:nvSpPr>
          <p:spPr>
            <a:xfrm>
              <a:off x="252031" y="655467"/>
              <a:ext cx="6475341" cy="57017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D5445F47-6D74-450C-BC16-998D2021A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MODEL</a:t>
            </a: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851F9C8F-B284-4FE9-A76C-49BE3BEE3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1549269" y="6356350"/>
            <a:ext cx="642731" cy="501650"/>
          </a:xfrm>
          <a:prstGeom prst="snip1Rect">
            <a:avLst/>
          </a:prstGeom>
          <a:solidFill>
            <a:srgbClr val="2F3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5EF0122-21C6-4139-B8D0-688B2553C48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549268" y="6413649"/>
            <a:ext cx="642731" cy="407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8C2E478F-E849-4A8C-AF1F-CBCC78A7CBF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54DB3C-27D0-40B5-8C24-4BAA2F98C0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312" y="2828925"/>
            <a:ext cx="1095375" cy="600075"/>
          </a:xfrm>
          <a:prstGeom prst="rect">
            <a:avLst/>
          </a:prstGeo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7DA38CF3-A69D-4414-A44C-74ACFDFA5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617649" y="1962150"/>
            <a:ext cx="5903353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34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3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bstract Building" title="Abstract Building">
            <a:extLst>
              <a:ext uri="{FF2B5EF4-FFF2-40B4-BE49-F238E27FC236}">
                <a16:creationId xmlns:a16="http://schemas.microsoft.com/office/drawing/2014/main" id="{1805319F-612A-49F0-B6DA-8A214D5DBD2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4" descr="Benefits Of AR: What Can AR Do For My Brand? - Poplar">
            <a:extLst>
              <a:ext uri="{FF2B5EF4-FFF2-40B4-BE49-F238E27FC236}">
                <a16:creationId xmlns:a16="http://schemas.microsoft.com/office/drawing/2014/main" id="{04FEEDD5-2BB0-4876-8DB3-42C10BF79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015" y="0"/>
            <a:ext cx="12320617" cy="6858000"/>
          </a:xfrm>
          <a:prstGeom prst="rect">
            <a:avLst/>
          </a:prstGeom>
          <a:solidFill>
            <a:schemeClr val="accent1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B6C8E487-ADDC-4F1B-A30A-BAABB4998F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1015" y="-167095"/>
            <a:ext cx="12637318" cy="7192189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+</a:t>
            </a:r>
          </a:p>
          <a:p>
            <a:pPr algn="ctr"/>
            <a:endParaRPr lang="en-US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1BEC607-8474-408E-A7AC-48A065F31B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flipH="1">
            <a:off x="1825948" y="1142147"/>
            <a:ext cx="8469086" cy="4292081"/>
            <a:chOff x="252031" y="-22763"/>
            <a:chExt cx="7324426" cy="7269963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601E3FC-2016-4085-9A4B-A172702EAAE1}"/>
                </a:ext>
              </a:extLst>
            </p:cNvPr>
            <p:cNvSpPr/>
            <p:nvPr userDrawn="1"/>
          </p:nvSpPr>
          <p:spPr>
            <a:xfrm>
              <a:off x="979714" y="1181211"/>
              <a:ext cx="6117771" cy="6065989"/>
            </a:xfrm>
            <a:prstGeom prst="rect">
              <a:avLst/>
            </a:prstGeom>
            <a:gradFill>
              <a:gsLst>
                <a:gs pos="0">
                  <a:srgbClr val="038B30">
                    <a:alpha val="70000"/>
                  </a:srgbClr>
                </a:gs>
                <a:gs pos="100000">
                  <a:srgbClr val="C0F400">
                    <a:alpha val="70000"/>
                  </a:srgbClr>
                </a:gs>
                <a:gs pos="50000">
                  <a:srgbClr val="05EE55">
                    <a:alpha val="70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+</a:t>
              </a:r>
            </a:p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CBF662F-A198-4AD3-8EBC-0EC9A52B2994}"/>
                </a:ext>
              </a:extLst>
            </p:cNvPr>
            <p:cNvSpPr/>
            <p:nvPr userDrawn="1"/>
          </p:nvSpPr>
          <p:spPr>
            <a:xfrm>
              <a:off x="500743" y="-22763"/>
              <a:ext cx="7075714" cy="5878284"/>
            </a:xfrm>
            <a:prstGeom prst="rect">
              <a:avLst/>
            </a:prstGeom>
            <a:noFill/>
            <a:ln w="127000">
              <a:solidFill>
                <a:srgbClr val="2F3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42E86C5-8E5F-4620-A4FB-D1F926179D18}"/>
                </a:ext>
              </a:extLst>
            </p:cNvPr>
            <p:cNvSpPr/>
            <p:nvPr/>
          </p:nvSpPr>
          <p:spPr>
            <a:xfrm>
              <a:off x="252031" y="655466"/>
              <a:ext cx="6475341" cy="5701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7E0E8055-17FA-43CE-9F03-E712F496B7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3598" y="1685160"/>
            <a:ext cx="7073855" cy="347045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HYPOTHESIS</a:t>
            </a:r>
            <a:b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H1: Augmented Reality increases Brand Recall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H2: Augmented Reality imp</a:t>
            </a:r>
            <a:r>
              <a:rPr lang="en-US" altLang="en-US" sz="1800" b="0" cap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roves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consumer perception of website quality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H3: Augmented Reality increases Trust</a:t>
            </a:r>
            <a:br>
              <a:rPr lang="en-US" altLang="en-US" sz="1800" b="0" cap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800" b="0" cap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H4: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Augmented Reality </a:t>
            </a:r>
            <a:r>
              <a:rPr lang="en-US" altLang="en-US" sz="1800" b="0" cap="none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increases consumer o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nline Purchase intention</a:t>
            </a:r>
            <a:b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69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05E12D3-7161-4D22-A8D4-CF94D8E93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" y="1287"/>
            <a:ext cx="3359560" cy="68567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57D6C9-C4AA-43F6-B97C-F6CDE710E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199" y="-35260"/>
            <a:ext cx="3359560" cy="6856713"/>
          </a:xfrm>
          <a:prstGeom prst="rect">
            <a:avLst/>
          </a:prstGeom>
        </p:spPr>
      </p:pic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8B1278D5-2C97-4CEF-8849-C9811924FBA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2F6ECD0F-66E9-4D96-8436-105A25A341A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3EB64-6BDC-446B-9125-45E119969F8F}"/>
              </a:ext>
            </a:extLst>
          </p:cNvPr>
          <p:cNvSpPr/>
          <p:nvPr/>
        </p:nvSpPr>
        <p:spPr>
          <a:xfrm>
            <a:off x="4305782" y="0"/>
            <a:ext cx="3464717" cy="685800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33542F-D085-445E-BEBE-DEE6D4F79C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77081" y="871662"/>
            <a:ext cx="5522118" cy="823912"/>
          </a:xfrm>
        </p:spPr>
        <p:txBody>
          <a:bodyPr/>
          <a:lstStyle/>
          <a:p>
            <a:r>
              <a:rPr lang="en-US" dirty="0">
                <a:solidFill>
                  <a:srgbClr val="464646"/>
                </a:solidFill>
                <a:latin typeface="Open Sans" panose="020B0606030504020204" pitchFamily="34" charset="0"/>
              </a:rPr>
              <a:t>RESEARCH METHODOLOGY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C954E-B364-49C0-A70D-E5151FC8CE5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026170" y="2233657"/>
            <a:ext cx="4114800" cy="3684588"/>
          </a:xfrm>
        </p:spPr>
        <p:txBody>
          <a:bodyPr>
            <a:noAutofit/>
          </a:bodyPr>
          <a:lstStyle/>
          <a:p>
            <a:pPr algn="just"/>
            <a:r>
              <a:rPr lang="en-IN" sz="1800" b="1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Study 1 </a:t>
            </a:r>
            <a:r>
              <a:rPr lang="en-IN" sz="1800" dirty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Preliminary research has been done using the interview method. </a:t>
            </a:r>
          </a:p>
          <a:p>
            <a:pPr algn="just"/>
            <a:r>
              <a:rPr lang="en-IN" sz="1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Study 2: </a:t>
            </a:r>
            <a:r>
              <a:rPr lang="en-I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Primary 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research was based on an online survey method</a:t>
            </a:r>
          </a:p>
          <a:p>
            <a:pPr algn="just"/>
            <a:r>
              <a:rPr lang="en-IN" sz="1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Study 3: </a:t>
            </a:r>
            <a:r>
              <a:rPr lang="en-IN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Experiment method 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two websites were chosen </a:t>
            </a:r>
            <a:r>
              <a:rPr lang="en-IN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lenskart.com (With AR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and </a:t>
            </a:r>
            <a:r>
              <a:rPr lang="en-IN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Coolwinks.com (without AR).</a:t>
            </a:r>
          </a:p>
        </p:txBody>
      </p:sp>
      <p:pic>
        <p:nvPicPr>
          <p:cNvPr id="21" name="Picture Placeholder 17">
            <a:extLst>
              <a:ext uri="{FF2B5EF4-FFF2-40B4-BE49-F238E27FC236}">
                <a16:creationId xmlns:a16="http://schemas.microsoft.com/office/drawing/2014/main" id="{B6203371-995A-48E6-9431-E6EC12CACE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9" r="439"/>
          <a:stretch>
            <a:fillRect/>
          </a:stretch>
        </p:blipFill>
        <p:spPr>
          <a:xfrm>
            <a:off x="229287" y="534988"/>
            <a:ext cx="2873375" cy="59213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AFD7ACCF-8023-4D71-A322-54BB7533B9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2410" b="2410"/>
          <a:stretch>
            <a:fillRect/>
          </a:stretch>
        </p:blipFill>
        <p:spPr>
          <a:xfrm>
            <a:off x="9041497" y="534953"/>
            <a:ext cx="2874963" cy="592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709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33542F-D085-445E-BEBE-DEE6D4F79C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84551" y="870744"/>
            <a:ext cx="3464717" cy="823912"/>
          </a:xfrm>
        </p:spPr>
        <p:txBody>
          <a:bodyPr/>
          <a:lstStyle/>
          <a:p>
            <a:r>
              <a:rPr lang="en-US" dirty="0">
                <a:solidFill>
                  <a:srgbClr val="464646"/>
                </a:solidFill>
                <a:latin typeface="Open Sans" panose="020B0606030504020204" pitchFamily="34" charset="0"/>
              </a:rPr>
              <a:t>RESEARCH FINDINGS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F153A6-0E4B-417F-85BB-FD8402B100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79851" y="1890712"/>
            <a:ext cx="3464717" cy="36845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IN" sz="1600" b="1" dirty="0">
                <a:solidFill>
                  <a:srgbClr val="05EE5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With the AR-try-on feature</a:t>
            </a:r>
            <a:r>
              <a:rPr lang="en-IN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the chances of customers to recall and retain the brand in mind is very high as compared to the </a:t>
            </a:r>
            <a:r>
              <a:rPr lang="en-IN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Without AR</a:t>
            </a:r>
            <a:r>
              <a:rPr lang="en-IN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website.</a:t>
            </a:r>
            <a:endParaRPr lang="en-US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IN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Augmented Reality did not have an impact on Information Quality, Service Quality</a:t>
            </a: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but have major influence on </a:t>
            </a:r>
            <a:r>
              <a:rPr lang="en-IN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System Quality.</a:t>
            </a:r>
            <a:endParaRPr lang="en-IN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</a:rPr>
              <a:t>The Augmented Reality also show influence on </a:t>
            </a:r>
            <a:r>
              <a:rPr lang="en-IN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rPr>
              <a:t>Consumer online purchase intention.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8B1278D5-2C97-4CEF-8849-C9811924FBA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2F6ECD0F-66E9-4D96-8436-105A25A341A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1" name="Picture 2" descr="The 7 best virtual makeover tools">
            <a:extLst>
              <a:ext uri="{FF2B5EF4-FFF2-40B4-BE49-F238E27FC236}">
                <a16:creationId xmlns:a16="http://schemas.microsoft.com/office/drawing/2014/main" id="{82248A30-6D8A-4CEF-B761-B438D6AAB25E}"/>
              </a:ext>
            </a:extLst>
          </p:cNvPr>
          <p:cNvPicPr>
            <a:picLocks noGrp="1" noChangeAspect="1" noChangeArrowheads="1" noCrop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2" r="19672"/>
          <a:stretch>
            <a:fillRect/>
          </a:stretch>
        </p:blipFill>
        <p:spPr bwMode="auto">
          <a:xfrm>
            <a:off x="4659312" y="492274"/>
            <a:ext cx="2873375" cy="592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5272752-0DEF-48AC-8298-FDAF9C8A67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932636"/>
              </p:ext>
            </p:extLst>
          </p:nvPr>
        </p:nvGraphicFramePr>
        <p:xfrm>
          <a:off x="241173" y="2804928"/>
          <a:ext cx="4044557" cy="3116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D5762CC4-38CF-49E6-AC59-334CBD245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33" y="338645"/>
            <a:ext cx="4028197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381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ADB54-3897-4872-B9B3-1888BB60F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167" y="1108480"/>
            <a:ext cx="4226024" cy="573989"/>
          </a:xfrm>
        </p:spPr>
        <p:txBody>
          <a:bodyPr/>
          <a:lstStyle/>
          <a:p>
            <a:r>
              <a:rPr lang="en-US" i="0" dirty="0">
                <a:solidFill>
                  <a:srgbClr val="464646"/>
                </a:solidFill>
                <a:effectLst/>
                <a:latin typeface="Open Sans" panose="020B0606030504020204" pitchFamily="34" charset="0"/>
              </a:rPr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9491B-46DB-4307-8E1A-E1066E4FB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167" y="1682470"/>
            <a:ext cx="4226024" cy="432009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E-commerce companies to focus on integrating AR as it helps in inclination towards creating an impact on the consumer mind in the very first look of the website.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 </a:t>
            </a:r>
            <a:r>
              <a:rPr lang="en-IN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AR has shown positive impact on consumer purchase intention we can say that it</a:t>
            </a: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is of its kind driving force behind sales and marketing innovation. </a:t>
            </a:r>
            <a:endParaRPr lang="en-IN" sz="1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If a consumer will use the AR website, it will remain in the memory of the consumer for a longer period. </a:t>
            </a:r>
          </a:p>
          <a:p>
            <a:pPr marL="0" indent="0">
              <a:buNone/>
            </a:pPr>
            <a:r>
              <a:rPr lang="en-I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Using AR, a company will be able to give an unforgettable experience to the customers.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10" name="Chart" descr="Circular chart">
            <a:extLst>
              <a:ext uri="{FF2B5EF4-FFF2-40B4-BE49-F238E27FC236}">
                <a16:creationId xmlns:a16="http://schemas.microsoft.com/office/drawing/2014/main" id="{0EB6D7F7-49BE-4D95-9DBA-99B2C7BD4949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1321204208"/>
              </p:ext>
            </p:extLst>
          </p:nvPr>
        </p:nvGraphicFramePr>
        <p:xfrm>
          <a:off x="5926238" y="469900"/>
          <a:ext cx="6099858" cy="591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283012-E559-4D67-A1F1-07C0DEE402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9D39C07-CD0F-4304-9E26-F1075415EBE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70D58F-136A-416D-907A-B15C8D9BB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70355"/>
            <a:ext cx="42862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70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F400"/>
      </a:accent1>
      <a:accent2>
        <a:srgbClr val="05D74D"/>
      </a:accent2>
      <a:accent3>
        <a:srgbClr val="2F3342"/>
      </a:accent3>
      <a:accent4>
        <a:srgbClr val="038B30"/>
      </a:accent4>
      <a:accent5>
        <a:srgbClr val="05EE55"/>
      </a:accent5>
      <a:accent6>
        <a:srgbClr val="70AD47"/>
      </a:accent6>
      <a:hlink>
        <a:srgbClr val="05D74D"/>
      </a:hlink>
      <a:folHlink>
        <a:srgbClr val="C0F400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56051434_Light modernist presentation_RVA_v3.potx" id="{1300540C-5346-469F-AA5C-717C09787E7E}" vid="{ADCE5FDD-C8BF-4BDC-86F8-B24C14EB90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19B998-C0F0-415C-AF4D-F10DCCD30A2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D27BEDAB-01B4-4BD0-9390-31AD928007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D934DA-6EDB-4DB8-AE5C-9399A13698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Light modernist presentation</Template>
  <TotalTime>2026</TotalTime>
  <Words>959</Words>
  <Application>Microsoft Office PowerPoint</Application>
  <PresentationFormat>Widescreen</PresentationFormat>
  <Paragraphs>934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Open Sans</vt:lpstr>
      <vt:lpstr>Times New Roman</vt:lpstr>
      <vt:lpstr>Office Theme</vt:lpstr>
      <vt:lpstr>Impact of Augmented Reality on Website Quality and Purchase Intention </vt:lpstr>
      <vt:lpstr>WHY AR ? </vt:lpstr>
      <vt:lpstr>LITERATURE SURVEY</vt:lpstr>
      <vt:lpstr>LITERATURE SURVEY</vt:lpstr>
      <vt:lpstr>PROPOSED MODEL</vt:lpstr>
      <vt:lpstr>HYPOTHESIS H1: Augmented Reality increases Brand Recall H2: Augmented Reality improves consumer perception of website quality H3: Augmented Reality increases Trust H4: Augmented Reality increases consumer online Purchase intention  </vt:lpstr>
      <vt:lpstr>PowerPoint Presentation</vt:lpstr>
      <vt:lpstr>PowerPoint Presentation</vt:lpstr>
      <vt:lpstr>Conclusion</vt:lpstr>
      <vt:lpstr>References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Integration of Augmented Reality on Website Quality, Consumer Purchase Intention, Trust and Brand Recall. </dc:title>
  <dc:creator>mitali mittal</dc:creator>
  <cp:lastModifiedBy>mitali mittal</cp:lastModifiedBy>
  <cp:revision>50</cp:revision>
  <dcterms:created xsi:type="dcterms:W3CDTF">2021-05-01T09:35:28Z</dcterms:created>
  <dcterms:modified xsi:type="dcterms:W3CDTF">2021-05-15T12:49:26Z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