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9" r:id="rId4"/>
    <p:sldId id="260" r:id="rId5"/>
    <p:sldId id="262" r:id="rId6"/>
    <p:sldId id="264" r:id="rId7"/>
    <p:sldId id="265" r:id="rId8"/>
    <p:sldId id="266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0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366" autoAdjust="0"/>
    <p:restoredTop sz="94655" autoAdjust="0"/>
  </p:normalViewPr>
  <p:slideViewPr>
    <p:cSldViewPr>
      <p:cViewPr varScale="1">
        <p:scale>
          <a:sx n="67" d="100"/>
          <a:sy n="67" d="100"/>
        </p:scale>
        <p:origin x="464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3" d="100"/>
          <a:sy n="73" d="100"/>
        </p:scale>
        <p:origin x="-154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696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96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</a:p>
        </p:txBody>
      </p:sp>
      <p:sp>
        <p:nvSpPr>
          <p:cNvPr id="696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696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BE28353-01E8-4953-96B3-27F274C9F4BE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84438" y="4292600"/>
            <a:ext cx="4176712" cy="893763"/>
          </a:xfrm>
        </p:spPr>
        <p:txBody>
          <a:bodyPr/>
          <a:lstStyle>
            <a:lvl1pPr>
              <a:defRPr sz="2000"/>
            </a:lvl1pPr>
          </a:lstStyle>
          <a:p>
            <a:r>
              <a:rPr lang="ru-RU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84438" y="5084763"/>
            <a:ext cx="4176712" cy="503237"/>
          </a:xfrm>
          <a:effectLst>
            <a:outerShdw dist="17961" dir="2700000" algn="ctr" rotWithShape="0">
              <a:schemeClr val="bg2"/>
            </a:outerShdw>
          </a:effectLst>
        </p:spPr>
        <p:txBody>
          <a:bodyPr/>
          <a:lstStyle>
            <a:lvl1pPr marL="0" indent="0">
              <a:buFontTx/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264275" y="115888"/>
            <a:ext cx="1692275" cy="583247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87450" y="115888"/>
            <a:ext cx="4924425" cy="58324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7450" y="836613"/>
            <a:ext cx="330835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836613"/>
            <a:ext cx="330835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450" y="115888"/>
            <a:ext cx="575945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7450" y="836613"/>
            <a:ext cx="67691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rgbClr val="080808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rgbClr val="080808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rgbClr val="080808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080808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80808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80808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80808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80808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80808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20961" y="4025404"/>
            <a:ext cx="6480720" cy="864691"/>
          </a:xfrm>
          <a:noFill/>
        </p:spPr>
        <p:txBody>
          <a:bodyPr/>
          <a:lstStyle/>
          <a:p>
            <a:pPr algn="ctr"/>
            <a:r>
              <a:rPr lang="en-GB" sz="2400" dirty="0"/>
              <a:t>AMI 2021: Managing the Next Normal</a:t>
            </a:r>
            <a:br>
              <a:rPr lang="en-GB" sz="2400" dirty="0"/>
            </a:br>
            <a:r>
              <a:rPr lang="en-GB" sz="2400" dirty="0"/>
              <a:t>Track 01: Strategy and Management</a:t>
            </a:r>
            <a:br>
              <a:rPr lang="en-GB" sz="2400" dirty="0"/>
            </a:br>
            <a:endParaRPr lang="uk-UA" sz="2400" dirty="0">
              <a:latin typeface="Tahoma" charset="0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05136" y="6165304"/>
            <a:ext cx="3133725" cy="433387"/>
          </a:xfrm>
        </p:spPr>
        <p:txBody>
          <a:bodyPr/>
          <a:lstStyle/>
          <a:p>
            <a:pPr algn="ctr"/>
            <a:r>
              <a:rPr lang="en-GB" sz="2400" dirty="0"/>
              <a:t>Dr Maria Ash</a:t>
            </a:r>
            <a:endParaRPr lang="uk-UA" sz="2400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793805ED-8674-473E-9BF6-BEE433C769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39" y="5167659"/>
            <a:ext cx="6480720" cy="864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en-GB" sz="2400" kern="0" dirty="0"/>
              <a:t>What happens when the game changes?  Presenting a model for Transformative Change.</a:t>
            </a:r>
            <a:br>
              <a:rPr lang="en-GB" sz="2400" kern="0" dirty="0"/>
            </a:br>
            <a:endParaRPr lang="uk-UA" sz="2400" kern="0" dirty="0">
              <a:latin typeface="Tahoma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115888"/>
            <a:ext cx="5905276" cy="720824"/>
          </a:xfrm>
        </p:spPr>
        <p:txBody>
          <a:bodyPr/>
          <a:lstStyle/>
          <a:p>
            <a:r>
              <a:rPr lang="en-US" sz="3200" dirty="0">
                <a:latin typeface="Tahoma" charset="0"/>
              </a:rPr>
              <a:t>The game has changed …</a:t>
            </a:r>
            <a:endParaRPr lang="uk-UA" sz="3200" dirty="0">
              <a:latin typeface="Tahoma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780928"/>
            <a:ext cx="5184576" cy="3456384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n-US" altLang="ko-KR" sz="2000" dirty="0">
              <a:latin typeface="Verdana" pitchFamily="34" charset="0"/>
              <a:ea typeface="굴림" charset="-127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-US" altLang="ko-KR" sz="2000" dirty="0" err="1">
                <a:latin typeface="Verdana" pitchFamily="34" charset="0"/>
                <a:ea typeface="굴림" charset="-127"/>
              </a:rPr>
              <a:t>Organisations</a:t>
            </a:r>
            <a:r>
              <a:rPr lang="en-US" altLang="ko-KR" sz="2000" dirty="0">
                <a:latin typeface="Verdana" pitchFamily="34" charset="0"/>
                <a:ea typeface="굴림" charset="-127"/>
              </a:rPr>
              <a:t> must </a:t>
            </a:r>
            <a:r>
              <a:rPr lang="en-GB" sz="2000" dirty="0">
                <a:latin typeface="Verdana" pitchFamily="34" charset="0"/>
                <a:ea typeface="굴림" charset="-127"/>
              </a:rPr>
              <a:t>learn to respond and adapt to the next normal through enacting transformational change.</a:t>
            </a:r>
          </a:p>
          <a:p>
            <a:pPr marL="0" indent="0">
              <a:lnSpc>
                <a:spcPct val="80000"/>
              </a:lnSpc>
              <a:buNone/>
            </a:pPr>
            <a:endParaRPr lang="en-GB" sz="2000" dirty="0">
              <a:latin typeface="Verdana" pitchFamily="34" charset="0"/>
              <a:ea typeface="굴림" charset="-127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-GB" sz="2000" b="1" dirty="0"/>
              <a:t>Transformation signifies a radical step change not only to institutional structures and systems but also the organisational culture, values, attitudes and beliefs (Chapman 2002).</a:t>
            </a:r>
          </a:p>
          <a:p>
            <a:pPr marL="0" indent="0">
              <a:lnSpc>
                <a:spcPct val="80000"/>
              </a:lnSpc>
              <a:buNone/>
            </a:pPr>
            <a:endParaRPr lang="en-GB" sz="2000" b="1" dirty="0">
              <a:latin typeface="Verdana" pitchFamily="34" charset="0"/>
              <a:ea typeface="굴림" charset="-127"/>
            </a:endParaRPr>
          </a:p>
          <a:p>
            <a:pPr marL="0" indent="0">
              <a:lnSpc>
                <a:spcPct val="80000"/>
              </a:lnSpc>
              <a:buNone/>
            </a:pPr>
            <a:endParaRPr lang="en-GB" sz="2000" b="1" dirty="0">
              <a:latin typeface="Verdana" pitchFamily="34" charset="0"/>
              <a:ea typeface="굴림" charset="-127"/>
            </a:endParaRPr>
          </a:p>
          <a:p>
            <a:pPr marL="0" indent="0">
              <a:lnSpc>
                <a:spcPct val="80000"/>
              </a:lnSpc>
              <a:buNone/>
            </a:pPr>
            <a:endParaRPr lang="en-GB" sz="2000" b="1" dirty="0"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endParaRPr lang="en-GB" sz="2000" b="1" dirty="0">
              <a:ea typeface="굴림" charset="-127"/>
            </a:endParaRPr>
          </a:p>
          <a:p>
            <a:pPr marL="400050" lvl="1" indent="0">
              <a:lnSpc>
                <a:spcPct val="80000"/>
              </a:lnSpc>
              <a:buNone/>
            </a:pPr>
            <a:endParaRPr lang="en-US" altLang="ko-KR" sz="2000" dirty="0">
              <a:ea typeface="굴림" charset="-127"/>
            </a:endParaRPr>
          </a:p>
          <a:p>
            <a:pPr marL="0" indent="0">
              <a:lnSpc>
                <a:spcPct val="80000"/>
              </a:lnSpc>
              <a:buNone/>
            </a:pPr>
            <a:endParaRPr lang="en-GB" sz="2000" dirty="0">
              <a:latin typeface="Verdana" pitchFamily="34" charset="0"/>
              <a:ea typeface="굴림" charset="-127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4951B91-B0D7-452C-84AE-7609D535799A}"/>
              </a:ext>
            </a:extLst>
          </p:cNvPr>
          <p:cNvSpPr/>
          <p:nvPr/>
        </p:nvSpPr>
        <p:spPr>
          <a:xfrm>
            <a:off x="5468813" y="3212976"/>
            <a:ext cx="3312368" cy="2037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lvl="1" indent="0">
              <a:lnSpc>
                <a:spcPct val="80000"/>
              </a:lnSpc>
              <a:buNone/>
            </a:pPr>
            <a:r>
              <a:rPr lang="en-US" altLang="ko-KR" sz="2000" dirty="0">
                <a:ea typeface="굴림" charset="-127"/>
              </a:rPr>
              <a:t>BUT … how to do this?</a:t>
            </a:r>
          </a:p>
          <a:p>
            <a:pPr marL="400050" lvl="1" indent="0">
              <a:lnSpc>
                <a:spcPct val="80000"/>
              </a:lnSpc>
              <a:buNone/>
            </a:pPr>
            <a:endParaRPr lang="en-US" altLang="ko-KR" sz="2000" dirty="0">
              <a:ea typeface="굴림" charset="-127"/>
            </a:endParaRPr>
          </a:p>
          <a:p>
            <a:pPr marL="400050" lvl="1" indent="0">
              <a:lnSpc>
                <a:spcPct val="80000"/>
              </a:lnSpc>
              <a:buNone/>
            </a:pPr>
            <a:r>
              <a:rPr lang="en-US" altLang="ko-KR" sz="2000" dirty="0">
                <a:ea typeface="굴림" charset="-127"/>
              </a:rPr>
              <a:t>…”the success of change initiatives in contemporary </a:t>
            </a:r>
            <a:r>
              <a:rPr lang="en-US" altLang="ko-KR" sz="2000" dirty="0" err="1">
                <a:ea typeface="굴림" charset="-127"/>
              </a:rPr>
              <a:t>organisations</a:t>
            </a:r>
            <a:r>
              <a:rPr lang="en-US" altLang="ko-KR" sz="2000" dirty="0">
                <a:ea typeface="굴림" charset="-127"/>
              </a:rPr>
              <a:t> remains poor” </a:t>
            </a:r>
            <a:r>
              <a:rPr lang="en-US" altLang="ko-KR" i="1" dirty="0">
                <a:ea typeface="굴림" charset="-127"/>
              </a:rPr>
              <a:t>(O’Connor et al 2017: 629)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64E85C6-A3E6-4BB0-9E81-C28BCC48783A}"/>
              </a:ext>
            </a:extLst>
          </p:cNvPr>
          <p:cNvSpPr txBox="1"/>
          <p:nvPr/>
        </p:nvSpPr>
        <p:spPr>
          <a:xfrm>
            <a:off x="770459" y="1052736"/>
            <a:ext cx="806489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… “bosses should prepare themselves, and their companies, for a hybrid future with a mix of remote working, smaller headquarters and co-working hubs in satellite locations. They will have to adapt their management styles and pay closer attention to morale and well-being” (</a:t>
            </a:r>
            <a:r>
              <a:rPr lang="en-GB" i="1" dirty="0"/>
              <a:t>Vijay </a:t>
            </a:r>
            <a:r>
              <a:rPr lang="en-GB" i="1" dirty="0" err="1"/>
              <a:t>Vaitheeswaran</a:t>
            </a:r>
            <a:r>
              <a:rPr lang="en-GB" i="1" dirty="0"/>
              <a:t>: US business editor, The Economist , Nov 16</a:t>
            </a:r>
            <a:r>
              <a:rPr lang="en-GB" i="1" baseline="30000" dirty="0"/>
              <a:t>th</a:t>
            </a:r>
            <a:r>
              <a:rPr lang="en-GB" i="1" dirty="0"/>
              <a:t> 2020).</a:t>
            </a:r>
            <a:endParaRPr lang="en-GB" i="1" dirty="0">
              <a:ea typeface="굴림" charset="-127"/>
            </a:endParaRP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>
          <a:xfrm>
            <a:off x="1908175" y="160338"/>
            <a:ext cx="7056438" cy="7239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My research as it evolved … 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8175" y="954087"/>
            <a:ext cx="7056438" cy="5743575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Initial research question: </a:t>
            </a:r>
          </a:p>
          <a:p>
            <a:pPr marL="400050" lvl="1" indent="0">
              <a:buNone/>
            </a:pPr>
            <a:r>
              <a:rPr lang="en-GB" sz="2000" dirty="0"/>
              <a:t>Why is there a gap between rhetoric and reality when it comes to GE policy in UK universities?</a:t>
            </a:r>
          </a:p>
          <a:p>
            <a:pPr marL="400050" lvl="1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My study: </a:t>
            </a:r>
          </a:p>
          <a:p>
            <a:pPr marL="400050" lvl="1" indent="0">
              <a:buNone/>
            </a:pPr>
            <a:r>
              <a:rPr lang="en-GB" sz="2000" dirty="0"/>
              <a:t>Thematic analysis based upon ethnographic case study - 44 multi-level participant interviews within 5 schools across 3 UK universities, supported by participant observation and documentary analysis.</a:t>
            </a:r>
          </a:p>
          <a:p>
            <a:pPr marL="400050" lvl="1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But research aim and objectives evolved through fieldwork analysis of university change processes – iterative process!</a:t>
            </a:r>
          </a:p>
          <a:p>
            <a:pPr marL="0" indent="0">
              <a:buNone/>
            </a:pPr>
            <a:endParaRPr lang="en-US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So … research question focus changed over time:</a:t>
            </a:r>
          </a:p>
          <a:p>
            <a:pPr marL="400050" lvl="1" indent="0">
              <a:buNone/>
            </a:pPr>
            <a:r>
              <a:rPr lang="en-GB" sz="2000" dirty="0"/>
              <a:t>Why is it difficult for organisations to enact real change?</a:t>
            </a:r>
          </a:p>
          <a:p>
            <a:pPr marL="0" indent="0">
              <a:buNone/>
            </a:pPr>
            <a:endParaRPr lang="en-GB" sz="2400" dirty="0"/>
          </a:p>
          <a:p>
            <a:pPr marL="400050" lvl="1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400050" lvl="1" indent="0">
              <a:buNone/>
            </a:pPr>
            <a:endParaRPr lang="en-GB" dirty="0"/>
          </a:p>
          <a:p>
            <a:pPr marL="400050" lvl="1" indent="0">
              <a:buNone/>
            </a:pPr>
            <a:endParaRPr lang="en-US" sz="1600" i="1" dirty="0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E885CEB-546B-439F-A0CE-14FED3E75B79}"/>
              </a:ext>
            </a:extLst>
          </p:cNvPr>
          <p:cNvSpPr txBox="1"/>
          <p:nvPr/>
        </p:nvSpPr>
        <p:spPr>
          <a:xfrm>
            <a:off x="0" y="1484784"/>
            <a:ext cx="201622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PhD Thesis:</a:t>
            </a:r>
          </a:p>
          <a:p>
            <a:r>
              <a:rPr lang="en-GB" dirty="0"/>
              <a:t>Possibilities for Transformation? An Exploration </a:t>
            </a:r>
          </a:p>
          <a:p>
            <a:r>
              <a:rPr lang="en-GB" dirty="0"/>
              <a:t>of Gender Equality Policy</a:t>
            </a:r>
          </a:p>
          <a:p>
            <a:r>
              <a:rPr lang="en-GB" dirty="0"/>
              <a:t>in UK </a:t>
            </a:r>
          </a:p>
          <a:p>
            <a:r>
              <a:rPr lang="en-GB" dirty="0"/>
              <a:t>Universities </a:t>
            </a:r>
          </a:p>
          <a:p>
            <a:r>
              <a:rPr lang="en-GB" dirty="0"/>
              <a:t>from the Perspective of Women Academics</a:t>
            </a:r>
          </a:p>
        </p:txBody>
      </p:sp>
    </p:spTree>
    <p:extLst>
      <p:ext uri="{BB962C8B-B14F-4D97-AF65-F5344CB8AC3E}">
        <p14:creationId xmlns:p14="http://schemas.microsoft.com/office/powerpoint/2010/main" val="1819321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81B20B-4DFB-4C2D-B74F-FFA17F676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4" y="44624"/>
            <a:ext cx="6984776" cy="648072"/>
          </a:xfrm>
        </p:spPr>
        <p:txBody>
          <a:bodyPr/>
          <a:lstStyle/>
          <a:p>
            <a:r>
              <a:rPr lang="en-GB" dirty="0"/>
              <a:t>Theoretical framework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7552E1C-BE8D-4516-BD9C-3CB27659FF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3" y="552103"/>
            <a:ext cx="9144000" cy="62865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E0FA7D4-F7F7-4CE9-B116-9FB86419EBA7}"/>
              </a:ext>
            </a:extLst>
          </p:cNvPr>
          <p:cNvSpPr txBox="1"/>
          <p:nvPr/>
        </p:nvSpPr>
        <p:spPr>
          <a:xfrm>
            <a:off x="179512" y="5936565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Source: </a:t>
            </a:r>
          </a:p>
          <a:p>
            <a:r>
              <a:rPr lang="en-GB" sz="1200" dirty="0"/>
              <a:t>(Ash 2020:112)</a:t>
            </a:r>
          </a:p>
        </p:txBody>
      </p:sp>
    </p:spTree>
    <p:extLst>
      <p:ext uri="{BB962C8B-B14F-4D97-AF65-F5344CB8AC3E}">
        <p14:creationId xmlns:p14="http://schemas.microsoft.com/office/powerpoint/2010/main" val="13652218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3261352-C2FB-418B-9EA7-DF3950CCCE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87474"/>
            <a:ext cx="7380577" cy="668305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AC641E6-8E48-40D4-921D-B7289B801100}"/>
              </a:ext>
            </a:extLst>
          </p:cNvPr>
          <p:cNvSpPr/>
          <p:nvPr/>
        </p:nvSpPr>
        <p:spPr>
          <a:xfrm>
            <a:off x="7488081" y="1052736"/>
            <a:ext cx="18002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latin typeface="+mj-lt"/>
              </a:rPr>
              <a:t>Barriers to Transformative change?</a:t>
            </a:r>
          </a:p>
          <a:p>
            <a:endParaRPr lang="en-GB" sz="1600" b="1" dirty="0">
              <a:latin typeface="+mj-lt"/>
            </a:endParaRPr>
          </a:p>
          <a:p>
            <a:r>
              <a:rPr lang="en-GB" sz="1600" b="1" dirty="0">
                <a:latin typeface="+mj-lt"/>
              </a:rPr>
              <a:t>A Typology of Six Responses in the Field</a:t>
            </a:r>
          </a:p>
          <a:p>
            <a:endParaRPr lang="en-GB" sz="1600" b="1" dirty="0">
              <a:latin typeface="+mj-lt"/>
            </a:endParaRPr>
          </a:p>
          <a:p>
            <a:r>
              <a:rPr lang="en-GB" sz="1600" b="1" dirty="0">
                <a:latin typeface="+mj-lt"/>
              </a:rPr>
              <a:t>Source: (Ash 2020: 289)</a:t>
            </a:r>
          </a:p>
          <a:p>
            <a:endParaRPr lang="en-GB" b="1" i="1" dirty="0">
              <a:latin typeface="+mj-lt"/>
            </a:endParaRPr>
          </a:p>
          <a:p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3337103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0A4BDC09-EBFA-4CF1-BD69-EB9BD21F36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908720"/>
            <a:ext cx="7632848" cy="5334883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B763314A-E184-401B-9B4C-C1A369D0F5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74737"/>
            <a:ext cx="6984776" cy="648072"/>
          </a:xfrm>
        </p:spPr>
        <p:txBody>
          <a:bodyPr/>
          <a:lstStyle/>
          <a:p>
            <a:r>
              <a:rPr lang="en-GB" dirty="0"/>
              <a:t>A model for transformative change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B751048-59FF-4498-9993-C7EF587CA3CD}"/>
              </a:ext>
            </a:extLst>
          </p:cNvPr>
          <p:cNvSpPr txBox="1"/>
          <p:nvPr/>
        </p:nvSpPr>
        <p:spPr>
          <a:xfrm>
            <a:off x="7236296" y="6258042"/>
            <a:ext cx="2016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Source: </a:t>
            </a:r>
          </a:p>
          <a:p>
            <a:r>
              <a:rPr lang="en-GB" sz="1600" dirty="0"/>
              <a:t>(Ash 2020:303)</a:t>
            </a:r>
          </a:p>
        </p:txBody>
      </p:sp>
    </p:spTree>
    <p:extLst>
      <p:ext uri="{BB962C8B-B14F-4D97-AF65-F5344CB8AC3E}">
        <p14:creationId xmlns:p14="http://schemas.microsoft.com/office/powerpoint/2010/main" val="31507121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9220"/>
            <a:ext cx="3970784" cy="1435100"/>
          </a:xfrm>
        </p:spPr>
        <p:txBody>
          <a:bodyPr wrap="square" anchor="b">
            <a:noAutofit/>
          </a:bodyPr>
          <a:lstStyle/>
          <a:p>
            <a:r>
              <a:rPr lang="en-US" sz="2400" dirty="0"/>
              <a:t>So what? Implications of my study as we shift into the next normal ….</a:t>
            </a:r>
            <a:endParaRPr lang="uk-UA" sz="2400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4572000" y="1098303"/>
            <a:ext cx="4320480" cy="5031705"/>
          </a:xfrm>
        </p:spPr>
        <p:txBody>
          <a:bodyPr wrap="square" anchor="t">
            <a:normAutofit fontScale="92500" lnSpcReduction="20000"/>
          </a:bodyPr>
          <a:lstStyle/>
          <a:p>
            <a:pPr marL="0" indent="0">
              <a:lnSpc>
                <a:spcPct val="90000"/>
              </a:lnSpc>
              <a:buNone/>
            </a:pPr>
            <a:endParaRPr lang="en-US" altLang="ko-KR" sz="2000" dirty="0"/>
          </a:p>
          <a:p>
            <a:pPr marL="0" indent="0">
              <a:lnSpc>
                <a:spcPct val="90000"/>
              </a:lnSpc>
              <a:buNone/>
            </a:pPr>
            <a:r>
              <a:rPr lang="en-US" altLang="ko-KR" sz="2200" b="1" dirty="0"/>
              <a:t>Model offers timely insights into change management processes from empirical and theoretical perspective.</a:t>
            </a:r>
          </a:p>
          <a:p>
            <a:pPr marL="0" indent="0">
              <a:lnSpc>
                <a:spcPct val="90000"/>
              </a:lnSpc>
              <a:buNone/>
            </a:pPr>
            <a:endParaRPr lang="en-US" altLang="ko-KR" sz="2200" b="1" dirty="0"/>
          </a:p>
          <a:p>
            <a:pPr marL="0" indent="0">
              <a:lnSpc>
                <a:spcPct val="90000"/>
              </a:lnSpc>
              <a:buNone/>
            </a:pPr>
            <a:r>
              <a:rPr lang="en-US" altLang="ko-KR" sz="2200" b="1" dirty="0"/>
              <a:t>Descriptive utility – identifies both the enablers and intended goals of change</a:t>
            </a:r>
          </a:p>
          <a:p>
            <a:pPr marL="0" indent="0">
              <a:lnSpc>
                <a:spcPct val="90000"/>
              </a:lnSpc>
              <a:buNone/>
            </a:pPr>
            <a:endParaRPr lang="en-US" altLang="ko-KR" sz="2200" b="1" dirty="0"/>
          </a:p>
          <a:p>
            <a:pPr marL="0" indent="0">
              <a:lnSpc>
                <a:spcPct val="90000"/>
              </a:lnSpc>
              <a:buNone/>
            </a:pPr>
            <a:r>
              <a:rPr lang="en-US" altLang="ko-KR" sz="2200" b="1" dirty="0"/>
              <a:t>Prescriptive utility – presents guidelines on enacting transformational change in </a:t>
            </a:r>
            <a:r>
              <a:rPr lang="en-US" altLang="ko-KR" sz="2200" b="1" dirty="0" err="1"/>
              <a:t>organisations</a:t>
            </a:r>
            <a:endParaRPr lang="en-US" altLang="ko-KR" sz="2200" b="1" dirty="0"/>
          </a:p>
          <a:p>
            <a:pPr marL="0" indent="0">
              <a:lnSpc>
                <a:spcPct val="90000"/>
              </a:lnSpc>
              <a:buNone/>
            </a:pPr>
            <a:endParaRPr lang="en-US" altLang="ko-KR" sz="2200" b="1" dirty="0"/>
          </a:p>
          <a:p>
            <a:pPr marL="0" indent="0">
              <a:lnSpc>
                <a:spcPct val="90000"/>
              </a:lnSpc>
              <a:buNone/>
            </a:pPr>
            <a:r>
              <a:rPr lang="en-US" altLang="ko-KR" sz="2200" b="1" dirty="0"/>
              <a:t>Practical utility – can be adopted as a ‘toolkit’ for guiding and facilitating change management processes</a:t>
            </a:r>
          </a:p>
          <a:p>
            <a:pPr marL="0" indent="0">
              <a:lnSpc>
                <a:spcPct val="90000"/>
              </a:lnSpc>
              <a:buNone/>
            </a:pPr>
            <a:endParaRPr lang="en-US" altLang="ko-KR" sz="2000" dirty="0"/>
          </a:p>
        </p:txBody>
      </p:sp>
      <p:sp>
        <p:nvSpPr>
          <p:cNvPr id="72" name="Text Placeholder 3">
            <a:extLst>
              <a:ext uri="{FF2B5EF4-FFF2-40B4-BE49-F238E27FC236}">
                <a16:creationId xmlns:a16="http://schemas.microsoft.com/office/drawing/2014/main" id="{E8F8A2DF-33F3-4B6C-A657-052EB1D6AE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7200" y="1664320"/>
            <a:ext cx="3970784" cy="5149850"/>
          </a:xfrm>
        </p:spPr>
        <p:txBody>
          <a:bodyPr/>
          <a:lstStyle/>
          <a:p>
            <a:endParaRPr lang="en-US" altLang="ko-KR" sz="1600" dirty="0"/>
          </a:p>
          <a:p>
            <a:r>
              <a:rPr lang="en-US" altLang="ko-KR" sz="1800" dirty="0"/>
              <a:t>Theoretical framework devised incorporating a fully ‘three dimensional’ relational analysis </a:t>
            </a:r>
            <a:r>
              <a:rPr lang="en-US" altLang="ko-KR" sz="1800" dirty="0" err="1"/>
              <a:t>utilising</a:t>
            </a:r>
            <a:r>
              <a:rPr lang="en-US" altLang="ko-KR" sz="1800" dirty="0"/>
              <a:t> Bourdieu and </a:t>
            </a:r>
            <a:r>
              <a:rPr lang="en-US" altLang="ko-KR" sz="1800" dirty="0" err="1"/>
              <a:t>Mouzelis</a:t>
            </a:r>
            <a:r>
              <a:rPr lang="en-US" altLang="ko-KR" sz="1800" dirty="0"/>
              <a:t>.</a:t>
            </a:r>
          </a:p>
          <a:p>
            <a:endParaRPr lang="en-US" altLang="ko-KR" sz="1800" dirty="0"/>
          </a:p>
          <a:p>
            <a:endParaRPr lang="en-US" altLang="ko-KR" sz="1800" dirty="0"/>
          </a:p>
          <a:p>
            <a:r>
              <a:rPr lang="en-US" altLang="ko-KR" sz="1800" dirty="0"/>
              <a:t>Theory grounded in an empirical analysis of fieldwork data from ethnographic case study of three </a:t>
            </a:r>
            <a:r>
              <a:rPr lang="en-US" altLang="ko-KR" sz="1800" dirty="0" err="1"/>
              <a:t>organisations</a:t>
            </a:r>
            <a:r>
              <a:rPr lang="en-US" altLang="ko-KR" sz="1800" dirty="0"/>
              <a:t>.</a:t>
            </a:r>
          </a:p>
          <a:p>
            <a:endParaRPr lang="en-US" altLang="ko-KR" sz="1800" dirty="0"/>
          </a:p>
          <a:p>
            <a:endParaRPr lang="en-US" altLang="ko-KR" sz="1800" dirty="0"/>
          </a:p>
          <a:p>
            <a:r>
              <a:rPr lang="en-US" altLang="ko-KR" sz="1800" dirty="0"/>
              <a:t>Research aims to ‘close the gap’ between the theory and practice of change management processes.</a:t>
            </a:r>
          </a:p>
          <a:p>
            <a:endParaRPr lang="en-US" altLang="ko-KR" dirty="0"/>
          </a:p>
          <a:p>
            <a:endParaRPr lang="en-US" altLang="ko-KR" dirty="0"/>
          </a:p>
          <a:p>
            <a:endParaRPr lang="en-US" dirty="0"/>
          </a:p>
        </p:txBody>
      </p:sp>
      <p:sp>
        <p:nvSpPr>
          <p:cNvPr id="3" name="Plus Sign 2">
            <a:extLst>
              <a:ext uri="{FF2B5EF4-FFF2-40B4-BE49-F238E27FC236}">
                <a16:creationId xmlns:a16="http://schemas.microsoft.com/office/drawing/2014/main" id="{B8D80547-CC55-4A0E-A45A-837C676F26B0}"/>
              </a:ext>
            </a:extLst>
          </p:cNvPr>
          <p:cNvSpPr/>
          <p:nvPr/>
        </p:nvSpPr>
        <p:spPr>
          <a:xfrm>
            <a:off x="1938536" y="3176972"/>
            <a:ext cx="504056" cy="504056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B859DDCC-7E55-446B-A348-07A8E3FD2A7B}"/>
              </a:ext>
            </a:extLst>
          </p:cNvPr>
          <p:cNvSpPr/>
          <p:nvPr/>
        </p:nvSpPr>
        <p:spPr>
          <a:xfrm>
            <a:off x="2082552" y="4967331"/>
            <a:ext cx="360040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7129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9632" y="4562969"/>
            <a:ext cx="6480720" cy="864691"/>
          </a:xfrm>
          <a:noFill/>
        </p:spPr>
        <p:txBody>
          <a:bodyPr/>
          <a:lstStyle/>
          <a:p>
            <a:pPr algn="ctr"/>
            <a:r>
              <a:rPr lang="en-GB" sz="5400" dirty="0"/>
              <a:t>Thank you for listening! </a:t>
            </a:r>
            <a:endParaRPr lang="uk-UA" sz="5400" dirty="0"/>
          </a:p>
        </p:txBody>
      </p:sp>
    </p:spTree>
    <p:extLst>
      <p:ext uri="{BB962C8B-B14F-4D97-AF65-F5344CB8AC3E}">
        <p14:creationId xmlns:p14="http://schemas.microsoft.com/office/powerpoint/2010/main" val="2560247312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8">
      <a:dk1>
        <a:srgbClr val="4D4D4D"/>
      </a:dk1>
      <a:lt1>
        <a:srgbClr val="FFFFFF"/>
      </a:lt1>
      <a:dk2>
        <a:srgbClr val="000000"/>
      </a:dk2>
      <a:lt2>
        <a:srgbClr val="224700"/>
      </a:lt2>
      <a:accent1>
        <a:srgbClr val="68A500"/>
      </a:accent1>
      <a:accent2>
        <a:srgbClr val="8CB400"/>
      </a:accent2>
      <a:accent3>
        <a:srgbClr val="FFFFFF"/>
      </a:accent3>
      <a:accent4>
        <a:srgbClr val="404040"/>
      </a:accent4>
      <a:accent5>
        <a:srgbClr val="B9CFAA"/>
      </a:accent5>
      <a:accent6>
        <a:srgbClr val="7EA300"/>
      </a:accent6>
      <a:hlink>
        <a:srgbClr val="C0C425"/>
      </a:hlink>
      <a:folHlink>
        <a:srgbClr val="EAEAEA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4D4D4D"/>
        </a:dk1>
        <a:lt1>
          <a:srgbClr val="FFFFFF"/>
        </a:lt1>
        <a:dk2>
          <a:srgbClr val="000000"/>
        </a:dk2>
        <a:lt2>
          <a:srgbClr val="6E6046"/>
        </a:lt2>
        <a:accent1>
          <a:srgbClr val="B69E77"/>
        </a:accent1>
        <a:accent2>
          <a:srgbClr val="9E280E"/>
        </a:accent2>
        <a:accent3>
          <a:srgbClr val="FFFFFF"/>
        </a:accent3>
        <a:accent4>
          <a:srgbClr val="404040"/>
        </a:accent4>
        <a:accent5>
          <a:srgbClr val="D7CCBD"/>
        </a:accent5>
        <a:accent6>
          <a:srgbClr val="8F230C"/>
        </a:accent6>
        <a:hlink>
          <a:srgbClr val="FFC6A4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4D4D4D"/>
        </a:dk1>
        <a:lt1>
          <a:srgbClr val="FFFFFF"/>
        </a:lt1>
        <a:dk2>
          <a:srgbClr val="000000"/>
        </a:dk2>
        <a:lt2>
          <a:srgbClr val="6E6046"/>
        </a:lt2>
        <a:accent1>
          <a:srgbClr val="B69E77"/>
        </a:accent1>
        <a:accent2>
          <a:srgbClr val="9E280E"/>
        </a:accent2>
        <a:accent3>
          <a:srgbClr val="FFFFFF"/>
        </a:accent3>
        <a:accent4>
          <a:srgbClr val="404040"/>
        </a:accent4>
        <a:accent5>
          <a:srgbClr val="D7CCBD"/>
        </a:accent5>
        <a:accent6>
          <a:srgbClr val="8F230C"/>
        </a:accent6>
        <a:hlink>
          <a:srgbClr val="E1C6A4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3">
        <a:dk1>
          <a:srgbClr val="4D4D4D"/>
        </a:dk1>
        <a:lt1>
          <a:srgbClr val="FFFFFF"/>
        </a:lt1>
        <a:dk2>
          <a:srgbClr val="000000"/>
        </a:dk2>
        <a:lt2>
          <a:srgbClr val="532F3C"/>
        </a:lt2>
        <a:accent1>
          <a:srgbClr val="CDC09A"/>
        </a:accent1>
        <a:accent2>
          <a:srgbClr val="AC9F55"/>
        </a:accent2>
        <a:accent3>
          <a:srgbClr val="FFFFFF"/>
        </a:accent3>
        <a:accent4>
          <a:srgbClr val="404040"/>
        </a:accent4>
        <a:accent5>
          <a:srgbClr val="E3DCCA"/>
        </a:accent5>
        <a:accent6>
          <a:srgbClr val="9B904C"/>
        </a:accent6>
        <a:hlink>
          <a:srgbClr val="DBD3C7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4D4D4D"/>
        </a:dk1>
        <a:lt1>
          <a:srgbClr val="FFFFFF"/>
        </a:lt1>
        <a:dk2>
          <a:srgbClr val="000000"/>
        </a:dk2>
        <a:lt2>
          <a:srgbClr val="064300"/>
        </a:lt2>
        <a:accent1>
          <a:srgbClr val="AC927F"/>
        </a:accent1>
        <a:accent2>
          <a:srgbClr val="3AAE00"/>
        </a:accent2>
        <a:accent3>
          <a:srgbClr val="FFFFFF"/>
        </a:accent3>
        <a:accent4>
          <a:srgbClr val="404040"/>
        </a:accent4>
        <a:accent5>
          <a:srgbClr val="D2C7C0"/>
        </a:accent5>
        <a:accent6>
          <a:srgbClr val="349D00"/>
        </a:accent6>
        <a:hlink>
          <a:srgbClr val="D2B8A0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5">
        <a:dk1>
          <a:srgbClr val="4D4D4D"/>
        </a:dk1>
        <a:lt1>
          <a:srgbClr val="FFFFFF"/>
        </a:lt1>
        <a:dk2>
          <a:srgbClr val="000000"/>
        </a:dk2>
        <a:lt2>
          <a:srgbClr val="033100"/>
        </a:lt2>
        <a:accent1>
          <a:srgbClr val="2F9400"/>
        </a:accent1>
        <a:accent2>
          <a:srgbClr val="6C838B"/>
        </a:accent2>
        <a:accent3>
          <a:srgbClr val="FFFFFF"/>
        </a:accent3>
        <a:accent4>
          <a:srgbClr val="404040"/>
        </a:accent4>
        <a:accent5>
          <a:srgbClr val="ADC8AA"/>
        </a:accent5>
        <a:accent6>
          <a:srgbClr val="61767D"/>
        </a:accent6>
        <a:hlink>
          <a:srgbClr val="996E68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6">
        <a:dk1>
          <a:srgbClr val="4D4D4D"/>
        </a:dk1>
        <a:lt1>
          <a:srgbClr val="FFFFFF"/>
        </a:lt1>
        <a:dk2>
          <a:srgbClr val="000000"/>
        </a:dk2>
        <a:lt2>
          <a:srgbClr val="063B00"/>
        </a:lt2>
        <a:accent1>
          <a:srgbClr val="33A800"/>
        </a:accent1>
        <a:accent2>
          <a:srgbClr val="B26D33"/>
        </a:accent2>
        <a:accent3>
          <a:srgbClr val="FFFFFF"/>
        </a:accent3>
        <a:accent4>
          <a:srgbClr val="404040"/>
        </a:accent4>
        <a:accent5>
          <a:srgbClr val="ADD1AA"/>
        </a:accent5>
        <a:accent6>
          <a:srgbClr val="A1622D"/>
        </a:accent6>
        <a:hlink>
          <a:srgbClr val="CE7931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7">
        <a:dk1>
          <a:srgbClr val="4D4D4D"/>
        </a:dk1>
        <a:lt1>
          <a:srgbClr val="FFFFFF"/>
        </a:lt1>
        <a:dk2>
          <a:srgbClr val="000000"/>
        </a:dk2>
        <a:lt2>
          <a:srgbClr val="224700"/>
        </a:lt2>
        <a:accent1>
          <a:srgbClr val="68A500"/>
        </a:accent1>
        <a:accent2>
          <a:srgbClr val="8CB400"/>
        </a:accent2>
        <a:accent3>
          <a:srgbClr val="FFFFFF"/>
        </a:accent3>
        <a:accent4>
          <a:srgbClr val="404040"/>
        </a:accent4>
        <a:accent5>
          <a:srgbClr val="B9CFAA"/>
        </a:accent5>
        <a:accent6>
          <a:srgbClr val="7EA300"/>
        </a:accent6>
        <a:hlink>
          <a:srgbClr val="DC888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8">
        <a:dk1>
          <a:srgbClr val="4D4D4D"/>
        </a:dk1>
        <a:lt1>
          <a:srgbClr val="FFFFFF"/>
        </a:lt1>
        <a:dk2>
          <a:srgbClr val="000000"/>
        </a:dk2>
        <a:lt2>
          <a:srgbClr val="224700"/>
        </a:lt2>
        <a:accent1>
          <a:srgbClr val="68A500"/>
        </a:accent1>
        <a:accent2>
          <a:srgbClr val="8CB400"/>
        </a:accent2>
        <a:accent3>
          <a:srgbClr val="FFFFFF"/>
        </a:accent3>
        <a:accent4>
          <a:srgbClr val="404040"/>
        </a:accent4>
        <a:accent5>
          <a:srgbClr val="B9CFAA"/>
        </a:accent5>
        <a:accent6>
          <a:srgbClr val="7EA300"/>
        </a:accent6>
        <a:hlink>
          <a:srgbClr val="C0C425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4D4D4D"/>
        </a:dk1>
        <a:lt1>
          <a:srgbClr val="FFFFFF"/>
        </a:lt1>
        <a:dk2>
          <a:srgbClr val="000000"/>
        </a:dk2>
        <a:lt2>
          <a:srgbClr val="265400"/>
        </a:lt2>
        <a:accent1>
          <a:srgbClr val="37A091"/>
        </a:accent1>
        <a:accent2>
          <a:srgbClr val="CC8587"/>
        </a:accent2>
        <a:accent3>
          <a:srgbClr val="FFFFFF"/>
        </a:accent3>
        <a:accent4>
          <a:srgbClr val="404040"/>
        </a:accent4>
        <a:accent5>
          <a:srgbClr val="AECDC7"/>
        </a:accent5>
        <a:accent6>
          <a:srgbClr val="B9787A"/>
        </a:accent6>
        <a:hlink>
          <a:srgbClr val="FCE46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0">
        <a:dk1>
          <a:srgbClr val="4D4D4D"/>
        </a:dk1>
        <a:lt1>
          <a:srgbClr val="FFFFFF"/>
        </a:lt1>
        <a:dk2>
          <a:srgbClr val="000000"/>
        </a:dk2>
        <a:lt2>
          <a:srgbClr val="546715"/>
        </a:lt2>
        <a:accent1>
          <a:srgbClr val="EF733A"/>
        </a:accent1>
        <a:accent2>
          <a:srgbClr val="C1D72E"/>
        </a:accent2>
        <a:accent3>
          <a:srgbClr val="FFFFFF"/>
        </a:accent3>
        <a:accent4>
          <a:srgbClr val="404040"/>
        </a:accent4>
        <a:accent5>
          <a:srgbClr val="F6BCAE"/>
        </a:accent5>
        <a:accent6>
          <a:srgbClr val="AFC329"/>
        </a:accent6>
        <a:hlink>
          <a:srgbClr val="F19545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1">
        <a:dk1>
          <a:srgbClr val="4D4D4D"/>
        </a:dk1>
        <a:lt1>
          <a:srgbClr val="FFFFFF"/>
        </a:lt1>
        <a:dk2>
          <a:srgbClr val="000000"/>
        </a:dk2>
        <a:lt2>
          <a:srgbClr val="406910"/>
        </a:lt2>
        <a:accent1>
          <a:srgbClr val="D04611"/>
        </a:accent1>
        <a:accent2>
          <a:srgbClr val="77BB0F"/>
        </a:accent2>
        <a:accent3>
          <a:srgbClr val="FFFFFF"/>
        </a:accent3>
        <a:accent4>
          <a:srgbClr val="404040"/>
        </a:accent4>
        <a:accent5>
          <a:srgbClr val="E4B0AA"/>
        </a:accent5>
        <a:accent6>
          <a:srgbClr val="6BA90C"/>
        </a:accent6>
        <a:hlink>
          <a:srgbClr val="6CA2C7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2">
        <a:dk1>
          <a:srgbClr val="4D4D4D"/>
        </a:dk1>
        <a:lt1>
          <a:srgbClr val="FFFFFF"/>
        </a:lt1>
        <a:dk2>
          <a:srgbClr val="000000"/>
        </a:dk2>
        <a:lt2>
          <a:srgbClr val="506314"/>
        </a:lt2>
        <a:accent1>
          <a:srgbClr val="C0D532"/>
        </a:accent1>
        <a:accent2>
          <a:srgbClr val="7F9D1E"/>
        </a:accent2>
        <a:accent3>
          <a:srgbClr val="FFFFFF"/>
        </a:accent3>
        <a:accent4>
          <a:srgbClr val="404040"/>
        </a:accent4>
        <a:accent5>
          <a:srgbClr val="DCE7AD"/>
        </a:accent5>
        <a:accent6>
          <a:srgbClr val="728E1A"/>
        </a:accent6>
        <a:hlink>
          <a:srgbClr val="A5A5A5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3">
        <a:dk1>
          <a:srgbClr val="4D4D4D"/>
        </a:dk1>
        <a:lt1>
          <a:srgbClr val="FFFFFF"/>
        </a:lt1>
        <a:dk2>
          <a:srgbClr val="000000"/>
        </a:dk2>
        <a:lt2>
          <a:srgbClr val="506314"/>
        </a:lt2>
        <a:accent1>
          <a:srgbClr val="C0D532"/>
        </a:accent1>
        <a:accent2>
          <a:srgbClr val="7F9D1E"/>
        </a:accent2>
        <a:accent3>
          <a:srgbClr val="FFFFFF"/>
        </a:accent3>
        <a:accent4>
          <a:srgbClr val="404040"/>
        </a:accent4>
        <a:accent5>
          <a:srgbClr val="DCE7AD"/>
        </a:accent5>
        <a:accent6>
          <a:srgbClr val="728E1A"/>
        </a:accent6>
        <a:hlink>
          <a:srgbClr val="336600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4">
        <a:dk1>
          <a:srgbClr val="4D4D4D"/>
        </a:dk1>
        <a:lt1>
          <a:srgbClr val="FFFFFF"/>
        </a:lt1>
        <a:dk2>
          <a:srgbClr val="000000"/>
        </a:dk2>
        <a:lt2>
          <a:srgbClr val="506314"/>
        </a:lt2>
        <a:accent1>
          <a:srgbClr val="C0D532"/>
        </a:accent1>
        <a:accent2>
          <a:srgbClr val="7F9D1E"/>
        </a:accent2>
        <a:accent3>
          <a:srgbClr val="FFFFFF"/>
        </a:accent3>
        <a:accent4>
          <a:srgbClr val="404040"/>
        </a:accent4>
        <a:accent5>
          <a:srgbClr val="DCE7AD"/>
        </a:accent5>
        <a:accent6>
          <a:srgbClr val="728E1A"/>
        </a:accent6>
        <a:hlink>
          <a:srgbClr val="8CA824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444</Words>
  <Application>Microsoft Office PowerPoint</Application>
  <PresentationFormat>On-screen Show (4:3)</PresentationFormat>
  <Paragraphs>67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Tahoma</vt:lpstr>
      <vt:lpstr>Verdana</vt:lpstr>
      <vt:lpstr>template</vt:lpstr>
      <vt:lpstr>AMI 2021: Managing the Next Normal Track 01: Strategy and Management </vt:lpstr>
      <vt:lpstr>The game has changed …</vt:lpstr>
      <vt:lpstr>My research as it evolved … </vt:lpstr>
      <vt:lpstr>Theoretical framework</vt:lpstr>
      <vt:lpstr>PowerPoint Presentation</vt:lpstr>
      <vt:lpstr>A model for transformative change</vt:lpstr>
      <vt:lpstr>So what? Implications of my study as we shift into the next normal ….</vt:lpstr>
      <vt:lpstr>Thank you for listening!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AMI 2021: Managing the Next Normal Track 01: Strategy and Management </dc:title>
  <dc:creator>Jon Ash</dc:creator>
  <cp:lastModifiedBy>Jon Ash</cp:lastModifiedBy>
  <cp:revision>6</cp:revision>
  <dcterms:created xsi:type="dcterms:W3CDTF">2021-05-13T20:23:15Z</dcterms:created>
  <dcterms:modified xsi:type="dcterms:W3CDTF">2021-05-13T20:49:44Z</dcterms:modified>
</cp:coreProperties>
</file>