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sldIdLst>
    <p:sldId id="256" r:id="rId2"/>
    <p:sldId id="257" r:id="rId3"/>
    <p:sldId id="300" r:id="rId4"/>
    <p:sldId id="258" r:id="rId5"/>
    <p:sldId id="301" r:id="rId6"/>
    <p:sldId id="299" r:id="rId7"/>
    <p:sldId id="260" r:id="rId8"/>
    <p:sldId id="259" r:id="rId9"/>
    <p:sldId id="305" r:id="rId10"/>
    <p:sldId id="266" r:id="rId11"/>
    <p:sldId id="262" r:id="rId12"/>
    <p:sldId id="274" r:id="rId13"/>
    <p:sldId id="304" r:id="rId14"/>
    <p:sldId id="295" r:id="rId15"/>
    <p:sldId id="284" r:id="rId16"/>
    <p:sldId id="285" r:id="rId17"/>
    <p:sldId id="286" r:id="rId18"/>
    <p:sldId id="287" r:id="rId19"/>
    <p:sldId id="288" r:id="rId20"/>
    <p:sldId id="289" r:id="rId21"/>
    <p:sldId id="290" r:id="rId22"/>
    <p:sldId id="291" r:id="rId23"/>
    <p:sldId id="292" r:id="rId24"/>
    <p:sldId id="302" r:id="rId25"/>
    <p:sldId id="303" r:id="rId26"/>
    <p:sldId id="265" r:id="rId27"/>
    <p:sldId id="296" r:id="rId28"/>
    <p:sldId id="293" r:id="rId29"/>
    <p:sldId id="298" r:id="rId30"/>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1D5B93E-F9BF-424B-8A9C-2F0D87EBFDDB}" type="doc">
      <dgm:prSet loTypeId="urn:microsoft.com/office/officeart/2005/8/layout/radial3" loCatId="cycle" qsTypeId="urn:microsoft.com/office/officeart/2005/8/quickstyle/simple1" qsCatId="simple" csTypeId="urn:microsoft.com/office/officeart/2005/8/colors/colorful2" csCatId="colorful" phldr="1"/>
      <dgm:spPr/>
      <dgm:t>
        <a:bodyPr/>
        <a:lstStyle/>
        <a:p>
          <a:endParaRPr lang="en-US"/>
        </a:p>
      </dgm:t>
    </dgm:pt>
    <dgm:pt modelId="{92066F3F-29C7-428E-9666-C851C78FD0C7}">
      <dgm:prSet phldrT="[Text]" custT="1"/>
      <dgm:spPr/>
      <dgm:t>
        <a:bodyPr/>
        <a:lstStyle/>
        <a:p>
          <a:r>
            <a:rPr lang="en-US" sz="2800" dirty="0"/>
            <a:t>Safe Eye care Practice</a:t>
          </a:r>
        </a:p>
      </dgm:t>
    </dgm:pt>
    <dgm:pt modelId="{9482D690-8D63-43BC-909F-3C4F40273F18}" type="parTrans" cxnId="{447E2C32-BEEC-48B3-846B-BE33F65B7154}">
      <dgm:prSet/>
      <dgm:spPr/>
      <dgm:t>
        <a:bodyPr/>
        <a:lstStyle/>
        <a:p>
          <a:endParaRPr lang="en-US"/>
        </a:p>
      </dgm:t>
    </dgm:pt>
    <dgm:pt modelId="{6F96AFC0-1212-44B6-AAB2-9DEE6E73DDA6}" type="sibTrans" cxnId="{447E2C32-BEEC-48B3-846B-BE33F65B7154}">
      <dgm:prSet/>
      <dgm:spPr/>
      <dgm:t>
        <a:bodyPr/>
        <a:lstStyle/>
        <a:p>
          <a:endParaRPr lang="en-US"/>
        </a:p>
      </dgm:t>
    </dgm:pt>
    <dgm:pt modelId="{2B670CF2-D0A1-4584-85B2-EA054AA23F0E}">
      <dgm:prSet phldrT="[Text]" custT="1"/>
      <dgm:spPr/>
      <dgm:t>
        <a:bodyPr/>
        <a:lstStyle/>
        <a:p>
          <a:r>
            <a:rPr lang="en-US" sz="1400"/>
            <a:t>Use of PPE</a:t>
          </a:r>
        </a:p>
      </dgm:t>
    </dgm:pt>
    <dgm:pt modelId="{B2DCDB37-459C-42FE-80FB-F93A454A3679}" type="parTrans" cxnId="{312855FE-F75F-45E0-B992-CE190C0B9791}">
      <dgm:prSet/>
      <dgm:spPr/>
      <dgm:t>
        <a:bodyPr/>
        <a:lstStyle/>
        <a:p>
          <a:endParaRPr lang="en-US"/>
        </a:p>
      </dgm:t>
    </dgm:pt>
    <dgm:pt modelId="{505E180E-4421-420D-BE54-667C24044CC0}" type="sibTrans" cxnId="{312855FE-F75F-45E0-B992-CE190C0B9791}">
      <dgm:prSet/>
      <dgm:spPr/>
      <dgm:t>
        <a:bodyPr/>
        <a:lstStyle/>
        <a:p>
          <a:endParaRPr lang="en-US"/>
        </a:p>
      </dgm:t>
    </dgm:pt>
    <dgm:pt modelId="{AA222321-F646-46E2-B5F4-37F28FAF0FEB}">
      <dgm:prSet phldrT="[Text]"/>
      <dgm:spPr/>
      <dgm:t>
        <a:bodyPr/>
        <a:lstStyle/>
        <a:p>
          <a:r>
            <a:rPr lang="en-US"/>
            <a:t>Tele-Health</a:t>
          </a:r>
        </a:p>
      </dgm:t>
    </dgm:pt>
    <dgm:pt modelId="{899AC0CF-83F0-4827-B5C1-62D4DA48300F}" type="parTrans" cxnId="{9902AAAA-6B6C-4CF3-9213-3A7A01FFC846}">
      <dgm:prSet/>
      <dgm:spPr/>
      <dgm:t>
        <a:bodyPr/>
        <a:lstStyle/>
        <a:p>
          <a:endParaRPr lang="en-US"/>
        </a:p>
      </dgm:t>
    </dgm:pt>
    <dgm:pt modelId="{FF534364-484B-4E98-8307-DA02B618FF11}" type="sibTrans" cxnId="{9902AAAA-6B6C-4CF3-9213-3A7A01FFC846}">
      <dgm:prSet/>
      <dgm:spPr/>
      <dgm:t>
        <a:bodyPr/>
        <a:lstStyle/>
        <a:p>
          <a:endParaRPr lang="en-US"/>
        </a:p>
      </dgm:t>
    </dgm:pt>
    <dgm:pt modelId="{25762B89-57D8-4C1D-A346-DCC6346F9336}">
      <dgm:prSet phldrT="[Text]" custT="1"/>
      <dgm:spPr/>
      <dgm:t>
        <a:bodyPr/>
        <a:lstStyle/>
        <a:p>
          <a:r>
            <a:rPr lang="en-US" sz="1400"/>
            <a:t>Postponing Non Emergent Cases</a:t>
          </a:r>
        </a:p>
      </dgm:t>
    </dgm:pt>
    <dgm:pt modelId="{EC184CBB-AD0B-4619-BF69-14863CCE6CF3}" type="parTrans" cxnId="{69B9ECCB-6992-4AA8-B134-25AFFA44B749}">
      <dgm:prSet/>
      <dgm:spPr/>
      <dgm:t>
        <a:bodyPr/>
        <a:lstStyle/>
        <a:p>
          <a:endParaRPr lang="en-US"/>
        </a:p>
      </dgm:t>
    </dgm:pt>
    <dgm:pt modelId="{D6615887-7FEA-4F6E-8CD3-797028F6CB57}" type="sibTrans" cxnId="{69B9ECCB-6992-4AA8-B134-25AFFA44B749}">
      <dgm:prSet/>
      <dgm:spPr/>
      <dgm:t>
        <a:bodyPr/>
        <a:lstStyle/>
        <a:p>
          <a:endParaRPr lang="en-US"/>
        </a:p>
      </dgm:t>
    </dgm:pt>
    <dgm:pt modelId="{7312673C-86DD-488D-A6BA-37A46748072C}">
      <dgm:prSet phldrT="[Text]" custT="1"/>
      <dgm:spPr/>
      <dgm:t>
        <a:bodyPr/>
        <a:lstStyle/>
        <a:p>
          <a:r>
            <a:rPr lang="en-US" sz="1400"/>
            <a:t>Hand hygiene &amp; disinfection</a:t>
          </a:r>
        </a:p>
      </dgm:t>
    </dgm:pt>
    <dgm:pt modelId="{7F83CC1B-558F-4BD7-AF23-AE45215C5067}" type="parTrans" cxnId="{235DC8D5-DDAF-4655-9A58-9BE621932833}">
      <dgm:prSet/>
      <dgm:spPr/>
      <dgm:t>
        <a:bodyPr/>
        <a:lstStyle/>
        <a:p>
          <a:endParaRPr lang="en-US"/>
        </a:p>
      </dgm:t>
    </dgm:pt>
    <dgm:pt modelId="{9F48F6BA-4043-485A-A7F7-691764D5E805}" type="sibTrans" cxnId="{235DC8D5-DDAF-4655-9A58-9BE621932833}">
      <dgm:prSet/>
      <dgm:spPr/>
      <dgm:t>
        <a:bodyPr/>
        <a:lstStyle/>
        <a:p>
          <a:endParaRPr lang="en-US"/>
        </a:p>
      </dgm:t>
    </dgm:pt>
    <dgm:pt modelId="{DCBBF949-980B-459E-946F-5A4661396F89}">
      <dgm:prSet custT="1"/>
      <dgm:spPr/>
      <dgm:t>
        <a:bodyPr/>
        <a:lstStyle/>
        <a:p>
          <a:r>
            <a:rPr lang="en-US" sz="1400"/>
            <a:t>Training for Infection Control</a:t>
          </a:r>
        </a:p>
      </dgm:t>
    </dgm:pt>
    <dgm:pt modelId="{AB903E8D-57CA-4131-8E12-6A283F4F9BFD}" type="parTrans" cxnId="{D67295E8-C68C-442F-A78A-B80DFCBF9C2A}">
      <dgm:prSet/>
      <dgm:spPr/>
      <dgm:t>
        <a:bodyPr/>
        <a:lstStyle/>
        <a:p>
          <a:endParaRPr lang="en-US"/>
        </a:p>
      </dgm:t>
    </dgm:pt>
    <dgm:pt modelId="{D994EE16-8CBD-4CE5-B5CF-856B3D454F6D}" type="sibTrans" cxnId="{D67295E8-C68C-442F-A78A-B80DFCBF9C2A}">
      <dgm:prSet/>
      <dgm:spPr/>
      <dgm:t>
        <a:bodyPr/>
        <a:lstStyle/>
        <a:p>
          <a:endParaRPr lang="en-US"/>
        </a:p>
      </dgm:t>
    </dgm:pt>
    <dgm:pt modelId="{B4147822-10A3-4768-8503-233B0ED1DB76}">
      <dgm:prSet custT="1"/>
      <dgm:spPr/>
      <dgm:t>
        <a:bodyPr/>
        <a:lstStyle/>
        <a:p>
          <a:r>
            <a:rPr lang="en-US" sz="1200" dirty="0"/>
            <a:t>Reducing Patient's Exposure &amp; Keeping Distance</a:t>
          </a:r>
        </a:p>
      </dgm:t>
    </dgm:pt>
    <dgm:pt modelId="{8A184CF4-DB8A-4CAA-9747-195524DAE534}" type="parTrans" cxnId="{461F2473-D1DE-465C-BD45-42FEF85248F4}">
      <dgm:prSet/>
      <dgm:spPr/>
      <dgm:t>
        <a:bodyPr/>
        <a:lstStyle/>
        <a:p>
          <a:endParaRPr lang="en-US"/>
        </a:p>
      </dgm:t>
    </dgm:pt>
    <dgm:pt modelId="{3D408CA5-D3FA-426E-9690-41D61984C60B}" type="sibTrans" cxnId="{461F2473-D1DE-465C-BD45-42FEF85248F4}">
      <dgm:prSet/>
      <dgm:spPr/>
      <dgm:t>
        <a:bodyPr/>
        <a:lstStyle/>
        <a:p>
          <a:endParaRPr lang="en-US"/>
        </a:p>
      </dgm:t>
    </dgm:pt>
    <dgm:pt modelId="{5468FFFD-6335-4DE9-96B5-E26A90609548}">
      <dgm:prSet/>
      <dgm:spPr/>
      <dgm:t>
        <a:bodyPr/>
        <a:lstStyle/>
        <a:p>
          <a:r>
            <a:rPr lang="en-US"/>
            <a:t>Patient Triage</a:t>
          </a:r>
        </a:p>
      </dgm:t>
    </dgm:pt>
    <dgm:pt modelId="{BC22CB83-5603-468E-9C2A-ACEB21504C38}" type="parTrans" cxnId="{A42C187E-3AFB-465E-96A2-AB8A2DFA7E5D}">
      <dgm:prSet/>
      <dgm:spPr/>
      <dgm:t>
        <a:bodyPr/>
        <a:lstStyle/>
        <a:p>
          <a:endParaRPr lang="en-US"/>
        </a:p>
      </dgm:t>
    </dgm:pt>
    <dgm:pt modelId="{6E9A6FE5-F963-4DE2-AE44-7D0E45094656}" type="sibTrans" cxnId="{A42C187E-3AFB-465E-96A2-AB8A2DFA7E5D}">
      <dgm:prSet/>
      <dgm:spPr/>
      <dgm:t>
        <a:bodyPr/>
        <a:lstStyle/>
        <a:p>
          <a:endParaRPr lang="en-US"/>
        </a:p>
      </dgm:t>
    </dgm:pt>
    <dgm:pt modelId="{D77001D9-6CD0-4CE7-B92A-87CAA48D9914}">
      <dgm:prSet/>
      <dgm:spPr/>
      <dgm:t>
        <a:bodyPr/>
        <a:lstStyle/>
        <a:p>
          <a:r>
            <a:rPr lang="en-US" dirty="0"/>
            <a:t>Patient History Taking</a:t>
          </a:r>
        </a:p>
      </dgm:t>
    </dgm:pt>
    <dgm:pt modelId="{83F426F3-6057-4F20-BE9F-5679DE472913}" type="parTrans" cxnId="{2B77FCF7-50F5-4BFE-BE39-07C14B0E5576}">
      <dgm:prSet/>
      <dgm:spPr/>
      <dgm:t>
        <a:bodyPr/>
        <a:lstStyle/>
        <a:p>
          <a:endParaRPr lang="en-US"/>
        </a:p>
      </dgm:t>
    </dgm:pt>
    <dgm:pt modelId="{5961EFDB-405F-4307-B447-0940009DDC88}" type="sibTrans" cxnId="{2B77FCF7-50F5-4BFE-BE39-07C14B0E5576}">
      <dgm:prSet/>
      <dgm:spPr/>
      <dgm:t>
        <a:bodyPr/>
        <a:lstStyle/>
        <a:p>
          <a:endParaRPr lang="en-US"/>
        </a:p>
      </dgm:t>
    </dgm:pt>
    <dgm:pt modelId="{A6818AFA-E58F-4F41-B466-60022C8680C1}" type="pres">
      <dgm:prSet presAssocID="{B1D5B93E-F9BF-424B-8A9C-2F0D87EBFDDB}" presName="composite" presStyleCnt="0">
        <dgm:presLayoutVars>
          <dgm:chMax val="1"/>
          <dgm:dir/>
          <dgm:resizeHandles val="exact"/>
        </dgm:presLayoutVars>
      </dgm:prSet>
      <dgm:spPr/>
      <dgm:t>
        <a:bodyPr/>
        <a:lstStyle/>
        <a:p>
          <a:endParaRPr lang="en-US"/>
        </a:p>
      </dgm:t>
    </dgm:pt>
    <dgm:pt modelId="{F70B3CBC-D60B-49A6-A267-56F93EDEEB58}" type="pres">
      <dgm:prSet presAssocID="{B1D5B93E-F9BF-424B-8A9C-2F0D87EBFDDB}" presName="radial" presStyleCnt="0">
        <dgm:presLayoutVars>
          <dgm:animLvl val="ctr"/>
        </dgm:presLayoutVars>
      </dgm:prSet>
      <dgm:spPr/>
    </dgm:pt>
    <dgm:pt modelId="{CBBB8A48-0183-49F7-9D41-9E6A1958F3C8}" type="pres">
      <dgm:prSet presAssocID="{92066F3F-29C7-428E-9666-C851C78FD0C7}" presName="centerShape" presStyleLbl="vennNode1" presStyleIdx="0" presStyleCnt="9"/>
      <dgm:spPr/>
      <dgm:t>
        <a:bodyPr/>
        <a:lstStyle/>
        <a:p>
          <a:endParaRPr lang="en-US"/>
        </a:p>
      </dgm:t>
    </dgm:pt>
    <dgm:pt modelId="{C6905563-23A8-40B4-AE8C-C19F57EFCA77}" type="pres">
      <dgm:prSet presAssocID="{2B670CF2-D0A1-4584-85B2-EA054AA23F0E}" presName="node" presStyleLbl="vennNode1" presStyleIdx="1" presStyleCnt="9">
        <dgm:presLayoutVars>
          <dgm:bulletEnabled val="1"/>
        </dgm:presLayoutVars>
      </dgm:prSet>
      <dgm:spPr/>
      <dgm:t>
        <a:bodyPr/>
        <a:lstStyle/>
        <a:p>
          <a:endParaRPr lang="en-US"/>
        </a:p>
      </dgm:t>
    </dgm:pt>
    <dgm:pt modelId="{9C667464-7DA2-4857-BEDC-3DEB1DEBE419}" type="pres">
      <dgm:prSet presAssocID="{AA222321-F646-46E2-B5F4-37F28FAF0FEB}" presName="node" presStyleLbl="vennNode1" presStyleIdx="2" presStyleCnt="9">
        <dgm:presLayoutVars>
          <dgm:bulletEnabled val="1"/>
        </dgm:presLayoutVars>
      </dgm:prSet>
      <dgm:spPr/>
      <dgm:t>
        <a:bodyPr/>
        <a:lstStyle/>
        <a:p>
          <a:endParaRPr lang="en-US"/>
        </a:p>
      </dgm:t>
    </dgm:pt>
    <dgm:pt modelId="{0C33CD40-E330-4AB6-8BBD-47B4A4F4ECA3}" type="pres">
      <dgm:prSet presAssocID="{5468FFFD-6335-4DE9-96B5-E26A90609548}" presName="node" presStyleLbl="vennNode1" presStyleIdx="3" presStyleCnt="9">
        <dgm:presLayoutVars>
          <dgm:bulletEnabled val="1"/>
        </dgm:presLayoutVars>
      </dgm:prSet>
      <dgm:spPr/>
      <dgm:t>
        <a:bodyPr/>
        <a:lstStyle/>
        <a:p>
          <a:endParaRPr lang="en-US"/>
        </a:p>
      </dgm:t>
    </dgm:pt>
    <dgm:pt modelId="{6A63633B-3109-4C36-8BF0-33BB12A0A723}" type="pres">
      <dgm:prSet presAssocID="{D77001D9-6CD0-4CE7-B92A-87CAA48D9914}" presName="node" presStyleLbl="vennNode1" presStyleIdx="4" presStyleCnt="9">
        <dgm:presLayoutVars>
          <dgm:bulletEnabled val="1"/>
        </dgm:presLayoutVars>
      </dgm:prSet>
      <dgm:spPr/>
      <dgm:t>
        <a:bodyPr/>
        <a:lstStyle/>
        <a:p>
          <a:endParaRPr lang="en-US"/>
        </a:p>
      </dgm:t>
    </dgm:pt>
    <dgm:pt modelId="{486E7C87-3A96-4E05-A612-6D60ECD3D580}" type="pres">
      <dgm:prSet presAssocID="{25762B89-57D8-4C1D-A346-DCC6346F9336}" presName="node" presStyleLbl="vennNode1" presStyleIdx="5" presStyleCnt="9">
        <dgm:presLayoutVars>
          <dgm:bulletEnabled val="1"/>
        </dgm:presLayoutVars>
      </dgm:prSet>
      <dgm:spPr/>
      <dgm:t>
        <a:bodyPr/>
        <a:lstStyle/>
        <a:p>
          <a:endParaRPr lang="en-US"/>
        </a:p>
      </dgm:t>
    </dgm:pt>
    <dgm:pt modelId="{F18BD149-BFF4-48FB-8D06-20A57CD9FE06}" type="pres">
      <dgm:prSet presAssocID="{DCBBF949-980B-459E-946F-5A4661396F89}" presName="node" presStyleLbl="vennNode1" presStyleIdx="6" presStyleCnt="9">
        <dgm:presLayoutVars>
          <dgm:bulletEnabled val="1"/>
        </dgm:presLayoutVars>
      </dgm:prSet>
      <dgm:spPr/>
      <dgm:t>
        <a:bodyPr/>
        <a:lstStyle/>
        <a:p>
          <a:endParaRPr lang="en-US"/>
        </a:p>
      </dgm:t>
    </dgm:pt>
    <dgm:pt modelId="{50D4787C-42A8-4AD6-B2B0-1FD457B1AEEB}" type="pres">
      <dgm:prSet presAssocID="{B4147822-10A3-4768-8503-233B0ED1DB76}" presName="node" presStyleLbl="vennNode1" presStyleIdx="7" presStyleCnt="9">
        <dgm:presLayoutVars>
          <dgm:bulletEnabled val="1"/>
        </dgm:presLayoutVars>
      </dgm:prSet>
      <dgm:spPr/>
      <dgm:t>
        <a:bodyPr/>
        <a:lstStyle/>
        <a:p>
          <a:endParaRPr lang="en-US"/>
        </a:p>
      </dgm:t>
    </dgm:pt>
    <dgm:pt modelId="{D36320BD-4DF7-4F6E-92B0-EF8E3098A68E}" type="pres">
      <dgm:prSet presAssocID="{7312673C-86DD-488D-A6BA-37A46748072C}" presName="node" presStyleLbl="vennNode1" presStyleIdx="8" presStyleCnt="9">
        <dgm:presLayoutVars>
          <dgm:bulletEnabled val="1"/>
        </dgm:presLayoutVars>
      </dgm:prSet>
      <dgm:spPr/>
      <dgm:t>
        <a:bodyPr/>
        <a:lstStyle/>
        <a:p>
          <a:endParaRPr lang="en-US"/>
        </a:p>
      </dgm:t>
    </dgm:pt>
  </dgm:ptLst>
  <dgm:cxnLst>
    <dgm:cxn modelId="{A7A8E90B-C3EE-4BA8-A726-92BB4EA1D82A}" type="presOf" srcId="{AA222321-F646-46E2-B5F4-37F28FAF0FEB}" destId="{9C667464-7DA2-4857-BEDC-3DEB1DEBE419}" srcOrd="0" destOrd="0" presId="urn:microsoft.com/office/officeart/2005/8/layout/radial3"/>
    <dgm:cxn modelId="{1C8CE0F8-991D-4265-A12B-A40D093A4A1E}" type="presOf" srcId="{5468FFFD-6335-4DE9-96B5-E26A90609548}" destId="{0C33CD40-E330-4AB6-8BBD-47B4A4F4ECA3}" srcOrd="0" destOrd="0" presId="urn:microsoft.com/office/officeart/2005/8/layout/radial3"/>
    <dgm:cxn modelId="{681CD79D-1E51-4AE8-A1DA-B32831684215}" type="presOf" srcId="{DCBBF949-980B-459E-946F-5A4661396F89}" destId="{F18BD149-BFF4-48FB-8D06-20A57CD9FE06}" srcOrd="0" destOrd="0" presId="urn:microsoft.com/office/officeart/2005/8/layout/radial3"/>
    <dgm:cxn modelId="{0A377C25-3B5B-4939-874E-BC3608BA6509}" type="presOf" srcId="{92066F3F-29C7-428E-9666-C851C78FD0C7}" destId="{CBBB8A48-0183-49F7-9D41-9E6A1958F3C8}" srcOrd="0" destOrd="0" presId="urn:microsoft.com/office/officeart/2005/8/layout/radial3"/>
    <dgm:cxn modelId="{9902AAAA-6B6C-4CF3-9213-3A7A01FFC846}" srcId="{92066F3F-29C7-428E-9666-C851C78FD0C7}" destId="{AA222321-F646-46E2-B5F4-37F28FAF0FEB}" srcOrd="1" destOrd="0" parTransId="{899AC0CF-83F0-4827-B5C1-62D4DA48300F}" sibTransId="{FF534364-484B-4E98-8307-DA02B618FF11}"/>
    <dgm:cxn modelId="{A42C187E-3AFB-465E-96A2-AB8A2DFA7E5D}" srcId="{92066F3F-29C7-428E-9666-C851C78FD0C7}" destId="{5468FFFD-6335-4DE9-96B5-E26A90609548}" srcOrd="2" destOrd="0" parTransId="{BC22CB83-5603-468E-9C2A-ACEB21504C38}" sibTransId="{6E9A6FE5-F963-4DE2-AE44-7D0E45094656}"/>
    <dgm:cxn modelId="{1BD1FB78-7621-489D-99CE-326C46AF4F71}" type="presOf" srcId="{D77001D9-6CD0-4CE7-B92A-87CAA48D9914}" destId="{6A63633B-3109-4C36-8BF0-33BB12A0A723}" srcOrd="0" destOrd="0" presId="urn:microsoft.com/office/officeart/2005/8/layout/radial3"/>
    <dgm:cxn modelId="{235DC8D5-DDAF-4655-9A58-9BE621932833}" srcId="{92066F3F-29C7-428E-9666-C851C78FD0C7}" destId="{7312673C-86DD-488D-A6BA-37A46748072C}" srcOrd="7" destOrd="0" parTransId="{7F83CC1B-558F-4BD7-AF23-AE45215C5067}" sibTransId="{9F48F6BA-4043-485A-A7F7-691764D5E805}"/>
    <dgm:cxn modelId="{461F2473-D1DE-465C-BD45-42FEF85248F4}" srcId="{92066F3F-29C7-428E-9666-C851C78FD0C7}" destId="{B4147822-10A3-4768-8503-233B0ED1DB76}" srcOrd="6" destOrd="0" parTransId="{8A184CF4-DB8A-4CAA-9747-195524DAE534}" sibTransId="{3D408CA5-D3FA-426E-9690-41D61984C60B}"/>
    <dgm:cxn modelId="{007420ED-B6EC-4C13-B239-F5DD922B0926}" type="presOf" srcId="{2B670CF2-D0A1-4584-85B2-EA054AA23F0E}" destId="{C6905563-23A8-40B4-AE8C-C19F57EFCA77}" srcOrd="0" destOrd="0" presId="urn:microsoft.com/office/officeart/2005/8/layout/radial3"/>
    <dgm:cxn modelId="{2B77FCF7-50F5-4BFE-BE39-07C14B0E5576}" srcId="{92066F3F-29C7-428E-9666-C851C78FD0C7}" destId="{D77001D9-6CD0-4CE7-B92A-87CAA48D9914}" srcOrd="3" destOrd="0" parTransId="{83F426F3-6057-4F20-BE9F-5679DE472913}" sibTransId="{5961EFDB-405F-4307-B447-0940009DDC88}"/>
    <dgm:cxn modelId="{D67295E8-C68C-442F-A78A-B80DFCBF9C2A}" srcId="{92066F3F-29C7-428E-9666-C851C78FD0C7}" destId="{DCBBF949-980B-459E-946F-5A4661396F89}" srcOrd="5" destOrd="0" parTransId="{AB903E8D-57CA-4131-8E12-6A283F4F9BFD}" sibTransId="{D994EE16-8CBD-4CE5-B5CF-856B3D454F6D}"/>
    <dgm:cxn modelId="{312855FE-F75F-45E0-B992-CE190C0B9791}" srcId="{92066F3F-29C7-428E-9666-C851C78FD0C7}" destId="{2B670CF2-D0A1-4584-85B2-EA054AA23F0E}" srcOrd="0" destOrd="0" parTransId="{B2DCDB37-459C-42FE-80FB-F93A454A3679}" sibTransId="{505E180E-4421-420D-BE54-667C24044CC0}"/>
    <dgm:cxn modelId="{26127F28-4C64-415F-9E8F-531ED63F860B}" type="presOf" srcId="{25762B89-57D8-4C1D-A346-DCC6346F9336}" destId="{486E7C87-3A96-4E05-A612-6D60ECD3D580}" srcOrd="0" destOrd="0" presId="urn:microsoft.com/office/officeart/2005/8/layout/radial3"/>
    <dgm:cxn modelId="{69B9ECCB-6992-4AA8-B134-25AFFA44B749}" srcId="{92066F3F-29C7-428E-9666-C851C78FD0C7}" destId="{25762B89-57D8-4C1D-A346-DCC6346F9336}" srcOrd="4" destOrd="0" parTransId="{EC184CBB-AD0B-4619-BF69-14863CCE6CF3}" sibTransId="{D6615887-7FEA-4F6E-8CD3-797028F6CB57}"/>
    <dgm:cxn modelId="{337D78EA-073A-45E1-A462-3F1E3A84AE70}" type="presOf" srcId="{B4147822-10A3-4768-8503-233B0ED1DB76}" destId="{50D4787C-42A8-4AD6-B2B0-1FD457B1AEEB}" srcOrd="0" destOrd="0" presId="urn:microsoft.com/office/officeart/2005/8/layout/radial3"/>
    <dgm:cxn modelId="{447E2C32-BEEC-48B3-846B-BE33F65B7154}" srcId="{B1D5B93E-F9BF-424B-8A9C-2F0D87EBFDDB}" destId="{92066F3F-29C7-428E-9666-C851C78FD0C7}" srcOrd="0" destOrd="0" parTransId="{9482D690-8D63-43BC-909F-3C4F40273F18}" sibTransId="{6F96AFC0-1212-44B6-AAB2-9DEE6E73DDA6}"/>
    <dgm:cxn modelId="{3CBF0C6F-2F25-4377-B2BD-CD0BD6E6B8A2}" type="presOf" srcId="{7312673C-86DD-488D-A6BA-37A46748072C}" destId="{D36320BD-4DF7-4F6E-92B0-EF8E3098A68E}" srcOrd="0" destOrd="0" presId="urn:microsoft.com/office/officeart/2005/8/layout/radial3"/>
    <dgm:cxn modelId="{F178F4EB-BCA4-4382-9940-3F2FE0F7E75B}" type="presOf" srcId="{B1D5B93E-F9BF-424B-8A9C-2F0D87EBFDDB}" destId="{A6818AFA-E58F-4F41-B466-60022C8680C1}" srcOrd="0" destOrd="0" presId="urn:microsoft.com/office/officeart/2005/8/layout/radial3"/>
    <dgm:cxn modelId="{C89EF1CD-5AB5-48CE-9DE1-7BA16747979A}" type="presParOf" srcId="{A6818AFA-E58F-4F41-B466-60022C8680C1}" destId="{F70B3CBC-D60B-49A6-A267-56F93EDEEB58}" srcOrd="0" destOrd="0" presId="urn:microsoft.com/office/officeart/2005/8/layout/radial3"/>
    <dgm:cxn modelId="{A3603CE4-D787-4755-9ABD-EEA7A41229E7}" type="presParOf" srcId="{F70B3CBC-D60B-49A6-A267-56F93EDEEB58}" destId="{CBBB8A48-0183-49F7-9D41-9E6A1958F3C8}" srcOrd="0" destOrd="0" presId="urn:microsoft.com/office/officeart/2005/8/layout/radial3"/>
    <dgm:cxn modelId="{B6367AF0-3C2C-458A-A7EA-EF8BFF85D8A1}" type="presParOf" srcId="{F70B3CBC-D60B-49A6-A267-56F93EDEEB58}" destId="{C6905563-23A8-40B4-AE8C-C19F57EFCA77}" srcOrd="1" destOrd="0" presId="urn:microsoft.com/office/officeart/2005/8/layout/radial3"/>
    <dgm:cxn modelId="{5DB6AD8C-11FD-4E1E-A98C-DFD0DC3981A6}" type="presParOf" srcId="{F70B3CBC-D60B-49A6-A267-56F93EDEEB58}" destId="{9C667464-7DA2-4857-BEDC-3DEB1DEBE419}" srcOrd="2" destOrd="0" presId="urn:microsoft.com/office/officeart/2005/8/layout/radial3"/>
    <dgm:cxn modelId="{6B3577CE-A879-470A-B224-44F778FAA04F}" type="presParOf" srcId="{F70B3CBC-D60B-49A6-A267-56F93EDEEB58}" destId="{0C33CD40-E330-4AB6-8BBD-47B4A4F4ECA3}" srcOrd="3" destOrd="0" presId="urn:microsoft.com/office/officeart/2005/8/layout/radial3"/>
    <dgm:cxn modelId="{A18B9E55-8373-4FF5-BF25-D88D88E5BB4E}" type="presParOf" srcId="{F70B3CBC-D60B-49A6-A267-56F93EDEEB58}" destId="{6A63633B-3109-4C36-8BF0-33BB12A0A723}" srcOrd="4" destOrd="0" presId="urn:microsoft.com/office/officeart/2005/8/layout/radial3"/>
    <dgm:cxn modelId="{37262B74-DA9D-4B95-BF59-017F4CF224E7}" type="presParOf" srcId="{F70B3CBC-D60B-49A6-A267-56F93EDEEB58}" destId="{486E7C87-3A96-4E05-A612-6D60ECD3D580}" srcOrd="5" destOrd="0" presId="urn:microsoft.com/office/officeart/2005/8/layout/radial3"/>
    <dgm:cxn modelId="{036AEA1C-C8EE-44FC-AC53-A6C297617C9C}" type="presParOf" srcId="{F70B3CBC-D60B-49A6-A267-56F93EDEEB58}" destId="{F18BD149-BFF4-48FB-8D06-20A57CD9FE06}" srcOrd="6" destOrd="0" presId="urn:microsoft.com/office/officeart/2005/8/layout/radial3"/>
    <dgm:cxn modelId="{0FA21982-89E6-4103-8E86-95F1C1BDC31E}" type="presParOf" srcId="{F70B3CBC-D60B-49A6-A267-56F93EDEEB58}" destId="{50D4787C-42A8-4AD6-B2B0-1FD457B1AEEB}" srcOrd="7" destOrd="0" presId="urn:microsoft.com/office/officeart/2005/8/layout/radial3"/>
    <dgm:cxn modelId="{0869F62A-EF43-44FC-8921-98A2B76EA064}" type="presParOf" srcId="{F70B3CBC-D60B-49A6-A267-56F93EDEEB58}" destId="{D36320BD-4DF7-4F6E-92B0-EF8E3098A68E}" srcOrd="8" destOrd="0" presId="urn:microsoft.com/office/officeart/2005/8/layout/radial3"/>
  </dgm:cxnLst>
  <dgm:bg>
    <a:noFill/>
  </dgm:bg>
  <dgm:whole/>
</dgm:dataModel>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7ED4BE0-DC12-41D2-AA4D-9F4CA136263D}" type="datetimeFigureOut">
              <a:rPr lang="en-US" smtClean="0"/>
              <a:pPr/>
              <a:t>12-May-21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A2682F-111E-490B-BAB5-44646E2C59F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ED4BE0-DC12-41D2-AA4D-9F4CA136263D}" type="datetimeFigureOut">
              <a:rPr lang="en-US" smtClean="0"/>
              <a:pPr/>
              <a:t>12-May-21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A2682F-111E-490B-BAB5-44646E2C59F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ED4BE0-DC12-41D2-AA4D-9F4CA136263D}" type="datetimeFigureOut">
              <a:rPr lang="en-US" smtClean="0"/>
              <a:pPr/>
              <a:t>12-May-21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A2682F-111E-490B-BAB5-44646E2C59F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ED4BE0-DC12-41D2-AA4D-9F4CA136263D}" type="datetimeFigureOut">
              <a:rPr lang="en-US" smtClean="0"/>
              <a:pPr/>
              <a:t>12-May-21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A2682F-111E-490B-BAB5-44646E2C59F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4"/>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ED4BE0-DC12-41D2-AA4D-9F4CA136263D}" type="datetimeFigureOut">
              <a:rPr lang="en-US" smtClean="0"/>
              <a:pPr/>
              <a:t>12-May-21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A2682F-111E-490B-BAB5-44646E2C59F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7ED4BE0-DC12-41D2-AA4D-9F4CA136263D}" type="datetimeFigureOut">
              <a:rPr lang="en-US" smtClean="0"/>
              <a:pPr/>
              <a:t>12-May-21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A2682F-111E-490B-BAB5-44646E2C59F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8"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8"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7ED4BE0-DC12-41D2-AA4D-9F4CA136263D}" type="datetimeFigureOut">
              <a:rPr lang="en-US" smtClean="0"/>
              <a:pPr/>
              <a:t>12-May-21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4A2682F-111E-490B-BAB5-44646E2C59F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7ED4BE0-DC12-41D2-AA4D-9F4CA136263D}" type="datetimeFigureOut">
              <a:rPr lang="en-US" smtClean="0"/>
              <a:pPr/>
              <a:t>12-May-21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4A2682F-111E-490B-BAB5-44646E2C59F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ED4BE0-DC12-41D2-AA4D-9F4CA136263D}" type="datetimeFigureOut">
              <a:rPr lang="en-US" smtClean="0"/>
              <a:pPr/>
              <a:t>12-May-21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4A2682F-111E-490B-BAB5-44646E2C59F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3" y="273049"/>
            <a:ext cx="3008313" cy="116205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3"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ED4BE0-DC12-41D2-AA4D-9F4CA136263D}" type="datetimeFigureOut">
              <a:rPr lang="en-US" smtClean="0"/>
              <a:pPr/>
              <a:t>12-May-21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A2682F-111E-490B-BAB5-44646E2C59F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9"/>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ED4BE0-DC12-41D2-AA4D-9F4CA136263D}" type="datetimeFigureOut">
              <a:rPr lang="en-US" smtClean="0"/>
              <a:pPr/>
              <a:t>12-May-21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A2682F-111E-490B-BAB5-44646E2C59F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ED4BE0-DC12-41D2-AA4D-9F4CA136263D}" type="datetimeFigureOut">
              <a:rPr lang="en-US" smtClean="0"/>
              <a:pPr/>
              <a:t>12-May-21</a:t>
            </a:fld>
            <a:endParaRPr lang="en-US"/>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A2682F-111E-490B-BAB5-44646E2C59F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hyperlink" Target="https://www.optometrytimes.com/view/10-things-your-patients-should-know-about-covid-19-and-contact-lenses" TargetMode="External"/><Relationship Id="rId13" Type="http://schemas.openxmlformats.org/officeDocument/2006/relationships/hyperlink" Target="https://www.cdc.gov/coronavirus/2019-ncov/hcp/infection-control-recommendations.html?CDC_AA_refVal=https://www.cdc.gov/coronavirus/2019-ncov/infection-control/control-recommendations.html" TargetMode="External"/><Relationship Id="rId18" Type="http://schemas.openxmlformats.org/officeDocument/2006/relationships/hyperlink" Target="https://www.healio.com/news/ophthalmology/20200714/telehealth-a-popular-option-for-eye-care-during-covid19-pandemic" TargetMode="External"/><Relationship Id="rId3" Type="http://schemas.openxmlformats.org/officeDocument/2006/relationships/hyperlink" Target="https://covalentcareers.com/resources/how-covid-19-affects-the-eyes-updates-for-eyecare-professionals/?utm_campaign=%5bcc-optometry-marketing%5d%20monthly%20newsletter&amp;utm_medium=newsletter&amp;_hsmi=106624803&amp;_hsenc=p2ANqtz-84fYPva2m2Wd5vQmc35FVsIUPePQnVCbm7" TargetMode="External"/><Relationship Id="rId21" Type="http://schemas.openxmlformats.org/officeDocument/2006/relationships/hyperlink" Target="https://worldcouncilofoptometry.info/wp-content/uploads/2020/08/May-15-2020-Reopening-Statement-English.pdf" TargetMode="External"/><Relationship Id="rId7" Type="http://schemas.openxmlformats.org/officeDocument/2006/relationships/hyperlink" Target="https://www.aesanetwork.org/research-onion-a-systematic-approach-to-designing-research-methodology/" TargetMode="External"/><Relationship Id="rId12" Type="http://schemas.openxmlformats.org/officeDocument/2006/relationships/hyperlink" Target="https://www.cdc.gov/coronavirus/2019-ncov/prevent-getting-sick/prevention.html" TargetMode="External"/><Relationship Id="rId17" Type="http://schemas.openxmlformats.org/officeDocument/2006/relationships/hyperlink" Target="https://www.ophthalmologytimes.com/view/coronavirus-pink-eye-symptoms" TargetMode="External"/><Relationship Id="rId25" Type="http://schemas.openxmlformats.org/officeDocument/2006/relationships/hyperlink" Target="https://www.who.int/csr/don/archive/year/en/" TargetMode="External"/><Relationship Id="rId2" Type="http://schemas.openxmlformats.org/officeDocument/2006/relationships/image" Target="../media/image1.jpeg"/><Relationship Id="rId16" Type="http://schemas.openxmlformats.org/officeDocument/2006/relationships/hyperlink" Target="https://worldcouncilofoptometry.info/wp-content/uploads/2020/08/March-17-2020.pdf" TargetMode="External"/><Relationship Id="rId20" Type="http://schemas.openxmlformats.org/officeDocument/2006/relationships/hyperlink" Target="https://www.hopkinsmedicine.org/health/conditions-and-diseases/coronavirus" TargetMode="External"/><Relationship Id="rId1" Type="http://schemas.openxmlformats.org/officeDocument/2006/relationships/slideLayout" Target="../slideLayouts/slideLayout2.xml"/><Relationship Id="rId6" Type="http://schemas.openxmlformats.org/officeDocument/2006/relationships/hyperlink" Target="https://www.bbc.com/news/world-asia-china-51403795" TargetMode="External"/><Relationship Id="rId11" Type="http://schemas.openxmlformats.org/officeDocument/2006/relationships/hyperlink" Target="https://www.cdc.gov/contactlenses/protect-your-eyes.html" TargetMode="External"/><Relationship Id="rId24" Type="http://schemas.openxmlformats.org/officeDocument/2006/relationships/hyperlink" Target="https://www.who.int/health-topics/coronavirus" TargetMode="External"/><Relationship Id="rId5" Type="http://schemas.openxmlformats.org/officeDocument/2006/relationships/hyperlink" Target="https://www.aoa.org/news/clinical-eye-care/health-and-wellness/wearing-contacts-safely-during-covid-19?sso=y" TargetMode="External"/><Relationship Id="rId15" Type="http://schemas.openxmlformats.org/officeDocument/2006/relationships/hyperlink" Target="https://www.aop.org.uk/coronavirus-updates/meeting-the-eye-health-needs-of-shielding-isolating-and-domiciliary-patients" TargetMode="External"/><Relationship Id="rId23" Type="http://schemas.openxmlformats.org/officeDocument/2006/relationships/hyperlink" Target="https://covid19.who.int/region/emro/country/lb" TargetMode="External"/><Relationship Id="rId10" Type="http://schemas.openxmlformats.org/officeDocument/2006/relationships/hyperlink" Target="https://www.cdc.gov/coronavirus/2019-ncov/faq.html" TargetMode="External"/><Relationship Id="rId19" Type="http://schemas.openxmlformats.org/officeDocument/2006/relationships/hyperlink" Target="https://www.ajo.com/article/S0002-9394(20)30067-2/fulltext" TargetMode="External"/><Relationship Id="rId4" Type="http://schemas.openxmlformats.org/officeDocument/2006/relationships/hyperlink" Target="https://www.aoa.org/covid-19/covid-19-latest-updates?sso=y" TargetMode="External"/><Relationship Id="rId9" Type="http://schemas.openxmlformats.org/officeDocument/2006/relationships/hyperlink" Target="https://www.aao.org/headline/alert-important-coronavirus-context" TargetMode="External"/><Relationship Id="rId14" Type="http://schemas.openxmlformats.org/officeDocument/2006/relationships/hyperlink" Target="https://www.cdc.gov/coronavirus/2019-ncov/symptoms-testing/symptoms.html" TargetMode="External"/><Relationship Id="rId22" Type="http://schemas.openxmlformats.org/officeDocument/2006/relationships/hyperlink" Target="https://worldcouncilofoptometry.info/covid-19-news-and-updates/" TargetMode="External"/></Relationships>
</file>

<file path=ppt/slides/_rels/slide2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447800"/>
            <a:ext cx="7696200" cy="1622425"/>
          </a:xfrm>
        </p:spPr>
        <p:txBody>
          <a:bodyPr>
            <a:noAutofit/>
          </a:bodyPr>
          <a:lstStyle/>
          <a:p>
            <a:r>
              <a:rPr lang="en-GB" sz="2800" dirty="0"/>
              <a:t>Eye Care Professionals in the Loop of COVID-19 Pandemic: </a:t>
            </a:r>
            <a:r>
              <a:rPr lang="en-GB" sz="2800" dirty="0" smtClean="0"/>
              <a:t>A </a:t>
            </a:r>
            <a:r>
              <a:rPr lang="en-GB" sz="2800" dirty="0"/>
              <a:t>Qualitative Study of Strategies Adopted </a:t>
            </a:r>
            <a:r>
              <a:rPr lang="en-GB" sz="2800" dirty="0" smtClean="0"/>
              <a:t>for </a:t>
            </a:r>
            <a:r>
              <a:rPr lang="en-GB" sz="2800" dirty="0"/>
              <a:t>a Safe Eye </a:t>
            </a:r>
            <a:r>
              <a:rPr lang="en-GB" sz="2800" dirty="0" smtClean="0"/>
              <a:t>Care Practice</a:t>
            </a:r>
            <a:r>
              <a:rPr lang="en-US" sz="2800" dirty="0"/>
              <a:t/>
            </a:r>
            <a:br>
              <a:rPr lang="en-US" sz="2800" dirty="0"/>
            </a:br>
            <a:endParaRPr lang="en-US" sz="2800" dirty="0"/>
          </a:p>
        </p:txBody>
      </p:sp>
      <p:sp>
        <p:nvSpPr>
          <p:cNvPr id="3" name="Subtitle 2"/>
          <p:cNvSpPr>
            <a:spLocks noGrp="1"/>
          </p:cNvSpPr>
          <p:nvPr>
            <p:ph type="subTitle" idx="1"/>
          </p:nvPr>
        </p:nvSpPr>
        <p:spPr>
          <a:xfrm>
            <a:off x="1447800" y="3810000"/>
            <a:ext cx="6400800" cy="1066800"/>
          </a:xfrm>
        </p:spPr>
        <p:txBody>
          <a:bodyPr>
            <a:normAutofit/>
          </a:bodyPr>
          <a:lstStyle/>
          <a:p>
            <a:r>
              <a:rPr lang="en-US" sz="3300" dirty="0" smtClean="0"/>
              <a:t>Laura </a:t>
            </a:r>
            <a:r>
              <a:rPr lang="en-US" sz="3300" dirty="0" err="1" smtClean="0"/>
              <a:t>Ajab</a:t>
            </a:r>
            <a:endParaRPr lang="en-US" sz="3300" dirty="0" smtClean="0"/>
          </a:p>
          <a:p>
            <a:r>
              <a:rPr lang="en-US" sz="2400" i="1" dirty="0" smtClean="0"/>
              <a:t>Dissertation MBA Healthcare Management</a:t>
            </a:r>
          </a:p>
        </p:txBody>
      </p:sp>
      <p:sp>
        <p:nvSpPr>
          <p:cNvPr id="7" name="Rectangle 6"/>
          <p:cNvSpPr/>
          <p:nvPr/>
        </p:nvSpPr>
        <p:spPr>
          <a:xfrm>
            <a:off x="2057400" y="5715000"/>
            <a:ext cx="5105400" cy="646331"/>
          </a:xfrm>
          <a:prstGeom prst="rect">
            <a:avLst/>
          </a:prstGeom>
        </p:spPr>
        <p:txBody>
          <a:bodyPr wrap="square">
            <a:spAutoFit/>
          </a:bodyPr>
          <a:lstStyle/>
          <a:p>
            <a:pPr algn="ctr"/>
            <a:r>
              <a:rPr lang="en-US" i="1" dirty="0" smtClean="0"/>
              <a:t>AMI-05  Sports, Health and Leisure Management</a:t>
            </a:r>
          </a:p>
          <a:p>
            <a:pPr algn="ctr"/>
            <a:r>
              <a:rPr lang="en-US" i="1" dirty="0" smtClean="0"/>
              <a:t>May, 2021</a:t>
            </a:r>
            <a:endParaRPr lang="en-US" i="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Conceptual Framework</a:t>
            </a:r>
            <a:endParaRPr lang="en-US" dirty="0"/>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Diagram 4"/>
          <p:cNvGraphicFramePr/>
          <p:nvPr/>
        </p:nvGraphicFramePr>
        <p:xfrm>
          <a:off x="1295400" y="1295400"/>
          <a:ext cx="6477000"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27" name="Rectangle 3"/>
          <p:cNvSpPr>
            <a:spLocks noChangeArrowheads="1"/>
          </p:cNvSpPr>
          <p:nvPr/>
        </p:nvSpPr>
        <p:spPr bwMode="auto">
          <a:xfrm>
            <a:off x="2743200" y="6172200"/>
            <a:ext cx="3927677"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Conceptual Framework of Best </a:t>
            </a:r>
            <a:r>
              <a:rPr lang="en-GB" sz="1400" dirty="0">
                <a:latin typeface="Times New Roman" pitchFamily="18" charset="0"/>
                <a:ea typeface="Calibri" pitchFamily="34" charset="0"/>
                <a:cs typeface="Times New Roman" pitchFamily="18" charset="0"/>
              </a:rPr>
              <a:t>E</a:t>
            </a:r>
            <a:r>
              <a:rPr kumimoji="0" lang="en-GB"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ye </a:t>
            </a:r>
            <a:r>
              <a:rPr lang="en-GB" sz="1400" dirty="0">
                <a:latin typeface="Times New Roman" pitchFamily="18" charset="0"/>
                <a:ea typeface="Calibri" pitchFamily="34" charset="0"/>
                <a:cs typeface="Times New Roman" pitchFamily="18" charset="0"/>
              </a:rPr>
              <a:t>C</a:t>
            </a:r>
            <a:r>
              <a:rPr kumimoji="0" lang="en-GB"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are </a:t>
            </a:r>
            <a:r>
              <a:rPr lang="en-GB" sz="1400" dirty="0">
                <a:latin typeface="Times New Roman" pitchFamily="18" charset="0"/>
                <a:ea typeface="Calibri" pitchFamily="34" charset="0"/>
                <a:cs typeface="Times New Roman" pitchFamily="18" charset="0"/>
              </a:rPr>
              <a:t>P</a:t>
            </a:r>
            <a:r>
              <a:rPr kumimoji="0" lang="en-GB"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ractices.</a:t>
            </a: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Methodology</a:t>
            </a:r>
            <a:endParaRPr lang="en-US" dirty="0"/>
          </a:p>
        </p:txBody>
      </p:sp>
      <p:sp>
        <p:nvSpPr>
          <p:cNvPr id="512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0" tIns="304704" rIns="0" bIns="0" numCol="1" anchor="ctr" anchorCtr="0" compatLnSpc="1">
            <a:prstTxWarp prst="textNoShape">
              <a:avLst/>
            </a:prstTxWarp>
            <a:spAutoFit/>
          </a:bodyPr>
          <a:lstStyle/>
          <a:p>
            <a:endParaRPr lang="en-US"/>
          </a:p>
        </p:txBody>
      </p:sp>
      <p:pic>
        <p:nvPicPr>
          <p:cNvPr id="5121" name="Picture 3" descr="2020-12-30.png"/>
          <p:cNvPicPr>
            <a:picLocks noChangeAspect="1" noChangeArrowheads="1"/>
          </p:cNvPicPr>
          <p:nvPr/>
        </p:nvPicPr>
        <p:blipFill>
          <a:blip r:embed="rId2"/>
          <a:srcRect l="3680" t="9714" r="27245" b="6287"/>
          <a:stretch>
            <a:fillRect/>
          </a:stretch>
        </p:blipFill>
        <p:spPr bwMode="auto">
          <a:xfrm>
            <a:off x="1447800" y="1447800"/>
            <a:ext cx="6140892" cy="4191000"/>
          </a:xfrm>
          <a:prstGeom prst="rect">
            <a:avLst/>
          </a:prstGeom>
          <a:noFill/>
        </p:spPr>
      </p:pic>
      <p:sp>
        <p:nvSpPr>
          <p:cNvPr id="5123" name="Rectangle 3"/>
          <p:cNvSpPr>
            <a:spLocks noChangeArrowheads="1"/>
          </p:cNvSpPr>
          <p:nvPr/>
        </p:nvSpPr>
        <p:spPr bwMode="auto">
          <a:xfrm>
            <a:off x="2667000" y="5943600"/>
            <a:ext cx="4223464"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Saunders research onion. Source: </a:t>
            </a: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r>
              <a:rPr kumimoji="0" lang="en-US"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Bhimashankar</a:t>
            </a: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2015)</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Methodology</a:t>
            </a:r>
            <a:endParaRPr lang="en-US" dirty="0"/>
          </a:p>
        </p:txBody>
      </p:sp>
      <p:graphicFrame>
        <p:nvGraphicFramePr>
          <p:cNvPr id="4" name="Content Placeholder 3"/>
          <p:cNvGraphicFramePr>
            <a:graphicFrameLocks noGrp="1"/>
          </p:cNvGraphicFramePr>
          <p:nvPr>
            <p:ph idx="1"/>
          </p:nvPr>
        </p:nvGraphicFramePr>
        <p:xfrm>
          <a:off x="457200" y="2606040"/>
          <a:ext cx="8229600" cy="3474720"/>
        </p:xfrm>
        <a:graphic>
          <a:graphicData uri="http://schemas.openxmlformats.org/drawingml/2006/table">
            <a:tbl>
              <a:tblPr firstRow="1" bandRow="1">
                <a:tableStyleId>{22838BEF-8BB2-4498-84A7-C5851F593DF1}</a:tableStyleId>
              </a:tblPr>
              <a:tblGrid>
                <a:gridCol w="4114800"/>
                <a:gridCol w="4114800"/>
              </a:tblGrid>
              <a:tr h="370840">
                <a:tc>
                  <a:txBody>
                    <a:bodyPr/>
                    <a:lstStyle/>
                    <a:p>
                      <a:pPr algn="ctr"/>
                      <a:r>
                        <a:rPr lang="en-US" sz="2400" b="1" dirty="0" smtClean="0"/>
                        <a:t>Research</a:t>
                      </a:r>
                      <a:r>
                        <a:rPr lang="en-US" sz="2400" b="1" baseline="0" dirty="0" smtClean="0"/>
                        <a:t> Philosophy</a:t>
                      </a:r>
                      <a:endParaRPr lang="en-US" sz="2000" b="1" dirty="0"/>
                    </a:p>
                  </a:txBody>
                  <a:tcPr/>
                </a:tc>
                <a:tc>
                  <a:txBody>
                    <a:bodyPr/>
                    <a:lstStyle/>
                    <a:p>
                      <a:pPr algn="ctr"/>
                      <a:r>
                        <a:rPr lang="en-US" sz="2400" b="0" dirty="0" smtClean="0"/>
                        <a:t>Subjectivism, </a:t>
                      </a:r>
                      <a:r>
                        <a:rPr lang="en-US" sz="2400" b="0" dirty="0" err="1" smtClean="0"/>
                        <a:t>interpretivist</a:t>
                      </a:r>
                      <a:r>
                        <a:rPr lang="en-US" sz="2400" b="0" dirty="0" smtClean="0"/>
                        <a:t> philosophy</a:t>
                      </a:r>
                      <a:endParaRPr lang="en-US" sz="2400" b="0" dirty="0"/>
                    </a:p>
                  </a:txBody>
                  <a:tcPr/>
                </a:tc>
              </a:tr>
              <a:tr h="370840">
                <a:tc>
                  <a:txBody>
                    <a:bodyPr/>
                    <a:lstStyle/>
                    <a:p>
                      <a:pPr algn="ctr"/>
                      <a:r>
                        <a:rPr lang="en-US" sz="2400" b="1" dirty="0" smtClean="0"/>
                        <a:t>Research Approach</a:t>
                      </a:r>
                      <a:endParaRPr lang="en-US" sz="2400" b="1" dirty="0"/>
                    </a:p>
                  </a:txBody>
                  <a:tcPr/>
                </a:tc>
                <a:tc>
                  <a:txBody>
                    <a:bodyPr/>
                    <a:lstStyle/>
                    <a:p>
                      <a:pPr algn="ctr"/>
                      <a:r>
                        <a:rPr lang="en-US" sz="2400" b="0" dirty="0" smtClean="0"/>
                        <a:t>Inductive exploratory reasoning</a:t>
                      </a:r>
                      <a:endParaRPr lang="en-US" sz="2400" b="0" dirty="0"/>
                    </a:p>
                  </a:txBody>
                  <a:tcPr/>
                </a:tc>
              </a:tr>
              <a:tr h="370840">
                <a:tc>
                  <a:txBody>
                    <a:bodyPr/>
                    <a:lstStyle/>
                    <a:p>
                      <a:pPr algn="ctr"/>
                      <a:r>
                        <a:rPr lang="en-US" sz="2400" b="1" dirty="0" smtClean="0"/>
                        <a:t>Methodological Choice</a:t>
                      </a:r>
                      <a:endParaRPr lang="en-US" sz="2400" b="1" dirty="0"/>
                    </a:p>
                  </a:txBody>
                  <a:tcPr/>
                </a:tc>
                <a:tc>
                  <a:txBody>
                    <a:bodyPr/>
                    <a:lstStyle/>
                    <a:p>
                      <a:pPr algn="ctr"/>
                      <a:r>
                        <a:rPr lang="en-US" sz="2400" b="0" dirty="0" smtClean="0"/>
                        <a:t>Qualitative research</a:t>
                      </a:r>
                      <a:endParaRPr lang="en-US" sz="2400" b="0" dirty="0"/>
                    </a:p>
                  </a:txBody>
                  <a:tcPr/>
                </a:tc>
              </a:tr>
              <a:tr h="370840">
                <a:tc>
                  <a:txBody>
                    <a:bodyPr/>
                    <a:lstStyle/>
                    <a:p>
                      <a:pPr algn="ctr"/>
                      <a:r>
                        <a:rPr lang="en-US" sz="2400" b="1" dirty="0" smtClean="0"/>
                        <a:t>Research Strategy</a:t>
                      </a:r>
                      <a:endParaRPr lang="en-US" sz="2400" b="1" dirty="0"/>
                    </a:p>
                  </a:txBody>
                  <a:tcPr/>
                </a:tc>
                <a:tc>
                  <a:txBody>
                    <a:bodyPr/>
                    <a:lstStyle/>
                    <a:p>
                      <a:pPr algn="ctr"/>
                      <a:r>
                        <a:rPr lang="en-US" sz="2400" b="0" dirty="0" smtClean="0"/>
                        <a:t>Case study</a:t>
                      </a:r>
                      <a:endParaRPr lang="en-US" sz="2400" b="0" dirty="0"/>
                    </a:p>
                  </a:txBody>
                  <a:tcPr/>
                </a:tc>
              </a:tr>
              <a:tr h="370840">
                <a:tc>
                  <a:txBody>
                    <a:bodyPr/>
                    <a:lstStyle/>
                    <a:p>
                      <a:pPr algn="ctr"/>
                      <a:r>
                        <a:rPr lang="en-US" sz="2400" b="1" dirty="0" smtClean="0"/>
                        <a:t>Time Horizon</a:t>
                      </a:r>
                      <a:endParaRPr lang="en-US" sz="2400" b="1" dirty="0"/>
                    </a:p>
                  </a:txBody>
                  <a:tcPr/>
                </a:tc>
                <a:tc>
                  <a:txBody>
                    <a:bodyPr/>
                    <a:lstStyle/>
                    <a:p>
                      <a:pPr algn="ctr"/>
                      <a:r>
                        <a:rPr lang="en-US" sz="2400" b="0" dirty="0" smtClean="0"/>
                        <a:t>Cross sectional study</a:t>
                      </a:r>
                      <a:endParaRPr lang="en-US" sz="2400" b="0" dirty="0"/>
                    </a:p>
                  </a:txBody>
                  <a:tcPr/>
                </a:tc>
              </a:tr>
              <a:tr h="370840">
                <a:tc>
                  <a:txBody>
                    <a:bodyPr/>
                    <a:lstStyle/>
                    <a:p>
                      <a:pPr algn="ctr"/>
                      <a:r>
                        <a:rPr lang="en-US" sz="2400" b="1" dirty="0" smtClean="0"/>
                        <a:t>Data Collection</a:t>
                      </a:r>
                    </a:p>
                    <a:p>
                      <a:pPr algn="ctr"/>
                      <a:r>
                        <a:rPr lang="en-US" sz="2400" b="1" dirty="0" smtClean="0"/>
                        <a:t>Data</a:t>
                      </a:r>
                      <a:r>
                        <a:rPr lang="en-US" sz="2400" b="1" baseline="0" dirty="0" smtClean="0"/>
                        <a:t> Analysis</a:t>
                      </a:r>
                      <a:endParaRPr lang="en-US" sz="2400" b="1" dirty="0"/>
                    </a:p>
                  </a:txBody>
                  <a:tcPr/>
                </a:tc>
                <a:tc>
                  <a:txBody>
                    <a:bodyPr/>
                    <a:lstStyle/>
                    <a:p>
                      <a:pPr algn="ctr"/>
                      <a:r>
                        <a:rPr lang="en-US" sz="2400" b="0" dirty="0" smtClean="0"/>
                        <a:t>Semi-structured</a:t>
                      </a:r>
                      <a:r>
                        <a:rPr lang="en-US" sz="2400" b="0" baseline="0" dirty="0" smtClean="0"/>
                        <a:t> interview</a:t>
                      </a:r>
                    </a:p>
                    <a:p>
                      <a:pPr algn="ctr"/>
                      <a:r>
                        <a:rPr lang="en-US" sz="2400" b="0" baseline="0" dirty="0" smtClean="0"/>
                        <a:t>Thematic fields (manual)</a:t>
                      </a:r>
                      <a:endParaRPr lang="en-US" sz="2400" b="0" dirty="0"/>
                    </a:p>
                  </a:txBody>
                  <a:tcPr/>
                </a:tc>
              </a:tr>
            </a:tbl>
          </a:graphicData>
        </a:graphic>
      </p:graphicFrame>
      <p:sp>
        <p:nvSpPr>
          <p:cNvPr id="5" name="TextBox 4"/>
          <p:cNvSpPr txBox="1"/>
          <p:nvPr/>
        </p:nvSpPr>
        <p:spPr>
          <a:xfrm>
            <a:off x="2590800" y="1600200"/>
            <a:ext cx="3892989" cy="369332"/>
          </a:xfrm>
          <a:prstGeom prst="rect">
            <a:avLst/>
          </a:prstGeom>
          <a:noFill/>
        </p:spPr>
        <p:txBody>
          <a:bodyPr wrap="none" rtlCol="0">
            <a:spAutoFit/>
          </a:bodyPr>
          <a:lstStyle/>
          <a:p>
            <a:r>
              <a:rPr lang="en-US" dirty="0" smtClean="0"/>
              <a:t>Following the Saunders Research Onion</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Participants Classification</a:t>
            </a:r>
            <a:endParaRPr lang="en-US" dirty="0"/>
          </a:p>
        </p:txBody>
      </p:sp>
      <p:graphicFrame>
        <p:nvGraphicFramePr>
          <p:cNvPr id="4" name="Content Placeholder 3"/>
          <p:cNvGraphicFramePr>
            <a:graphicFrameLocks noGrp="1"/>
          </p:cNvGraphicFramePr>
          <p:nvPr>
            <p:ph idx="1"/>
          </p:nvPr>
        </p:nvGraphicFramePr>
        <p:xfrm>
          <a:off x="1066800" y="2590800"/>
          <a:ext cx="3200400" cy="2225040"/>
        </p:xfrm>
        <a:graphic>
          <a:graphicData uri="http://schemas.openxmlformats.org/drawingml/2006/table">
            <a:tbl>
              <a:tblPr firstRow="1" bandRow="1">
                <a:tableStyleId>{5940675A-B579-460E-94D1-54222C63F5DA}</a:tableStyleId>
              </a:tblPr>
              <a:tblGrid>
                <a:gridCol w="3200400"/>
              </a:tblGrid>
              <a:tr h="370840">
                <a:tc>
                  <a:txBody>
                    <a:bodyPr/>
                    <a:lstStyle/>
                    <a:p>
                      <a:pPr algn="ctr"/>
                      <a:r>
                        <a:rPr lang="en-US" b="1" dirty="0" smtClean="0"/>
                        <a:t>Title of Eye Care professionals</a:t>
                      </a:r>
                      <a:endParaRPr lang="en-US" b="1" dirty="0"/>
                    </a:p>
                  </a:txBody>
                  <a:tcPr/>
                </a:tc>
              </a:tr>
              <a:tr h="370840">
                <a:tc>
                  <a:txBody>
                    <a:bodyPr/>
                    <a:lstStyle/>
                    <a:p>
                      <a:pPr algn="ctr"/>
                      <a:r>
                        <a:rPr lang="en-US" dirty="0" smtClean="0"/>
                        <a:t>Optometrist</a:t>
                      </a:r>
                      <a:endParaRPr lang="en-US" dirty="0"/>
                    </a:p>
                  </a:txBody>
                  <a:tcPr>
                    <a:solidFill>
                      <a:schemeClr val="accent5">
                        <a:lumMod val="20000"/>
                        <a:lumOff val="80000"/>
                      </a:schemeClr>
                    </a:solidFill>
                  </a:tcPr>
                </a:tc>
              </a:tr>
              <a:tr h="370840">
                <a:tc>
                  <a:txBody>
                    <a:bodyPr/>
                    <a:lstStyle/>
                    <a:p>
                      <a:pPr algn="ctr"/>
                      <a:r>
                        <a:rPr lang="en-US" dirty="0" smtClean="0"/>
                        <a:t>Ophthalmologist</a:t>
                      </a:r>
                      <a:endParaRPr lang="en-US" dirty="0"/>
                    </a:p>
                  </a:txBody>
                  <a:tcPr>
                    <a:solidFill>
                      <a:schemeClr val="accent6">
                        <a:lumMod val="20000"/>
                        <a:lumOff val="80000"/>
                      </a:schemeClr>
                    </a:solidFill>
                  </a:tcPr>
                </a:tc>
              </a:tr>
              <a:tr h="370840">
                <a:tc>
                  <a:txBody>
                    <a:bodyPr/>
                    <a:lstStyle/>
                    <a:p>
                      <a:pPr algn="ctr"/>
                      <a:r>
                        <a:rPr lang="en-US" dirty="0" smtClean="0"/>
                        <a:t>Doctor of optometry</a:t>
                      </a:r>
                      <a:endParaRPr lang="en-US" dirty="0"/>
                    </a:p>
                  </a:txBody>
                  <a:tcPr>
                    <a:solidFill>
                      <a:schemeClr val="accent3">
                        <a:lumMod val="20000"/>
                        <a:lumOff val="80000"/>
                      </a:schemeClr>
                    </a:solidFill>
                  </a:tcPr>
                </a:tc>
              </a:tr>
              <a:tr h="370840">
                <a:tc>
                  <a:txBody>
                    <a:bodyPr/>
                    <a:lstStyle/>
                    <a:p>
                      <a:pPr algn="ctr"/>
                      <a:r>
                        <a:rPr lang="en-US" dirty="0" smtClean="0"/>
                        <a:t>Optician</a:t>
                      </a:r>
                      <a:endParaRPr lang="en-US" dirty="0"/>
                    </a:p>
                  </a:txBody>
                  <a:tcPr>
                    <a:solidFill>
                      <a:schemeClr val="accent2">
                        <a:lumMod val="20000"/>
                        <a:lumOff val="80000"/>
                      </a:schemeClr>
                    </a:solidFill>
                  </a:tcPr>
                </a:tc>
              </a:tr>
              <a:tr h="370840">
                <a:tc>
                  <a:txBody>
                    <a:bodyPr/>
                    <a:lstStyle/>
                    <a:p>
                      <a:pPr algn="ctr"/>
                      <a:r>
                        <a:rPr lang="en-US" dirty="0" smtClean="0"/>
                        <a:t>Ophthalmic assistant</a:t>
                      </a:r>
                      <a:endParaRPr lang="en-US" dirty="0"/>
                    </a:p>
                  </a:txBody>
                  <a:tcPr>
                    <a:solidFill>
                      <a:schemeClr val="bg2">
                        <a:lumMod val="90000"/>
                      </a:schemeClr>
                    </a:solidFill>
                  </a:tcPr>
                </a:tc>
              </a:tr>
            </a:tbl>
          </a:graphicData>
        </a:graphic>
      </p:graphicFrame>
      <p:graphicFrame>
        <p:nvGraphicFramePr>
          <p:cNvPr id="5" name="Content Placeholder 3"/>
          <p:cNvGraphicFramePr>
            <a:graphicFrameLocks/>
          </p:cNvGraphicFramePr>
          <p:nvPr/>
        </p:nvGraphicFramePr>
        <p:xfrm>
          <a:off x="5029200" y="2819400"/>
          <a:ext cx="3200400" cy="1854200"/>
        </p:xfrm>
        <a:graphic>
          <a:graphicData uri="http://schemas.openxmlformats.org/drawingml/2006/table">
            <a:tbl>
              <a:tblPr firstRow="1" bandRow="1">
                <a:tableStyleId>{5940675A-B579-460E-94D1-54222C63F5DA}</a:tableStyleId>
              </a:tblPr>
              <a:tblGrid>
                <a:gridCol w="3200400"/>
              </a:tblGrid>
              <a:tr h="370840">
                <a:tc>
                  <a:txBody>
                    <a:bodyPr/>
                    <a:lstStyle/>
                    <a:p>
                      <a:pPr algn="ctr"/>
                      <a:r>
                        <a:rPr lang="en-US" b="1" dirty="0" smtClean="0"/>
                        <a:t>Field</a:t>
                      </a:r>
                      <a:r>
                        <a:rPr lang="en-US" b="1" baseline="0" dirty="0" smtClean="0"/>
                        <a:t> of work</a:t>
                      </a:r>
                      <a:endParaRPr lang="en-US" b="1" dirty="0"/>
                    </a:p>
                  </a:txBody>
                  <a:tcPr/>
                </a:tc>
              </a:tr>
              <a:tr h="370840">
                <a:tc>
                  <a:txBody>
                    <a:bodyPr/>
                    <a:lstStyle/>
                    <a:p>
                      <a:pPr algn="ctr"/>
                      <a:r>
                        <a:rPr lang="en-US" dirty="0" smtClean="0"/>
                        <a:t>Eye</a:t>
                      </a:r>
                      <a:r>
                        <a:rPr lang="en-US" baseline="0" dirty="0" smtClean="0"/>
                        <a:t> care centre</a:t>
                      </a:r>
                      <a:endParaRPr lang="en-US" dirty="0"/>
                    </a:p>
                  </a:txBody>
                  <a:tcPr>
                    <a:solidFill>
                      <a:srgbClr val="FFFF99"/>
                    </a:solidFill>
                  </a:tcPr>
                </a:tc>
              </a:tr>
              <a:tr h="370840">
                <a:tc>
                  <a:txBody>
                    <a:bodyPr/>
                    <a:lstStyle/>
                    <a:p>
                      <a:pPr algn="ctr"/>
                      <a:r>
                        <a:rPr lang="en-US" dirty="0" smtClean="0"/>
                        <a:t>Hospital</a:t>
                      </a:r>
                      <a:endParaRPr lang="en-US" dirty="0"/>
                    </a:p>
                  </a:txBody>
                  <a:tcPr>
                    <a:solidFill>
                      <a:schemeClr val="accent3">
                        <a:lumMod val="40000"/>
                        <a:lumOff val="60000"/>
                      </a:schemeClr>
                    </a:solidFill>
                  </a:tcPr>
                </a:tc>
              </a:tr>
              <a:tr h="370840">
                <a:tc>
                  <a:txBody>
                    <a:bodyPr/>
                    <a:lstStyle/>
                    <a:p>
                      <a:pPr algn="ctr"/>
                      <a:r>
                        <a:rPr lang="en-US" dirty="0" smtClean="0"/>
                        <a:t>Optical</a:t>
                      </a:r>
                      <a:r>
                        <a:rPr lang="en-US" baseline="0" dirty="0" smtClean="0"/>
                        <a:t> centre</a:t>
                      </a:r>
                      <a:endParaRPr lang="en-US" dirty="0"/>
                    </a:p>
                  </a:txBody>
                  <a:tcPr>
                    <a:solidFill>
                      <a:schemeClr val="accent2">
                        <a:lumMod val="40000"/>
                        <a:lumOff val="60000"/>
                      </a:schemeClr>
                    </a:solidFill>
                  </a:tcPr>
                </a:tc>
              </a:tr>
              <a:tr h="370840">
                <a:tc>
                  <a:txBody>
                    <a:bodyPr/>
                    <a:lstStyle/>
                    <a:p>
                      <a:pPr algn="ctr"/>
                      <a:r>
                        <a:rPr lang="en-US" dirty="0" smtClean="0"/>
                        <a:t>Private</a:t>
                      </a:r>
                      <a:r>
                        <a:rPr lang="en-US" baseline="0" dirty="0" smtClean="0"/>
                        <a:t> clinic</a:t>
                      </a:r>
                      <a:endParaRPr lang="en-US" dirty="0"/>
                    </a:p>
                  </a:txBody>
                  <a:tcPr>
                    <a:solidFill>
                      <a:schemeClr val="accent1">
                        <a:lumMod val="40000"/>
                        <a:lumOff val="60000"/>
                      </a:schemeClr>
                    </a:solidFill>
                  </a:tcPr>
                </a:tc>
              </a:tr>
            </a:tbl>
          </a:graphicData>
        </a:graphic>
      </p:graphicFrame>
      <p:sp>
        <p:nvSpPr>
          <p:cNvPr id="6" name="Rectangle 5"/>
          <p:cNvSpPr/>
          <p:nvPr/>
        </p:nvSpPr>
        <p:spPr>
          <a:xfrm>
            <a:off x="1371600" y="5715000"/>
            <a:ext cx="6705600" cy="369332"/>
          </a:xfrm>
          <a:prstGeom prst="rect">
            <a:avLst/>
          </a:prstGeom>
        </p:spPr>
        <p:txBody>
          <a:bodyPr wrap="square">
            <a:spAutoFit/>
          </a:bodyPr>
          <a:lstStyle/>
          <a:p>
            <a:pPr lvl="0" algn="justLow" fontAlgn="base">
              <a:spcBef>
                <a:spcPct val="0"/>
              </a:spcBef>
              <a:spcAft>
                <a:spcPct val="0"/>
              </a:spcAft>
            </a:pPr>
            <a:r>
              <a:rPr lang="en-GB" dirty="0" smtClean="0">
                <a:latin typeface="Times New Roman" pitchFamily="18" charset="0"/>
                <a:ea typeface="Calibri" pitchFamily="34" charset="0"/>
                <a:cs typeface="Times New Roman" pitchFamily="18" charset="0"/>
              </a:rPr>
              <a:t>Classification of Participants in the interviews for the qualitative study</a:t>
            </a:r>
            <a:endParaRPr lang="en-GB" sz="28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en-US" dirty="0"/>
          </a:p>
        </p:txBody>
      </p:sp>
      <p:graphicFrame>
        <p:nvGraphicFramePr>
          <p:cNvPr id="4" name="Content Placeholder 3"/>
          <p:cNvGraphicFramePr>
            <a:graphicFrameLocks noGrp="1"/>
          </p:cNvGraphicFramePr>
          <p:nvPr>
            <p:ph idx="1"/>
          </p:nvPr>
        </p:nvGraphicFramePr>
        <p:xfrm>
          <a:off x="457200" y="1447800"/>
          <a:ext cx="8229600" cy="4846320"/>
        </p:xfrm>
        <a:graphic>
          <a:graphicData uri="http://schemas.openxmlformats.org/drawingml/2006/table">
            <a:tbl>
              <a:tblPr firstRow="1" bandRow="1">
                <a:tableStyleId>{22838BEF-8BB2-4498-84A7-C5851F593DF1}</a:tableStyleId>
              </a:tblPr>
              <a:tblGrid>
                <a:gridCol w="8229600"/>
              </a:tblGrid>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b="0" dirty="0" smtClean="0">
                          <a:solidFill>
                            <a:srgbClr val="7030A0"/>
                          </a:solidFill>
                        </a:rPr>
                        <a:t>1- Trainings for infection control</a:t>
                      </a:r>
                    </a:p>
                  </a:txBody>
                  <a:tcPr marL="137160" marR="137160" marT="137160" marB="137160" anchor="ct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b="0" dirty="0" smtClean="0">
                          <a:solidFill>
                            <a:srgbClr val="7030A0"/>
                          </a:solidFill>
                        </a:rPr>
                        <a:t>2- Hand Hygiene &amp; disinfection</a:t>
                      </a:r>
                    </a:p>
                  </a:txBody>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b="0" dirty="0" smtClean="0">
                          <a:solidFill>
                            <a:srgbClr val="7030A0"/>
                          </a:solidFill>
                        </a:rPr>
                        <a:t>3- Patient history taking</a:t>
                      </a:r>
                    </a:p>
                  </a:txBody>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b="0" dirty="0" smtClean="0">
                          <a:solidFill>
                            <a:srgbClr val="7030A0"/>
                          </a:solidFill>
                        </a:rPr>
                        <a:t>4- Reducing patient’s exposure &amp; keeping distance</a:t>
                      </a:r>
                    </a:p>
                  </a:txBody>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b="0" dirty="0" smtClean="0">
                          <a:solidFill>
                            <a:srgbClr val="7030A0"/>
                          </a:solidFill>
                        </a:rPr>
                        <a:t>5- Patient triage &amp; postponing non-emergent cases</a:t>
                      </a:r>
                    </a:p>
                  </a:txBody>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b="0" dirty="0" smtClean="0">
                          <a:solidFill>
                            <a:srgbClr val="7030A0"/>
                          </a:solidFill>
                        </a:rPr>
                        <a:t>6- Personal protective equipment</a:t>
                      </a:r>
                    </a:p>
                  </a:txBody>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b="0" dirty="0" smtClean="0">
                          <a:solidFill>
                            <a:srgbClr val="7030A0"/>
                          </a:solidFill>
                        </a:rPr>
                        <a:t>7- Tele Health</a:t>
                      </a:r>
                    </a:p>
                  </a:txBody>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b="1" dirty="0" smtClean="0">
                          <a:solidFill>
                            <a:schemeClr val="tx2"/>
                          </a:solidFill>
                        </a:rPr>
                        <a:t>8-</a:t>
                      </a:r>
                      <a:r>
                        <a:rPr lang="en-US" sz="2800" b="1" baseline="0" dirty="0" smtClean="0">
                          <a:solidFill>
                            <a:schemeClr val="tx2"/>
                          </a:solidFill>
                        </a:rPr>
                        <a:t> </a:t>
                      </a:r>
                      <a:r>
                        <a:rPr lang="en-US" sz="2800" b="1" dirty="0" smtClean="0">
                          <a:solidFill>
                            <a:schemeClr val="tx2"/>
                          </a:solidFill>
                        </a:rPr>
                        <a:t>Service delivery based on case need</a:t>
                      </a:r>
                    </a:p>
                  </a:txBody>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b="1" dirty="0" smtClean="0">
                          <a:solidFill>
                            <a:schemeClr val="tx2"/>
                          </a:solidFill>
                        </a:rPr>
                        <a:t>9-</a:t>
                      </a:r>
                      <a:r>
                        <a:rPr lang="en-US" sz="2800" b="1" baseline="0" dirty="0" smtClean="0">
                          <a:solidFill>
                            <a:schemeClr val="tx2"/>
                          </a:solidFill>
                        </a:rPr>
                        <a:t> </a:t>
                      </a:r>
                      <a:r>
                        <a:rPr lang="en-US" sz="2800" b="1" dirty="0" smtClean="0">
                          <a:solidFill>
                            <a:schemeClr val="tx2"/>
                          </a:solidFill>
                        </a:rPr>
                        <a:t>Shifting to disposable single use material</a:t>
                      </a:r>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1- Trainings for infection control</a:t>
            </a:r>
            <a:endParaRPr lang="en-US" dirty="0"/>
          </a:p>
        </p:txBody>
      </p:sp>
      <p:sp>
        <p:nvSpPr>
          <p:cNvPr id="3" name="Content Placeholder 2"/>
          <p:cNvSpPr>
            <a:spLocks noGrp="1"/>
          </p:cNvSpPr>
          <p:nvPr>
            <p:ph idx="1"/>
          </p:nvPr>
        </p:nvSpPr>
        <p:spPr/>
        <p:txBody>
          <a:bodyPr>
            <a:normAutofit lnSpcReduction="10000"/>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solidFill>
                  <a:srgbClr val="7030A0"/>
                </a:solidFill>
              </a:rPr>
              <a:t>ECP are already dealing with eye viruses and familiarized with precautions</a:t>
            </a:r>
          </a:p>
          <a:p>
            <a:endParaRPr lang="en-US" dirty="0"/>
          </a:p>
        </p:txBody>
      </p:sp>
      <p:sp>
        <p:nvSpPr>
          <p:cNvPr id="4" name="Oval Callout 3"/>
          <p:cNvSpPr/>
          <p:nvPr/>
        </p:nvSpPr>
        <p:spPr>
          <a:xfrm>
            <a:off x="1600200" y="1295400"/>
            <a:ext cx="6172200" cy="2743200"/>
          </a:xfrm>
          <a:prstGeom prst="wedgeEllipseCallou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GB" dirty="0" smtClean="0"/>
              <a:t>“</a:t>
            </a:r>
            <a:r>
              <a:rPr lang="en-GB" i="1" dirty="0" smtClean="0"/>
              <a:t>Several webinars have been done for this matter”</a:t>
            </a:r>
          </a:p>
          <a:p>
            <a:pPr algn="ctr"/>
            <a:r>
              <a:rPr lang="en-GB" i="1" dirty="0" smtClean="0"/>
              <a:t>“From day one, I started critical research about this virus, its action, and ways of prevention from trustful resources and articles”</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2- Hand Hygiene &amp; disinfection</a:t>
            </a:r>
            <a:endParaRPr lang="en-US" dirty="0"/>
          </a:p>
        </p:txBody>
      </p:sp>
      <p:sp>
        <p:nvSpPr>
          <p:cNvPr id="7" name="Content Placeholder 6"/>
          <p:cNvSpPr>
            <a:spLocks noGrp="1"/>
          </p:cNvSpPr>
          <p:nvPr>
            <p:ph idx="1"/>
          </p:nvPr>
        </p:nvSpPr>
        <p:spPr>
          <a:xfrm>
            <a:off x="457200" y="1524001"/>
            <a:ext cx="8229600" cy="5029200"/>
          </a:xfrm>
        </p:spPr>
        <p:txBody>
          <a:bodyPr>
            <a:normAutofit lnSpcReduction="10000"/>
          </a:bodyPr>
          <a:lstStyle/>
          <a:p>
            <a:r>
              <a:rPr lang="en-US" sz="2800" dirty="0" smtClean="0"/>
              <a:t>Thorough hand washing (soap &amp; water)</a:t>
            </a:r>
          </a:p>
          <a:p>
            <a:r>
              <a:rPr lang="en-US" sz="2800" dirty="0" smtClean="0"/>
              <a:t>Alcohol based sanitizers</a:t>
            </a:r>
          </a:p>
          <a:p>
            <a:endParaRPr lang="en-US" sz="2800" dirty="0" smtClean="0"/>
          </a:p>
          <a:p>
            <a:endParaRPr lang="en-US" sz="2800" dirty="0" smtClean="0"/>
          </a:p>
          <a:p>
            <a:endParaRPr lang="en-US" sz="2800" dirty="0" smtClean="0"/>
          </a:p>
          <a:p>
            <a:endParaRPr lang="en-US" sz="2800" dirty="0" smtClean="0"/>
          </a:p>
          <a:p>
            <a:endParaRPr lang="en-US" sz="2800" dirty="0" smtClean="0"/>
          </a:p>
          <a:p>
            <a:endParaRPr lang="en-US" sz="2800" dirty="0" smtClean="0"/>
          </a:p>
          <a:p>
            <a:r>
              <a:rPr lang="en-US" sz="2800" dirty="0" smtClean="0"/>
              <a:t>This was an already implemented procedure before COVID-19 and still ongoing</a:t>
            </a:r>
            <a:endParaRPr lang="en-US" sz="2800" dirty="0"/>
          </a:p>
        </p:txBody>
      </p:sp>
      <p:pic>
        <p:nvPicPr>
          <p:cNvPr id="8" name="Picture 2" descr="Coronavirus: can hand-washing really stop the spread of COVID-19? - BBC  Science Focus Magazine"/>
          <p:cNvPicPr>
            <a:picLocks noChangeAspect="1" noChangeArrowheads="1"/>
          </p:cNvPicPr>
          <p:nvPr/>
        </p:nvPicPr>
        <p:blipFill>
          <a:blip r:embed="rId2" cstate="print"/>
          <a:srcRect/>
          <a:stretch>
            <a:fillRect/>
          </a:stretch>
        </p:blipFill>
        <p:spPr bwMode="auto">
          <a:xfrm>
            <a:off x="762000" y="2514600"/>
            <a:ext cx="3493135" cy="1486440"/>
          </a:xfrm>
          <a:prstGeom prst="rect">
            <a:avLst/>
          </a:prstGeom>
          <a:noFill/>
        </p:spPr>
      </p:pic>
      <p:pic>
        <p:nvPicPr>
          <p:cNvPr id="9" name="Picture 2" descr="Personal Protective Equipment - Nevada Optometric Association"/>
          <p:cNvPicPr>
            <a:picLocks noChangeAspect="1" noChangeArrowheads="1"/>
          </p:cNvPicPr>
          <p:nvPr/>
        </p:nvPicPr>
        <p:blipFill>
          <a:blip r:embed="rId3" cstate="print"/>
          <a:srcRect/>
          <a:stretch>
            <a:fillRect/>
          </a:stretch>
        </p:blipFill>
        <p:spPr bwMode="auto">
          <a:xfrm>
            <a:off x="4724400" y="2514600"/>
            <a:ext cx="3025023" cy="1475436"/>
          </a:xfrm>
          <a:prstGeom prst="rect">
            <a:avLst/>
          </a:prstGeom>
          <a:noFill/>
        </p:spPr>
      </p:pic>
      <p:sp>
        <p:nvSpPr>
          <p:cNvPr id="6" name="Oval Callout 5"/>
          <p:cNvSpPr/>
          <p:nvPr/>
        </p:nvSpPr>
        <p:spPr>
          <a:xfrm>
            <a:off x="1981200" y="4267200"/>
            <a:ext cx="5105400" cy="914400"/>
          </a:xfrm>
          <a:prstGeom prst="wedgeEllipseCallou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GB" i="1" dirty="0" smtClean="0"/>
              <a:t>“Hygiene was an essential part of our examination before COVID-19, and now it has increased.”</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3- Patient history taking</a:t>
            </a:r>
            <a:endParaRPr lang="en-US" dirty="0"/>
          </a:p>
        </p:txBody>
      </p:sp>
      <p:sp>
        <p:nvSpPr>
          <p:cNvPr id="3" name="Content Placeholder 2"/>
          <p:cNvSpPr>
            <a:spLocks noGrp="1"/>
          </p:cNvSpPr>
          <p:nvPr>
            <p:ph idx="1"/>
          </p:nvPr>
        </p:nvSpPr>
        <p:spPr/>
        <p:txBody>
          <a:bodyPr/>
          <a:lstStyle/>
          <a:p>
            <a:r>
              <a:rPr lang="en-US" dirty="0" smtClean="0"/>
              <a:t>Additional questions regarding COVID-19 have been added</a:t>
            </a:r>
            <a:endParaRPr lang="en-US" dirty="0"/>
          </a:p>
        </p:txBody>
      </p:sp>
      <p:sp>
        <p:nvSpPr>
          <p:cNvPr id="7170" name="AutoShape 2" descr="Image result for patient history taking animatio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7172" name="AutoShape 4" descr="Image result for patient history taking animatio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7174" name="Picture 6" descr="Image result for patient history taking animation"/>
          <p:cNvPicPr>
            <a:picLocks noChangeAspect="1" noChangeArrowheads="1"/>
          </p:cNvPicPr>
          <p:nvPr/>
        </p:nvPicPr>
        <p:blipFill>
          <a:blip r:embed="rId2"/>
          <a:srcRect/>
          <a:stretch>
            <a:fillRect/>
          </a:stretch>
        </p:blipFill>
        <p:spPr bwMode="auto">
          <a:xfrm>
            <a:off x="672133" y="2743200"/>
            <a:ext cx="3595067" cy="3591160"/>
          </a:xfrm>
          <a:prstGeom prst="rect">
            <a:avLst/>
          </a:prstGeom>
          <a:noFill/>
        </p:spPr>
      </p:pic>
      <p:sp>
        <p:nvSpPr>
          <p:cNvPr id="7" name="Oval Callout 6"/>
          <p:cNvSpPr/>
          <p:nvPr/>
        </p:nvSpPr>
        <p:spPr>
          <a:xfrm flipH="1">
            <a:off x="5029200" y="2971800"/>
            <a:ext cx="3505200" cy="2895600"/>
          </a:xfrm>
          <a:prstGeom prst="wedgeEllipseCallou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GB" i="1" dirty="0" smtClean="0"/>
              <a:t>“When taking patient history, we usually ask if they have faced the virus, or whether they have been in contact with any affected COVID-19 patient”</a:t>
            </a:r>
            <a:endParaRPr lang="en-US"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4- Reducing patient’s exposure &amp; keeping distance</a:t>
            </a:r>
            <a:endParaRPr lang="en-US" dirty="0"/>
          </a:p>
        </p:txBody>
      </p:sp>
      <p:sp>
        <p:nvSpPr>
          <p:cNvPr id="3" name="Content Placeholder 2"/>
          <p:cNvSpPr>
            <a:spLocks noGrp="1"/>
          </p:cNvSpPr>
          <p:nvPr>
            <p:ph idx="1"/>
          </p:nvPr>
        </p:nvSpPr>
        <p:spPr>
          <a:xfrm>
            <a:off x="381000" y="1600201"/>
            <a:ext cx="8686800" cy="4525963"/>
          </a:xfrm>
        </p:spPr>
        <p:txBody>
          <a:bodyPr>
            <a:normAutofit/>
          </a:bodyPr>
          <a:lstStyle/>
          <a:p>
            <a:r>
              <a:rPr lang="en-US" sz="2800" dirty="0" smtClean="0"/>
              <a:t>Patient number has decreased</a:t>
            </a:r>
          </a:p>
          <a:p>
            <a:r>
              <a:rPr lang="en-US" sz="2800" dirty="0" smtClean="0"/>
              <a:t>Time between patients increased from 15 min to 30 min</a:t>
            </a:r>
          </a:p>
          <a:p>
            <a:r>
              <a:rPr lang="en-US" sz="2800" dirty="0" smtClean="0"/>
              <a:t>Only one companion is allowed</a:t>
            </a:r>
            <a:endParaRPr lang="en-US" sz="2800" dirty="0"/>
          </a:p>
        </p:txBody>
      </p:sp>
      <p:pic>
        <p:nvPicPr>
          <p:cNvPr id="4" name="Picture 4" descr="979 Waiting Room Illustrations, Royalty-Free Vector Graphics &amp; Clip Art -  iStock"/>
          <p:cNvPicPr>
            <a:picLocks noChangeAspect="1" noChangeArrowheads="1"/>
          </p:cNvPicPr>
          <p:nvPr/>
        </p:nvPicPr>
        <p:blipFill>
          <a:blip r:embed="rId2"/>
          <a:srcRect/>
          <a:stretch>
            <a:fillRect/>
          </a:stretch>
        </p:blipFill>
        <p:spPr bwMode="auto">
          <a:xfrm>
            <a:off x="5254594" y="4038600"/>
            <a:ext cx="3432206" cy="2400301"/>
          </a:xfrm>
          <a:prstGeom prst="rect">
            <a:avLst/>
          </a:prstGeom>
          <a:noFill/>
        </p:spPr>
      </p:pic>
      <p:sp>
        <p:nvSpPr>
          <p:cNvPr id="5" name="Oval Callout 4"/>
          <p:cNvSpPr/>
          <p:nvPr/>
        </p:nvSpPr>
        <p:spPr>
          <a:xfrm>
            <a:off x="838200" y="3200400"/>
            <a:ext cx="4038600" cy="2895600"/>
          </a:xfrm>
          <a:prstGeom prst="wedgeEllipseCallou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GB" sz="1600" i="1" dirty="0" smtClean="0"/>
              <a:t>“We decreased number of patients in waiting room area by keeping 30 minutes between appointments instead of 15 minutes. One companion is allowed with patient. Patients are asked to come on time for their appointments to reduce waiting time and exposure with others”</a:t>
            </a:r>
            <a:endParaRPr lang="en-US" sz="16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5- Patient triage &amp; postponing non emergent cases</a:t>
            </a:r>
            <a:endParaRPr lang="en-US" dirty="0"/>
          </a:p>
        </p:txBody>
      </p:sp>
      <p:sp>
        <p:nvSpPr>
          <p:cNvPr id="3" name="Content Placeholder 2"/>
          <p:cNvSpPr>
            <a:spLocks noGrp="1"/>
          </p:cNvSpPr>
          <p:nvPr>
            <p:ph idx="1"/>
          </p:nvPr>
        </p:nvSpPr>
        <p:spPr>
          <a:xfrm>
            <a:off x="457200" y="2362201"/>
            <a:ext cx="8229600" cy="3200399"/>
          </a:xfrm>
        </p:spPr>
        <p:txBody>
          <a:bodyPr>
            <a:normAutofit/>
          </a:bodyPr>
          <a:lstStyle/>
          <a:p>
            <a:pPr>
              <a:buNone/>
            </a:pPr>
            <a:r>
              <a:rPr lang="en-US" sz="2800" dirty="0" smtClean="0"/>
              <a:t>Classification based on:</a:t>
            </a:r>
          </a:p>
          <a:p>
            <a:r>
              <a:rPr lang="en-US" sz="2800" dirty="0" smtClean="0"/>
              <a:t>Emergency of the case</a:t>
            </a:r>
          </a:p>
          <a:p>
            <a:r>
              <a:rPr lang="en-US" sz="2800" dirty="0" smtClean="0"/>
              <a:t>Suspicion of COVID-19 </a:t>
            </a:r>
            <a:endParaRPr lang="en-US" sz="2800" dirty="0"/>
          </a:p>
        </p:txBody>
      </p:sp>
      <p:sp>
        <p:nvSpPr>
          <p:cNvPr id="4" name="Oval Callout 3"/>
          <p:cNvSpPr/>
          <p:nvPr/>
        </p:nvSpPr>
        <p:spPr>
          <a:xfrm>
            <a:off x="4419600" y="2590800"/>
            <a:ext cx="3962400" cy="3200400"/>
          </a:xfrm>
          <a:prstGeom prst="wedgeEllipseCallou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GB" i="1" dirty="0" smtClean="0"/>
              <a:t>“Patients were classified first if they are suspicious to have COVID-19 or not. In case of positive COVID-19 or have symptoms, cases are then classified according to emergency of cases. Non emergent cases are postponed”</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lnSpcReduction="10000"/>
          </a:bodyPr>
          <a:lstStyle/>
          <a:p>
            <a:r>
              <a:rPr lang="en-US" dirty="0" smtClean="0"/>
              <a:t>Introduction</a:t>
            </a:r>
          </a:p>
          <a:p>
            <a:r>
              <a:rPr lang="en-US" dirty="0" smtClean="0"/>
              <a:t>Problem</a:t>
            </a:r>
          </a:p>
          <a:p>
            <a:r>
              <a:rPr lang="en-US" dirty="0" smtClean="0"/>
              <a:t>Purpose of the study</a:t>
            </a:r>
          </a:p>
          <a:p>
            <a:r>
              <a:rPr lang="en-US" dirty="0" smtClean="0"/>
              <a:t>Literature Review</a:t>
            </a:r>
          </a:p>
          <a:p>
            <a:r>
              <a:rPr lang="en-US" dirty="0" smtClean="0"/>
              <a:t>Methodology</a:t>
            </a:r>
          </a:p>
          <a:p>
            <a:r>
              <a:rPr lang="en-US" dirty="0" smtClean="0"/>
              <a:t>Results</a:t>
            </a:r>
          </a:p>
          <a:p>
            <a:r>
              <a:rPr lang="en-US" dirty="0" smtClean="0"/>
              <a:t>Discussion</a:t>
            </a:r>
          </a:p>
          <a:p>
            <a:r>
              <a:rPr lang="en-US" dirty="0" smtClean="0"/>
              <a:t>Conclusion</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6- Personal protective equipment</a:t>
            </a:r>
            <a:endParaRPr lang="en-US" dirty="0"/>
          </a:p>
        </p:txBody>
      </p:sp>
      <p:sp>
        <p:nvSpPr>
          <p:cNvPr id="3" name="Content Placeholder 2"/>
          <p:cNvSpPr>
            <a:spLocks noGrp="1"/>
          </p:cNvSpPr>
          <p:nvPr>
            <p:ph idx="1"/>
          </p:nvPr>
        </p:nvSpPr>
        <p:spPr>
          <a:xfrm>
            <a:off x="304800" y="1600201"/>
            <a:ext cx="8229600" cy="4525963"/>
          </a:xfrm>
        </p:spPr>
        <p:txBody>
          <a:bodyPr>
            <a:normAutofit/>
          </a:bodyPr>
          <a:lstStyle/>
          <a:p>
            <a:r>
              <a:rPr lang="en-US" sz="2800" dirty="0" smtClean="0"/>
              <a:t>Face masks (surgical or N95)</a:t>
            </a:r>
          </a:p>
          <a:p>
            <a:r>
              <a:rPr lang="en-US" sz="2800" dirty="0" smtClean="0"/>
              <a:t>Face shield</a:t>
            </a:r>
          </a:p>
          <a:p>
            <a:r>
              <a:rPr lang="en-US" sz="2800" dirty="0" smtClean="0"/>
              <a:t>Goggles &amp; gloves (rarely used)</a:t>
            </a:r>
          </a:p>
          <a:p>
            <a:r>
              <a:rPr lang="en-US" sz="2800" dirty="0" smtClean="0"/>
              <a:t>Breath shield</a:t>
            </a:r>
            <a:endParaRPr lang="en-US" sz="2800" dirty="0"/>
          </a:p>
        </p:txBody>
      </p:sp>
      <p:pic>
        <p:nvPicPr>
          <p:cNvPr id="4" name="Picture 2" descr="OT focuses on… Personal Protective Equipment"/>
          <p:cNvPicPr>
            <a:picLocks noChangeAspect="1" noChangeArrowheads="1"/>
          </p:cNvPicPr>
          <p:nvPr/>
        </p:nvPicPr>
        <p:blipFill>
          <a:blip r:embed="rId2"/>
          <a:srcRect r="7474"/>
          <a:stretch>
            <a:fillRect/>
          </a:stretch>
        </p:blipFill>
        <p:spPr bwMode="auto">
          <a:xfrm>
            <a:off x="762000" y="4378110"/>
            <a:ext cx="3200400" cy="1946490"/>
          </a:xfrm>
          <a:prstGeom prst="rect">
            <a:avLst/>
          </a:prstGeom>
          <a:noFill/>
        </p:spPr>
      </p:pic>
      <p:pic>
        <p:nvPicPr>
          <p:cNvPr id="5" name="Picture 2" descr="How to avoid foggy glasses while wearing a face mask"/>
          <p:cNvPicPr>
            <a:picLocks noChangeAspect="1" noChangeArrowheads="1"/>
          </p:cNvPicPr>
          <p:nvPr/>
        </p:nvPicPr>
        <p:blipFill>
          <a:blip r:embed="rId3" cstate="print"/>
          <a:srcRect l="15432"/>
          <a:stretch>
            <a:fillRect/>
          </a:stretch>
        </p:blipFill>
        <p:spPr bwMode="auto">
          <a:xfrm>
            <a:off x="5105400" y="4648200"/>
            <a:ext cx="3247814" cy="1600200"/>
          </a:xfrm>
          <a:prstGeom prst="rect">
            <a:avLst/>
          </a:prstGeom>
          <a:noFill/>
        </p:spPr>
      </p:pic>
      <p:sp>
        <p:nvSpPr>
          <p:cNvPr id="6" name="Oval Callout 5"/>
          <p:cNvSpPr/>
          <p:nvPr/>
        </p:nvSpPr>
        <p:spPr>
          <a:xfrm flipH="1">
            <a:off x="5257800" y="1524000"/>
            <a:ext cx="3276600" cy="2514600"/>
          </a:xfrm>
          <a:prstGeom prst="wedgeEllipseCallou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GB" dirty="0" smtClean="0"/>
              <a:t>“</a:t>
            </a:r>
            <a:r>
              <a:rPr lang="en-GB" i="1" dirty="0" smtClean="0"/>
              <a:t>We started by surgical mask, then N95, then double masks. Face shield is sometimes used. Slit lamp is equipped with a shield”</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7- Tele Health</a:t>
            </a:r>
            <a:endParaRPr lang="en-US" dirty="0"/>
          </a:p>
        </p:txBody>
      </p:sp>
      <p:sp>
        <p:nvSpPr>
          <p:cNvPr id="3" name="Content Placeholder 2"/>
          <p:cNvSpPr>
            <a:spLocks noGrp="1"/>
          </p:cNvSpPr>
          <p:nvPr>
            <p:ph idx="1"/>
          </p:nvPr>
        </p:nvSpPr>
        <p:spPr/>
        <p:txBody>
          <a:bodyPr>
            <a:normAutofit/>
          </a:bodyPr>
          <a:lstStyle/>
          <a:p>
            <a:r>
              <a:rPr lang="en-US" sz="2800" dirty="0" smtClean="0"/>
              <a:t>Role of Tele-Health consultations during COVID-19 pandemic even if not widely implemented in all health sectors</a:t>
            </a:r>
            <a:endParaRPr lang="en-US" sz="2800" dirty="0"/>
          </a:p>
        </p:txBody>
      </p:sp>
      <p:pic>
        <p:nvPicPr>
          <p:cNvPr id="4" name="Picture 2" descr="Telehealth Visits Skyrocket for Older Adults, but Concerns and Barriers  Remain"/>
          <p:cNvPicPr>
            <a:picLocks noChangeAspect="1" noChangeArrowheads="1"/>
          </p:cNvPicPr>
          <p:nvPr/>
        </p:nvPicPr>
        <p:blipFill>
          <a:blip r:embed="rId2"/>
          <a:srcRect/>
          <a:stretch>
            <a:fillRect/>
          </a:stretch>
        </p:blipFill>
        <p:spPr bwMode="auto">
          <a:xfrm>
            <a:off x="4648200" y="4038600"/>
            <a:ext cx="3829050" cy="2153278"/>
          </a:xfrm>
          <a:prstGeom prst="rect">
            <a:avLst/>
          </a:prstGeom>
          <a:noFill/>
        </p:spPr>
      </p:pic>
      <p:sp>
        <p:nvSpPr>
          <p:cNvPr id="5" name="Oval Callout 4"/>
          <p:cNvSpPr/>
          <p:nvPr/>
        </p:nvSpPr>
        <p:spPr>
          <a:xfrm>
            <a:off x="533400" y="3048000"/>
            <a:ext cx="3657600" cy="2743200"/>
          </a:xfrm>
          <a:prstGeom prst="wedgeEllipseCallou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GB" dirty="0" smtClean="0"/>
              <a:t>“</a:t>
            </a:r>
            <a:r>
              <a:rPr lang="en-GB" i="1" dirty="0" smtClean="0"/>
              <a:t>I don’t like it, but I have to do so sometimes. We receive many photos of patients worrying about their eye health during the pandemic but cannot come to the clinic, so we are treating them on </a:t>
            </a:r>
            <a:r>
              <a:rPr lang="en-GB" i="1" dirty="0" err="1" smtClean="0"/>
              <a:t>WhatsApp</a:t>
            </a:r>
            <a:r>
              <a:rPr lang="en-GB" i="1" dirty="0" smtClean="0"/>
              <a:t>”</a:t>
            </a:r>
            <a:endParaRPr lang="en-US" dirty="0"/>
          </a:p>
        </p:txBody>
      </p:sp>
      <p:sp>
        <p:nvSpPr>
          <p:cNvPr id="6" name="Oval Callout 5"/>
          <p:cNvSpPr/>
          <p:nvPr/>
        </p:nvSpPr>
        <p:spPr>
          <a:xfrm>
            <a:off x="5105400" y="2667000"/>
            <a:ext cx="2971800" cy="990600"/>
          </a:xfrm>
          <a:prstGeom prst="wedgeEllipseCallou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GB" i="1" dirty="0" smtClean="0"/>
              <a:t>“No we didn’t use yet Tele-Health”</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8- Service delivery based on case need</a:t>
            </a:r>
            <a:endParaRPr lang="en-US" dirty="0"/>
          </a:p>
        </p:txBody>
      </p:sp>
      <p:sp>
        <p:nvSpPr>
          <p:cNvPr id="3" name="Content Placeholder 2"/>
          <p:cNvSpPr>
            <a:spLocks noGrp="1"/>
          </p:cNvSpPr>
          <p:nvPr>
            <p:ph idx="1"/>
          </p:nvPr>
        </p:nvSpPr>
        <p:spPr>
          <a:xfrm>
            <a:off x="457200" y="1447801"/>
            <a:ext cx="8229600" cy="4678364"/>
          </a:xfrm>
        </p:spPr>
        <p:txBody>
          <a:bodyPr>
            <a:normAutofit/>
          </a:bodyPr>
          <a:lstStyle/>
          <a:p>
            <a:r>
              <a:rPr lang="en-US" sz="2800" dirty="0" smtClean="0"/>
              <a:t>New theme found</a:t>
            </a:r>
          </a:p>
          <a:p>
            <a:r>
              <a:rPr lang="en-US" sz="2800" dirty="0" smtClean="0"/>
              <a:t>Some procedures like intra-ocular pressure have been eliminated/reduced</a:t>
            </a:r>
          </a:p>
          <a:p>
            <a:r>
              <a:rPr lang="en-US" sz="2800" dirty="0" smtClean="0"/>
              <a:t>Routine eye examination has been shortened</a:t>
            </a:r>
            <a:endParaRPr lang="en-US" sz="2800" dirty="0"/>
          </a:p>
        </p:txBody>
      </p:sp>
      <p:sp>
        <p:nvSpPr>
          <p:cNvPr id="10242" name="AutoShape 2" descr="Image result for intraocular pressure tes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244" name="Picture 4" descr="Image result for intraocular pressure test"/>
          <p:cNvPicPr>
            <a:picLocks noChangeAspect="1" noChangeArrowheads="1"/>
          </p:cNvPicPr>
          <p:nvPr/>
        </p:nvPicPr>
        <p:blipFill>
          <a:blip r:embed="rId2" cstate="print"/>
          <a:srcRect/>
          <a:stretch>
            <a:fillRect/>
          </a:stretch>
        </p:blipFill>
        <p:spPr bwMode="auto">
          <a:xfrm>
            <a:off x="5638800" y="3733800"/>
            <a:ext cx="2794000" cy="2095500"/>
          </a:xfrm>
          <a:prstGeom prst="rect">
            <a:avLst/>
          </a:prstGeom>
          <a:noFill/>
        </p:spPr>
      </p:pic>
      <p:sp>
        <p:nvSpPr>
          <p:cNvPr id="6" name="Oval Callout 5"/>
          <p:cNvSpPr/>
          <p:nvPr/>
        </p:nvSpPr>
        <p:spPr>
          <a:xfrm flipH="1">
            <a:off x="990600" y="3429000"/>
            <a:ext cx="4114800" cy="2667000"/>
          </a:xfrm>
          <a:prstGeom prst="wedgeEllipseCallou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GB" i="1" dirty="0" smtClean="0"/>
              <a:t>“During COVID-19 pandemic, we followed the strategy of giving service based on patient’s situation and need. We try to avoid not highly necessary procedures in the routine eye examination”</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9- Shifting to disposable single use material</a:t>
            </a:r>
            <a:endParaRPr lang="en-US" dirty="0"/>
          </a:p>
        </p:txBody>
      </p:sp>
      <p:sp>
        <p:nvSpPr>
          <p:cNvPr id="3" name="Content Placeholder 2"/>
          <p:cNvSpPr>
            <a:spLocks noGrp="1"/>
          </p:cNvSpPr>
          <p:nvPr>
            <p:ph idx="1"/>
          </p:nvPr>
        </p:nvSpPr>
        <p:spPr>
          <a:xfrm>
            <a:off x="381000" y="1600201"/>
            <a:ext cx="8534400" cy="4525963"/>
          </a:xfrm>
        </p:spPr>
        <p:txBody>
          <a:bodyPr>
            <a:normAutofit/>
          </a:bodyPr>
          <a:lstStyle/>
          <a:p>
            <a:r>
              <a:rPr lang="en-US" sz="3000" dirty="0" smtClean="0"/>
              <a:t>New theme found</a:t>
            </a:r>
          </a:p>
          <a:p>
            <a:r>
              <a:rPr lang="en-US" sz="3000" dirty="0" smtClean="0"/>
              <a:t>Shift from multiple use eye drops to single doses</a:t>
            </a:r>
          </a:p>
          <a:p>
            <a:r>
              <a:rPr lang="en-US" sz="3000" dirty="0" smtClean="0"/>
              <a:t>Disposable papers for eye occlusion</a:t>
            </a:r>
            <a:endParaRPr lang="en-US" sz="3000" dirty="0"/>
          </a:p>
        </p:txBody>
      </p:sp>
      <p:sp>
        <p:nvSpPr>
          <p:cNvPr id="4" name="Oval Callout 3"/>
          <p:cNvSpPr/>
          <p:nvPr/>
        </p:nvSpPr>
        <p:spPr>
          <a:xfrm>
            <a:off x="4114800" y="3352800"/>
            <a:ext cx="4419600" cy="2819400"/>
          </a:xfrm>
          <a:prstGeom prst="wedgeEllipseCallou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GB" i="1" dirty="0" smtClean="0"/>
              <a:t>“We shifted towards disposable materials including: unit dose eye drops instead of bottles, disposable chin rest papers, disposable papers for eye occlusion instead of plastic </a:t>
            </a:r>
            <a:r>
              <a:rPr lang="en-GB" i="1" dirty="0" err="1" smtClean="0"/>
              <a:t>occluder</a:t>
            </a:r>
            <a:r>
              <a:rPr lang="en-GB" i="1" dirty="0" smtClean="0"/>
              <a:t>”</a:t>
            </a:r>
            <a:endParaRPr lang="en-US" dirty="0"/>
          </a:p>
        </p:txBody>
      </p:sp>
      <p:pic>
        <p:nvPicPr>
          <p:cNvPr id="1026" name="Picture 2" descr="Image result for disposable eye drops"/>
          <p:cNvPicPr>
            <a:picLocks noChangeAspect="1" noChangeArrowheads="1"/>
          </p:cNvPicPr>
          <p:nvPr/>
        </p:nvPicPr>
        <p:blipFill>
          <a:blip r:embed="rId2" cstate="print"/>
          <a:srcRect/>
          <a:stretch>
            <a:fillRect/>
          </a:stretch>
        </p:blipFill>
        <p:spPr bwMode="auto">
          <a:xfrm>
            <a:off x="836911" y="4114800"/>
            <a:ext cx="2287289" cy="1690688"/>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descr="Framework guidelines Laura Ajab Safe Eye Care Practice.jpg"/>
          <p:cNvPicPr/>
          <p:nvPr/>
        </p:nvPicPr>
        <p:blipFill>
          <a:blip r:embed="rId2" cstate="print"/>
          <a:stretch>
            <a:fillRect/>
          </a:stretch>
        </p:blipFill>
        <p:spPr>
          <a:xfrm>
            <a:off x="0" y="0"/>
            <a:ext cx="9144000" cy="685800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600201"/>
            <a:ext cx="8229600" cy="5029199"/>
          </a:xfrm>
        </p:spPr>
        <p:txBody>
          <a:bodyPr>
            <a:normAutofit/>
          </a:bodyPr>
          <a:lstStyle/>
          <a:p>
            <a:r>
              <a:rPr lang="en-US" sz="2800" dirty="0" smtClean="0"/>
              <a:t> The above guidelines framework reflects the </a:t>
            </a:r>
            <a:r>
              <a:rPr lang="en-US" sz="2800" dirty="0" smtClean="0">
                <a:solidFill>
                  <a:schemeClr val="accent1"/>
                </a:solidFill>
              </a:rPr>
              <a:t>innovative mind </a:t>
            </a:r>
            <a:r>
              <a:rPr lang="en-US" sz="2800" dirty="0" smtClean="0"/>
              <a:t>of Eye Care professionals and managers in the health field to cope with the emergent outbreak</a:t>
            </a:r>
          </a:p>
          <a:p>
            <a:endParaRPr lang="en-US" sz="2800" dirty="0" smtClean="0"/>
          </a:p>
          <a:p>
            <a:endParaRPr lang="en-US" sz="2800" dirty="0" smtClean="0"/>
          </a:p>
          <a:p>
            <a:endParaRPr lang="en-US" sz="2800" dirty="0" smtClean="0"/>
          </a:p>
          <a:p>
            <a:r>
              <a:rPr lang="en-US" sz="2800" dirty="0" smtClean="0"/>
              <a:t>This is the case where </a:t>
            </a:r>
            <a:r>
              <a:rPr lang="en-US" sz="2800" b="1" dirty="0" smtClean="0">
                <a:solidFill>
                  <a:schemeClr val="accent1"/>
                </a:solidFill>
              </a:rPr>
              <a:t>new</a:t>
            </a:r>
            <a:r>
              <a:rPr lang="en-US" sz="2800" dirty="0" smtClean="0">
                <a:solidFill>
                  <a:schemeClr val="accent1"/>
                </a:solidFill>
              </a:rPr>
              <a:t> managerial practices and strategies</a:t>
            </a:r>
            <a:r>
              <a:rPr lang="en-US" sz="2800" dirty="0" smtClean="0"/>
              <a:t> are required in a highly challenging environment</a:t>
            </a:r>
            <a:endParaRPr lang="en-US" sz="2800" dirty="0"/>
          </a:p>
        </p:txBody>
      </p:sp>
      <p:pic>
        <p:nvPicPr>
          <p:cNvPr id="1026" name="Picture 2" descr="Ultimate Guide for Healthcare Managers"/>
          <p:cNvPicPr>
            <a:picLocks noChangeAspect="1" noChangeArrowheads="1"/>
          </p:cNvPicPr>
          <p:nvPr/>
        </p:nvPicPr>
        <p:blipFill>
          <a:blip r:embed="rId2"/>
          <a:srcRect/>
          <a:stretch>
            <a:fillRect/>
          </a:stretch>
        </p:blipFill>
        <p:spPr bwMode="auto">
          <a:xfrm>
            <a:off x="5181600" y="3048000"/>
            <a:ext cx="3251200" cy="1828800"/>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a:xfrm>
            <a:off x="228600" y="1600201"/>
            <a:ext cx="8686800" cy="4876799"/>
          </a:xfrm>
        </p:spPr>
        <p:txBody>
          <a:bodyPr>
            <a:normAutofit/>
          </a:bodyPr>
          <a:lstStyle/>
          <a:p>
            <a:r>
              <a:rPr lang="en-US" sz="2800" dirty="0" smtClean="0"/>
              <a:t>No business can sustain if not being </a:t>
            </a:r>
            <a:r>
              <a:rPr lang="en-US" sz="2800" dirty="0" smtClean="0">
                <a:solidFill>
                  <a:schemeClr val="accent1"/>
                </a:solidFill>
              </a:rPr>
              <a:t>able to adjust </a:t>
            </a:r>
            <a:r>
              <a:rPr lang="en-US" sz="2800" dirty="0" smtClean="0"/>
              <a:t>to the surrounding challenges</a:t>
            </a:r>
          </a:p>
          <a:p>
            <a:endParaRPr lang="en-US" sz="2800" dirty="0" smtClean="0"/>
          </a:p>
          <a:p>
            <a:r>
              <a:rPr lang="en-US" sz="2800" dirty="0" smtClean="0">
                <a:solidFill>
                  <a:schemeClr val="accent1"/>
                </a:solidFill>
              </a:rPr>
              <a:t>Resilience, adaptation, and change management </a:t>
            </a:r>
            <a:r>
              <a:rPr lang="en-US" sz="2800" dirty="0" smtClean="0"/>
              <a:t>are radical skills for businesses to cope with in crisis such as COVID-19 pandemic</a:t>
            </a:r>
          </a:p>
          <a:p>
            <a:endParaRPr lang="en-US" sz="2800" dirty="0" smtClean="0"/>
          </a:p>
          <a:p>
            <a:r>
              <a:rPr lang="en-US" sz="2800" dirty="0" smtClean="0"/>
              <a:t>The </a:t>
            </a:r>
            <a:r>
              <a:rPr lang="en-US" sz="2800" dirty="0" smtClean="0">
                <a:solidFill>
                  <a:schemeClr val="accent1"/>
                </a:solidFill>
              </a:rPr>
              <a:t>flexible</a:t>
            </a:r>
            <a:r>
              <a:rPr lang="en-US" sz="2800" dirty="0" smtClean="0"/>
              <a:t> shift in the </a:t>
            </a:r>
            <a:r>
              <a:rPr lang="en-US" sz="2800" dirty="0" smtClean="0">
                <a:solidFill>
                  <a:schemeClr val="accent1"/>
                </a:solidFill>
              </a:rPr>
              <a:t>management mindset </a:t>
            </a:r>
            <a:r>
              <a:rPr lang="en-US" sz="2800" dirty="0" smtClean="0"/>
              <a:t>is crucial for all fields including </a:t>
            </a:r>
            <a:r>
              <a:rPr lang="en-US" sz="2800" u="sng" dirty="0" smtClean="0"/>
              <a:t>health sector</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to be done..</a:t>
            </a:r>
            <a:endParaRPr lang="en-US" dirty="0"/>
          </a:p>
        </p:txBody>
      </p:sp>
      <p:sp>
        <p:nvSpPr>
          <p:cNvPr id="3" name="Content Placeholder 2"/>
          <p:cNvSpPr>
            <a:spLocks noGrp="1"/>
          </p:cNvSpPr>
          <p:nvPr>
            <p:ph idx="1"/>
          </p:nvPr>
        </p:nvSpPr>
        <p:spPr>
          <a:xfrm>
            <a:off x="457200" y="1600201"/>
            <a:ext cx="8229600" cy="4876799"/>
          </a:xfrm>
        </p:spPr>
        <p:txBody>
          <a:bodyPr/>
          <a:lstStyle/>
          <a:p>
            <a:r>
              <a:rPr lang="en-US" dirty="0" smtClean="0"/>
              <a:t>Implementation of the practical framework of new normalcy for safe eye care practice</a:t>
            </a:r>
          </a:p>
          <a:p>
            <a:endParaRPr lang="en-US" dirty="0" smtClean="0"/>
          </a:p>
          <a:p>
            <a:endParaRPr lang="en-US" dirty="0" smtClean="0"/>
          </a:p>
          <a:p>
            <a:r>
              <a:rPr lang="en-US" dirty="0" smtClean="0"/>
              <a:t>Publication in journals</a:t>
            </a:r>
          </a:p>
          <a:p>
            <a:endParaRPr lang="en-US" dirty="0" smtClean="0"/>
          </a:p>
          <a:p>
            <a:endParaRPr lang="en-US" dirty="0" smtClean="0"/>
          </a:p>
          <a:p>
            <a:r>
              <a:rPr lang="en-US" dirty="0" smtClean="0"/>
              <a:t>Sharing with local Eye care organizations</a:t>
            </a:r>
            <a:endParaRPr lang="en-US" dirty="0"/>
          </a:p>
        </p:txBody>
      </p:sp>
      <p:pic>
        <p:nvPicPr>
          <p:cNvPr id="5122" name="Picture 2" descr="Image result for what's next animation"/>
          <p:cNvPicPr>
            <a:picLocks noChangeAspect="1" noChangeArrowheads="1"/>
          </p:cNvPicPr>
          <p:nvPr/>
        </p:nvPicPr>
        <p:blipFill>
          <a:blip r:embed="rId2" cstate="print"/>
          <a:srcRect/>
          <a:stretch>
            <a:fillRect/>
          </a:stretch>
        </p:blipFill>
        <p:spPr bwMode="auto">
          <a:xfrm>
            <a:off x="5791200" y="2971800"/>
            <a:ext cx="2362201" cy="2362201"/>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b="-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85800" y="0"/>
            <a:ext cx="7696200" cy="655639"/>
          </a:xfrm>
        </p:spPr>
        <p:txBody>
          <a:bodyPr/>
          <a:lstStyle/>
          <a:p>
            <a:r>
              <a:rPr lang="en-US" sz="3200" dirty="0" smtClean="0"/>
              <a:t>References</a:t>
            </a:r>
            <a:endParaRPr lang="en-US" dirty="0"/>
          </a:p>
        </p:txBody>
      </p:sp>
      <p:sp>
        <p:nvSpPr>
          <p:cNvPr id="3" name="Content Placeholder 2"/>
          <p:cNvSpPr>
            <a:spLocks noGrp="1"/>
          </p:cNvSpPr>
          <p:nvPr>
            <p:ph idx="1"/>
          </p:nvPr>
        </p:nvSpPr>
        <p:spPr>
          <a:xfrm>
            <a:off x="0" y="457200"/>
            <a:ext cx="9144000" cy="6400800"/>
          </a:xfrm>
        </p:spPr>
        <p:txBody>
          <a:bodyPr>
            <a:noAutofit/>
          </a:bodyPr>
          <a:lstStyle/>
          <a:p>
            <a:r>
              <a:rPr lang="en-US" sz="600" dirty="0" err="1" smtClean="0"/>
              <a:t>Adlakha</a:t>
            </a:r>
            <a:r>
              <a:rPr lang="en-US" sz="600" dirty="0" smtClean="0"/>
              <a:t>, M., 2021. </a:t>
            </a:r>
            <a:r>
              <a:rPr lang="en-US" sz="600" i="1" dirty="0" smtClean="0"/>
              <a:t>How COVID-19 Affects the Eyes: Recent Research and Updates for </a:t>
            </a:r>
            <a:r>
              <a:rPr lang="en-US" sz="600" i="1" dirty="0" err="1" smtClean="0"/>
              <a:t>Eyecare</a:t>
            </a:r>
            <a:r>
              <a:rPr lang="en-US" sz="600" i="1" dirty="0" smtClean="0"/>
              <a:t> Professionals</a:t>
            </a:r>
            <a:r>
              <a:rPr lang="en-US" sz="600" dirty="0" smtClean="0"/>
              <a:t>. [Online] Available at: </a:t>
            </a:r>
            <a:r>
              <a:rPr lang="en-US" sz="600" u="sng" dirty="0" smtClean="0">
                <a:hlinkClick r:id="rId3"/>
              </a:rPr>
              <a:t>https://covalentcareers.com/resources/how-covid-19-affects-the-eyes-updates-for-eyecare-professionals/?utm_campaign=%5Bcc-optometry-marketing%5D%20monthly%20newsletter&amp;utm_medium=newsletter&amp;_hsmi=106624803&amp;_hsenc=p2ANqtz-84fYPva2m2Wd5vQmc35FVsIUPePQnVCbm7</a:t>
            </a:r>
            <a:r>
              <a:rPr lang="en-US" sz="600" dirty="0" smtClean="0"/>
              <a:t> [Accessed 17 January 2021].</a:t>
            </a:r>
          </a:p>
          <a:p>
            <a:r>
              <a:rPr lang="en-US" sz="600" dirty="0" err="1" smtClean="0"/>
              <a:t>Adom</a:t>
            </a:r>
            <a:r>
              <a:rPr lang="en-US" sz="600" dirty="0" smtClean="0"/>
              <a:t>, D., Hussein, E.K. &amp; </a:t>
            </a:r>
            <a:r>
              <a:rPr lang="en-US" sz="600" dirty="0" err="1" smtClean="0"/>
              <a:t>Adu-Agyem</a:t>
            </a:r>
            <a:r>
              <a:rPr lang="en-US" sz="600" dirty="0" smtClean="0"/>
              <a:t>, J., 2018. Theoretical and conceptual framework: Mandatory ingredient of a quality research. </a:t>
            </a:r>
            <a:r>
              <a:rPr lang="en-US" sz="600" i="1" dirty="0" smtClean="0"/>
              <a:t>International Journal of Scientific Research</a:t>
            </a:r>
            <a:r>
              <a:rPr lang="en-US" sz="600" dirty="0" smtClean="0"/>
              <a:t>, 7(1), pp.438-41.</a:t>
            </a:r>
          </a:p>
          <a:p>
            <a:r>
              <a:rPr lang="en-US" sz="600" dirty="0" smtClean="0"/>
              <a:t>Al </a:t>
            </a:r>
            <a:r>
              <a:rPr lang="en-US" sz="600" dirty="0" err="1" smtClean="0"/>
              <a:t>Zefeiti</a:t>
            </a:r>
            <a:r>
              <a:rPr lang="en-US" sz="600" dirty="0" smtClean="0"/>
              <a:t>, S.M.B. &amp; </a:t>
            </a:r>
            <a:r>
              <a:rPr lang="en-US" sz="600" dirty="0" err="1" smtClean="0"/>
              <a:t>Mohamad</a:t>
            </a:r>
            <a:r>
              <a:rPr lang="en-US" sz="600" dirty="0" smtClean="0"/>
              <a:t>, N.A., 2015. Methodological considerations in studying transformational leadership and its outcomes. </a:t>
            </a:r>
            <a:r>
              <a:rPr lang="en-US" sz="600" i="1" dirty="0" smtClean="0"/>
              <a:t>International Journal of Engineering Business Management</a:t>
            </a:r>
            <a:r>
              <a:rPr lang="en-US" sz="600" dirty="0" smtClean="0"/>
              <a:t>, 7, pp.1-11.</a:t>
            </a:r>
          </a:p>
          <a:p>
            <a:r>
              <a:rPr lang="en-US" sz="600" dirty="0" smtClean="0"/>
              <a:t>American Optometric Association, 2020. </a:t>
            </a:r>
            <a:r>
              <a:rPr lang="en-US" sz="600" i="1" dirty="0" smtClean="0"/>
              <a:t>COVID-19 latest updates</a:t>
            </a:r>
            <a:r>
              <a:rPr lang="en-US" sz="600" dirty="0" smtClean="0"/>
              <a:t>. [Online] Available at: </a:t>
            </a:r>
            <a:r>
              <a:rPr lang="en-US" sz="600" u="sng" dirty="0" smtClean="0">
                <a:hlinkClick r:id="rId4"/>
              </a:rPr>
              <a:t>https://www.aoa.org/covid-19/covid-19-latest-updates?sso=y</a:t>
            </a:r>
            <a:r>
              <a:rPr lang="en-US" sz="600" dirty="0" smtClean="0"/>
              <a:t> [Accessed 8 November 2020].</a:t>
            </a:r>
          </a:p>
          <a:p>
            <a:r>
              <a:rPr lang="en-US" sz="600" dirty="0" smtClean="0"/>
              <a:t>AOA, 2020. </a:t>
            </a:r>
            <a:r>
              <a:rPr lang="en-US" sz="600" i="1" dirty="0" smtClean="0"/>
              <a:t>Set the record straight on wearing contacts safely during COVID-19</a:t>
            </a:r>
            <a:r>
              <a:rPr lang="en-US" sz="600" dirty="0" smtClean="0"/>
              <a:t>. [Online] Available at: </a:t>
            </a:r>
            <a:r>
              <a:rPr lang="en-US" sz="600" u="sng" dirty="0" smtClean="0">
                <a:hlinkClick r:id="rId5"/>
              </a:rPr>
              <a:t>https://www.aoa.org/news/clinical-eye-care/health-and-wellness/wearing-contacts-safely-during-covid-19?sso=y</a:t>
            </a:r>
            <a:r>
              <a:rPr lang="en-US" sz="600" dirty="0" smtClean="0"/>
              <a:t> [Accessed 15 December 2020].</a:t>
            </a:r>
          </a:p>
          <a:p>
            <a:r>
              <a:rPr lang="en-US" sz="600" dirty="0" smtClean="0"/>
              <a:t>BBC, 2020. </a:t>
            </a:r>
            <a:r>
              <a:rPr lang="en-US" sz="600" i="1" dirty="0" smtClean="0"/>
              <a:t>Li </a:t>
            </a:r>
            <a:r>
              <a:rPr lang="en-US" sz="600" i="1" dirty="0" err="1" smtClean="0"/>
              <a:t>Wenliang</a:t>
            </a:r>
            <a:r>
              <a:rPr lang="en-US" sz="600" i="1" dirty="0" smtClean="0"/>
              <a:t>: </a:t>
            </a:r>
            <a:r>
              <a:rPr lang="en-US" sz="600" i="1" dirty="0" err="1" smtClean="0"/>
              <a:t>Coronavirus</a:t>
            </a:r>
            <a:r>
              <a:rPr lang="en-US" sz="600" i="1" dirty="0" smtClean="0"/>
              <a:t> kills Chinese whistleblower doctor</a:t>
            </a:r>
            <a:r>
              <a:rPr lang="en-US" sz="600" dirty="0" smtClean="0"/>
              <a:t>. [Online] Available at: </a:t>
            </a:r>
            <a:r>
              <a:rPr lang="en-US" sz="600" u="sng" dirty="0" smtClean="0">
                <a:hlinkClick r:id="rId6"/>
              </a:rPr>
              <a:t>https://www.bbc.com/news/world-asia-china-51403795</a:t>
            </a:r>
            <a:r>
              <a:rPr lang="en-US" sz="600" dirty="0" smtClean="0"/>
              <a:t> [Accessed 15 November 2020].</a:t>
            </a:r>
          </a:p>
          <a:p>
            <a:r>
              <a:rPr lang="en-US" sz="600" dirty="0" err="1" smtClean="0"/>
              <a:t>Bhimashankar</a:t>
            </a:r>
            <a:r>
              <a:rPr lang="en-US" sz="600" dirty="0" smtClean="0"/>
              <a:t>, M., 2015. </a:t>
            </a:r>
            <a:r>
              <a:rPr lang="en-US" sz="600" i="1" dirty="0" smtClean="0"/>
              <a:t>Blog 132-Research Onion: A systematic approach to designing research methodology</a:t>
            </a:r>
            <a:r>
              <a:rPr lang="en-US" sz="600" dirty="0" smtClean="0"/>
              <a:t>. [Online] Available at: </a:t>
            </a:r>
            <a:r>
              <a:rPr lang="en-US" sz="600" u="sng" dirty="0" smtClean="0">
                <a:hlinkClick r:id="rId7"/>
              </a:rPr>
              <a:t>https://www.aesanetwork.org/research-onion-a-systematic-approach-to-designing-research-methodology/</a:t>
            </a:r>
            <a:r>
              <a:rPr lang="en-US" sz="600" dirty="0" smtClean="0"/>
              <a:t> [Accessed 30 December 2020].</a:t>
            </a:r>
          </a:p>
          <a:p>
            <a:r>
              <a:rPr lang="en-US" sz="600" dirty="0" err="1" smtClean="0"/>
              <a:t>Brimer</a:t>
            </a:r>
            <a:r>
              <a:rPr lang="en-US" sz="600" dirty="0" smtClean="0"/>
              <a:t>, C., 2020. </a:t>
            </a:r>
            <a:r>
              <a:rPr lang="en-US" sz="600" i="1" dirty="0" smtClean="0"/>
              <a:t>10 things your patients should know about COVID-19 and contact lenses</a:t>
            </a:r>
            <a:r>
              <a:rPr lang="en-US" sz="600" dirty="0" smtClean="0"/>
              <a:t>. [Online] Available at: </a:t>
            </a:r>
            <a:r>
              <a:rPr lang="en-US" sz="600" u="sng" dirty="0" smtClean="0">
                <a:hlinkClick r:id="rId8"/>
              </a:rPr>
              <a:t>https://www.optometrytimes.com/view/10-things-your-patients-should-know-about-covid-19-and-contact-lenses</a:t>
            </a:r>
            <a:r>
              <a:rPr lang="en-US" sz="600" dirty="0" smtClean="0"/>
              <a:t> [Accessed 15 December 2020].</a:t>
            </a:r>
          </a:p>
          <a:p>
            <a:r>
              <a:rPr lang="en-US" sz="600" dirty="0" smtClean="0"/>
              <a:t>CDC &amp; WHO, 2020. </a:t>
            </a:r>
            <a:r>
              <a:rPr lang="en-US" sz="600" i="1" dirty="0" smtClean="0"/>
              <a:t>Important </a:t>
            </a:r>
            <a:r>
              <a:rPr lang="en-US" sz="600" i="1" dirty="0" err="1" smtClean="0"/>
              <a:t>coronavirus</a:t>
            </a:r>
            <a:r>
              <a:rPr lang="en-US" sz="600" i="1" dirty="0" smtClean="0"/>
              <a:t> updates for ophthalmologists</a:t>
            </a:r>
            <a:r>
              <a:rPr lang="en-US" sz="600" dirty="0" smtClean="0"/>
              <a:t>. [Online] Available at: </a:t>
            </a:r>
            <a:r>
              <a:rPr lang="en-US" sz="600" u="sng" dirty="0" smtClean="0">
                <a:hlinkClick r:id="rId9"/>
              </a:rPr>
              <a:t>https://www.aao.org/headline/alert-important-coronavirus-context</a:t>
            </a:r>
            <a:r>
              <a:rPr lang="en-US" sz="600" dirty="0" smtClean="0"/>
              <a:t> [Accessed 22 December 2020].</a:t>
            </a:r>
          </a:p>
          <a:p>
            <a:r>
              <a:rPr lang="en-US" sz="600" dirty="0" smtClean="0"/>
              <a:t>CDC, 2020. </a:t>
            </a:r>
            <a:r>
              <a:rPr lang="en-US" sz="600" i="1" dirty="0" smtClean="0"/>
              <a:t>Frequently asked questions</a:t>
            </a:r>
            <a:r>
              <a:rPr lang="en-US" sz="600" dirty="0" smtClean="0"/>
              <a:t>. [Online] Available at: </a:t>
            </a:r>
            <a:r>
              <a:rPr lang="en-US" sz="600" u="sng" dirty="0" smtClean="0">
                <a:hlinkClick r:id="rId10"/>
              </a:rPr>
              <a:t>https://www.cdc.gov/coronavirus/2019-ncov/faq.html#ContactLensWearers</a:t>
            </a:r>
            <a:r>
              <a:rPr lang="en-US" sz="600" dirty="0" smtClean="0"/>
              <a:t> [Accessed 15 December 2020].</a:t>
            </a:r>
          </a:p>
          <a:p>
            <a:r>
              <a:rPr lang="en-US" sz="600" dirty="0" smtClean="0"/>
              <a:t>CDC, 2020. </a:t>
            </a:r>
            <a:r>
              <a:rPr lang="en-US" sz="600" i="1" dirty="0" smtClean="0"/>
              <a:t>Healthy Contact Lens Wear and Care</a:t>
            </a:r>
            <a:r>
              <a:rPr lang="en-US" sz="600" dirty="0" smtClean="0"/>
              <a:t>. [Online] Available at: </a:t>
            </a:r>
            <a:r>
              <a:rPr lang="en-US" sz="600" u="sng" dirty="0" smtClean="0">
                <a:hlinkClick r:id="rId11"/>
              </a:rPr>
              <a:t>https://www.cdc.gov/contactlenses/protect-your-eyes.html</a:t>
            </a:r>
            <a:r>
              <a:rPr lang="en-US" sz="600" dirty="0" smtClean="0"/>
              <a:t> [Accessed 15 December 2020].</a:t>
            </a:r>
          </a:p>
          <a:p>
            <a:r>
              <a:rPr lang="en-US" sz="600" dirty="0" smtClean="0"/>
              <a:t>CDC, 2020. </a:t>
            </a:r>
            <a:r>
              <a:rPr lang="en-US" sz="600" i="1" dirty="0" smtClean="0"/>
              <a:t>How to Protect Yourself &amp; Others</a:t>
            </a:r>
            <a:r>
              <a:rPr lang="en-US" sz="600" dirty="0" smtClean="0"/>
              <a:t>. [Online] Available at: </a:t>
            </a:r>
            <a:r>
              <a:rPr lang="en-US" sz="600" u="sng" dirty="0" smtClean="0">
                <a:hlinkClick r:id="rId12"/>
              </a:rPr>
              <a:t>https://www.cdc.gov/coronavirus/2019-ncov/prevent-getting-sick/prevention.html</a:t>
            </a:r>
            <a:r>
              <a:rPr lang="en-US" sz="600" dirty="0" smtClean="0"/>
              <a:t> [Accessed 22 December 2020].</a:t>
            </a:r>
          </a:p>
          <a:p>
            <a:r>
              <a:rPr lang="en-US" sz="600" dirty="0" smtClean="0"/>
              <a:t>CDC, 2020. </a:t>
            </a:r>
            <a:r>
              <a:rPr lang="en-US" sz="600" i="1" dirty="0" smtClean="0"/>
              <a:t>Interim Infection Prevention and Control Recommendations for Healthcare Personnel During the </a:t>
            </a:r>
            <a:r>
              <a:rPr lang="en-US" sz="600" i="1" dirty="0" err="1" smtClean="0"/>
              <a:t>Coronavirus</a:t>
            </a:r>
            <a:r>
              <a:rPr lang="en-US" sz="600" i="1" dirty="0" smtClean="0"/>
              <a:t> Disease 2019 (COVID-19) Pandemic</a:t>
            </a:r>
            <a:r>
              <a:rPr lang="en-US" sz="600" dirty="0" smtClean="0"/>
              <a:t>. [Online] Available at: </a:t>
            </a:r>
            <a:r>
              <a:rPr lang="en-US" sz="600" u="sng" dirty="0" smtClean="0">
                <a:hlinkClick r:id="rId13"/>
              </a:rPr>
              <a:t>https://www.cdc.gov/coronavirus/2019-ncov/hcp/infection-control-recommendations.html?CDC_AA_refVal=https%3A%2F%2Fwww.cdc.gov%2Fcoronavirus%2F2019-ncov%2Finfection-control%2Fcontrol-recommendations.html</a:t>
            </a:r>
            <a:r>
              <a:rPr lang="en-US" sz="600" dirty="0" smtClean="0"/>
              <a:t> [Accessed 24 December 2020].</a:t>
            </a:r>
          </a:p>
          <a:p>
            <a:r>
              <a:rPr lang="en-US" sz="600" dirty="0" smtClean="0"/>
              <a:t>CDC, 2020. </a:t>
            </a:r>
            <a:r>
              <a:rPr lang="en-US" sz="600" i="1" dirty="0" smtClean="0"/>
              <a:t>Symptoms of </a:t>
            </a:r>
            <a:r>
              <a:rPr lang="en-US" sz="600" i="1" dirty="0" err="1" smtClean="0"/>
              <a:t>coronavirus</a:t>
            </a:r>
            <a:r>
              <a:rPr lang="en-US" sz="600" dirty="0" smtClean="0"/>
              <a:t>. [Online] Available at: </a:t>
            </a:r>
            <a:r>
              <a:rPr lang="en-US" sz="600" u="sng" dirty="0" smtClean="0">
                <a:hlinkClick r:id="rId14"/>
              </a:rPr>
              <a:t>https://www.cdc.gov/coronavirus/2019-ncov/symptoms-testing/symptoms.html</a:t>
            </a:r>
            <a:r>
              <a:rPr lang="en-US" sz="600" dirty="0" smtClean="0"/>
              <a:t> [Accessed 15 December 2020].</a:t>
            </a:r>
          </a:p>
          <a:p>
            <a:r>
              <a:rPr lang="en-US" sz="600" dirty="0" err="1" smtClean="0"/>
              <a:t>Chodosh</a:t>
            </a:r>
            <a:r>
              <a:rPr lang="en-US" sz="600" dirty="0" smtClean="0"/>
              <a:t>, J., Holland, G.N. &amp; </a:t>
            </a:r>
            <a:r>
              <a:rPr lang="en-US" sz="600" dirty="0" err="1" smtClean="0"/>
              <a:t>Yeh</a:t>
            </a:r>
            <a:r>
              <a:rPr lang="en-US" sz="600" dirty="0" smtClean="0"/>
              <a:t>, S., 2020. </a:t>
            </a:r>
            <a:r>
              <a:rPr lang="en-US" sz="600" i="1" dirty="0" smtClean="0"/>
              <a:t>Important </a:t>
            </a:r>
            <a:r>
              <a:rPr lang="en-US" sz="600" i="1" dirty="0" err="1" smtClean="0"/>
              <a:t>coronavirus</a:t>
            </a:r>
            <a:r>
              <a:rPr lang="en-US" sz="600" i="1" dirty="0" smtClean="0"/>
              <a:t> updates for ophthalmologists</a:t>
            </a:r>
            <a:r>
              <a:rPr lang="en-US" sz="600" dirty="0" smtClean="0"/>
              <a:t>. [Online] Available at: </a:t>
            </a:r>
            <a:r>
              <a:rPr lang="en-US" sz="600" u="sng" dirty="0" smtClean="0">
                <a:hlinkClick r:id="rId9"/>
              </a:rPr>
              <a:t>https://www.aao.org/headline/alert-important-coronavirus-context</a:t>
            </a:r>
            <a:r>
              <a:rPr lang="en-US" sz="600" dirty="0" smtClean="0"/>
              <a:t> [Accessed 15 November 2020].</a:t>
            </a:r>
          </a:p>
          <a:p>
            <a:r>
              <a:rPr lang="en-US" sz="600" dirty="0" smtClean="0"/>
              <a:t>Christensen, L.B., Johnson, R.B. &amp; Turner, L.A., 2014. </a:t>
            </a:r>
            <a:r>
              <a:rPr lang="en-US" sz="600" i="1" dirty="0" smtClean="0"/>
              <a:t>Research methods, design, and analysis</a:t>
            </a:r>
            <a:r>
              <a:rPr lang="en-US" sz="600" dirty="0" smtClean="0"/>
              <a:t>. Twelfth ed. Pearson.</a:t>
            </a:r>
          </a:p>
          <a:p>
            <a:r>
              <a:rPr lang="en-US" sz="600" dirty="0" smtClean="0"/>
              <a:t>Christensen, L.B., Johnson, R.B. &amp; Turner, L.A., 2015. </a:t>
            </a:r>
            <a:r>
              <a:rPr lang="en-US" sz="600" i="1" dirty="0" smtClean="0"/>
              <a:t>Research </a:t>
            </a:r>
            <a:r>
              <a:rPr lang="en-US" sz="600" i="1" dirty="0" err="1" smtClean="0"/>
              <a:t>Methods,Design</a:t>
            </a:r>
            <a:r>
              <a:rPr lang="en-US" sz="600" i="1" dirty="0" smtClean="0"/>
              <a:t>, and Analysis</a:t>
            </a:r>
            <a:r>
              <a:rPr lang="en-US" sz="600" dirty="0" smtClean="0"/>
              <a:t>. 12th ed. England: Pearson.</a:t>
            </a:r>
          </a:p>
          <a:p>
            <a:r>
              <a:rPr lang="en-US" sz="600" dirty="0" err="1" smtClean="0"/>
              <a:t>Danesh</a:t>
            </a:r>
            <a:r>
              <a:rPr lang="en-US" sz="600" dirty="0" smtClean="0"/>
              <a:t>-Meyer, H.V. &amp; McGhee, C.N.J., 2020. Implications of </a:t>
            </a:r>
            <a:r>
              <a:rPr lang="en-US" sz="600" dirty="0" err="1" smtClean="0"/>
              <a:t>Coronavirus</a:t>
            </a:r>
            <a:r>
              <a:rPr lang="en-US" sz="600" dirty="0" smtClean="0"/>
              <a:t> Disease 2019 for Ophthalmologists. </a:t>
            </a:r>
            <a:r>
              <a:rPr lang="en-US" sz="600" i="1" dirty="0" smtClean="0"/>
              <a:t>American Journal of Ophthalmologists</a:t>
            </a:r>
            <a:r>
              <a:rPr lang="en-US" sz="600" dirty="0" smtClean="0"/>
              <a:t>, 223, pp.108-18. https://doi.org/10.1016/j.ajo.2020.09.027.</a:t>
            </a:r>
          </a:p>
          <a:p>
            <a:r>
              <a:rPr lang="en-US" sz="600" dirty="0" smtClean="0"/>
              <a:t>Domiciliary </a:t>
            </a:r>
            <a:r>
              <a:rPr lang="en-US" sz="600" dirty="0" err="1" smtClean="0"/>
              <a:t>Eyecare</a:t>
            </a:r>
            <a:r>
              <a:rPr lang="en-US" sz="600" dirty="0" smtClean="0"/>
              <a:t> Committee, 2020. </a:t>
            </a:r>
            <a:r>
              <a:rPr lang="en-US" sz="600" i="1" dirty="0" smtClean="0"/>
              <a:t>Meeting the eye health needs of shielding, isolating and domiciliary patients during the </a:t>
            </a:r>
            <a:r>
              <a:rPr lang="en-US" sz="600" i="1" dirty="0" err="1" smtClean="0"/>
              <a:t>coronavirus</a:t>
            </a:r>
            <a:r>
              <a:rPr lang="en-US" sz="600" i="1" dirty="0" smtClean="0"/>
              <a:t> (COVID-19) pandemic</a:t>
            </a:r>
            <a:r>
              <a:rPr lang="en-US" sz="600" dirty="0" smtClean="0"/>
              <a:t>. [Online] Available at: </a:t>
            </a:r>
            <a:r>
              <a:rPr lang="en-US" sz="600" u="sng" dirty="0" smtClean="0">
                <a:hlinkClick r:id="rId15"/>
              </a:rPr>
              <a:t>https://www.aop.org.uk/coronavirus-updates/meeting-the-eye-health-needs-of-shielding-isolating-and-domiciliary-patients</a:t>
            </a:r>
            <a:r>
              <a:rPr lang="en-US" sz="600" dirty="0" smtClean="0"/>
              <a:t> [Accessed 24 December 2020].</a:t>
            </a:r>
          </a:p>
          <a:p>
            <a:r>
              <a:rPr lang="en-US" sz="600" dirty="0" err="1" smtClean="0"/>
              <a:t>Folkesson</a:t>
            </a:r>
            <a:r>
              <a:rPr lang="en-US" sz="600" dirty="0" smtClean="0"/>
              <a:t>, P., 2020. </a:t>
            </a:r>
            <a:r>
              <a:rPr lang="en-US" sz="600" i="1" dirty="0" smtClean="0"/>
              <a:t>Statements</a:t>
            </a:r>
            <a:r>
              <a:rPr lang="en-US" sz="600" dirty="0" smtClean="0"/>
              <a:t>. [Online] Available at: </a:t>
            </a:r>
            <a:r>
              <a:rPr lang="en-US" sz="600" u="sng" dirty="0" smtClean="0">
                <a:hlinkClick r:id="rId16"/>
              </a:rPr>
              <a:t>https://worldcouncilofoptometry.info/wp-content/uploads/2020/08/March-17-2020.pdf</a:t>
            </a:r>
            <a:r>
              <a:rPr lang="en-US" sz="600" dirty="0" smtClean="0"/>
              <a:t> [Accessed 15 November 2020].</a:t>
            </a:r>
          </a:p>
          <a:p>
            <a:r>
              <a:rPr lang="en-US" sz="600" dirty="0" err="1" smtClean="0"/>
              <a:t>Gegúndez-Fernández</a:t>
            </a:r>
            <a:r>
              <a:rPr lang="en-US" sz="600" dirty="0" smtClean="0"/>
              <a:t>, J.A. et al., 2020. Recommendations for eye care during the alarm state by the </a:t>
            </a:r>
            <a:r>
              <a:rPr lang="en-US" sz="600" dirty="0" err="1" smtClean="0"/>
              <a:t>coronavirus</a:t>
            </a:r>
            <a:r>
              <a:rPr lang="en-US" sz="600" dirty="0" smtClean="0"/>
              <a:t> disease pandemic COVID-19. </a:t>
            </a:r>
            <a:r>
              <a:rPr lang="en-US" sz="600" i="1" dirty="0" smtClean="0"/>
              <a:t>Archives of the Spanish Society of Ophthalmology</a:t>
            </a:r>
            <a:r>
              <a:rPr lang="en-US" sz="600" dirty="0" smtClean="0"/>
              <a:t>, 95(6), pp.300-10.</a:t>
            </a:r>
          </a:p>
          <a:p>
            <a:r>
              <a:rPr lang="en-US" sz="600" dirty="0" err="1" smtClean="0"/>
              <a:t>Gerundez</a:t>
            </a:r>
            <a:r>
              <a:rPr lang="en-US" sz="600" dirty="0" smtClean="0"/>
              <a:t>-Fernandez, J.A. et al., 2020. Recommendations for eye care during the alarm state by the </a:t>
            </a:r>
            <a:r>
              <a:rPr lang="en-US" sz="600" dirty="0" err="1" smtClean="0"/>
              <a:t>coronavirus</a:t>
            </a:r>
            <a:r>
              <a:rPr lang="en-US" sz="600" dirty="0" smtClean="0"/>
              <a:t> disease pandemic COVID-19. </a:t>
            </a:r>
            <a:r>
              <a:rPr lang="en-US" sz="600" i="1" dirty="0" smtClean="0"/>
              <a:t>Archives of the Spanish Society of Ophthalmology</a:t>
            </a:r>
            <a:r>
              <a:rPr lang="en-US" sz="600" dirty="0" smtClean="0"/>
              <a:t>, 95(6), pp.300-10.</a:t>
            </a:r>
          </a:p>
          <a:p>
            <a:r>
              <a:rPr lang="en-US" sz="600" dirty="0" err="1" smtClean="0"/>
              <a:t>Grupcheva</a:t>
            </a:r>
            <a:r>
              <a:rPr lang="en-US" sz="600" dirty="0" smtClean="0"/>
              <a:t>, C.N., </a:t>
            </a:r>
            <a:r>
              <a:rPr lang="en-US" sz="600" dirty="0" err="1" smtClean="0"/>
              <a:t>Radeva</a:t>
            </a:r>
            <a:r>
              <a:rPr lang="en-US" sz="600" dirty="0" smtClean="0"/>
              <a:t>, M.N. &amp; </a:t>
            </a:r>
            <a:r>
              <a:rPr lang="en-US" sz="600" dirty="0" err="1" smtClean="0"/>
              <a:t>Grupchev</a:t>
            </a:r>
            <a:r>
              <a:rPr lang="en-US" sz="600" dirty="0" smtClean="0"/>
              <a:t>, D.I., 2020. How to run an efficient eye care practice during and after the COVID-19 pandemic. </a:t>
            </a:r>
            <a:r>
              <a:rPr lang="en-US" sz="600" i="1" dirty="0" err="1" smtClean="0"/>
              <a:t>Scripta</a:t>
            </a:r>
            <a:r>
              <a:rPr lang="en-US" sz="600" i="1" dirty="0" smtClean="0"/>
              <a:t> </a:t>
            </a:r>
            <a:r>
              <a:rPr lang="en-US" sz="600" i="1" dirty="0" err="1" smtClean="0"/>
              <a:t>Scientifica</a:t>
            </a:r>
            <a:r>
              <a:rPr lang="en-US" sz="600" i="1" dirty="0" smtClean="0"/>
              <a:t> </a:t>
            </a:r>
            <a:r>
              <a:rPr lang="en-US" sz="600" i="1" dirty="0" err="1" smtClean="0"/>
              <a:t>Medica</a:t>
            </a:r>
            <a:r>
              <a:rPr lang="en-US" sz="600" dirty="0" smtClean="0"/>
              <a:t>, 52(2), pp.9-16.</a:t>
            </a:r>
          </a:p>
          <a:p>
            <a:r>
              <a:rPr lang="en-US" sz="600" dirty="0" smtClean="0"/>
              <a:t>Ho, D. et al., 2020. COVID-19 and the Ocular Surface: A Review of Transmission and Manifestations. </a:t>
            </a:r>
            <a:r>
              <a:rPr lang="en-US" sz="600" i="1" dirty="0" smtClean="0"/>
              <a:t>Ocular immunology and inflammation</a:t>
            </a:r>
            <a:r>
              <a:rPr lang="en-US" sz="600" dirty="0" smtClean="0"/>
              <a:t>, 28(5), pp.726-34.</a:t>
            </a:r>
          </a:p>
          <a:p>
            <a:r>
              <a:rPr lang="en-US" sz="600" dirty="0" smtClean="0"/>
              <a:t>Huang, C. et al., 2020. Clinical features of patients infected with 2019 novel </a:t>
            </a:r>
            <a:r>
              <a:rPr lang="en-US" sz="600" dirty="0" err="1" smtClean="0"/>
              <a:t>coronavirus</a:t>
            </a:r>
            <a:r>
              <a:rPr lang="en-US" sz="600" dirty="0" smtClean="0"/>
              <a:t> in Wuhan, China. </a:t>
            </a:r>
            <a:r>
              <a:rPr lang="en-US" sz="600" i="1" dirty="0" smtClean="0"/>
              <a:t>The Lancet</a:t>
            </a:r>
            <a:r>
              <a:rPr lang="en-US" sz="600" dirty="0" smtClean="0"/>
              <a:t>, 395(10223), pp.497-506.</a:t>
            </a:r>
          </a:p>
          <a:p>
            <a:r>
              <a:rPr lang="en-US" sz="600" dirty="0" smtClean="0"/>
              <a:t>Hutton, D., 2020. </a:t>
            </a:r>
            <a:r>
              <a:rPr lang="en-US" sz="600" i="1" dirty="0" smtClean="0"/>
              <a:t>Researchers identify pink eye as possible primary symptom of COVID-19</a:t>
            </a:r>
            <a:r>
              <a:rPr lang="en-US" sz="600" dirty="0" smtClean="0"/>
              <a:t>. [Online] Available at: </a:t>
            </a:r>
            <a:r>
              <a:rPr lang="en-US" sz="600" u="sng" dirty="0" smtClean="0">
                <a:hlinkClick r:id="rId17"/>
              </a:rPr>
              <a:t>https://www.ophthalmologytimes.com/view/coronavirus-pink-eye-symptoms</a:t>
            </a:r>
            <a:r>
              <a:rPr lang="en-US" sz="600" dirty="0" smtClean="0"/>
              <a:t> [Accessed 24 December 2020].</a:t>
            </a:r>
          </a:p>
          <a:p>
            <a:r>
              <a:rPr lang="en-US" sz="600" dirty="0" err="1" smtClean="0"/>
              <a:t>Hu</a:t>
            </a:r>
            <a:r>
              <a:rPr lang="en-US" sz="600" dirty="0" smtClean="0"/>
              <a:t>, V.H. et al., 2020. Protecting yourself and your patients from COVID-19 in eye care. </a:t>
            </a:r>
            <a:r>
              <a:rPr lang="en-US" sz="600" i="1" dirty="0" smtClean="0"/>
              <a:t>Community Eye Health Journal</a:t>
            </a:r>
            <a:r>
              <a:rPr lang="en-US" sz="600" dirty="0" smtClean="0"/>
              <a:t>, 33(108), pp.S1-S6.</a:t>
            </a:r>
          </a:p>
          <a:p>
            <a:r>
              <a:rPr lang="en-US" sz="600" dirty="0" smtClean="0"/>
              <a:t>Jones, L. et al., 2020. The COVID-19 pandemic: Important considerations for contact lens practitioners. </a:t>
            </a:r>
            <a:r>
              <a:rPr lang="en-US" sz="600" i="1" dirty="0" smtClean="0"/>
              <a:t>Contact lens and anterior eye</a:t>
            </a:r>
            <a:r>
              <a:rPr lang="en-US" sz="600" dirty="0" smtClean="0"/>
              <a:t>, 43(3), pp.196-203.</a:t>
            </a:r>
          </a:p>
          <a:p>
            <a:r>
              <a:rPr lang="en-US" sz="600" dirty="0" err="1" smtClean="0"/>
              <a:t>Jonker</a:t>
            </a:r>
            <a:r>
              <a:rPr lang="en-US" sz="600" dirty="0" smtClean="0"/>
              <a:t>, J. &amp; </a:t>
            </a:r>
            <a:r>
              <a:rPr lang="en-US" sz="600" dirty="0" err="1" smtClean="0"/>
              <a:t>Pennink</a:t>
            </a:r>
            <a:r>
              <a:rPr lang="en-US" sz="600" dirty="0" smtClean="0"/>
              <a:t>, B., 2010. </a:t>
            </a:r>
            <a:r>
              <a:rPr lang="en-US" sz="600" i="1" dirty="0" smtClean="0"/>
              <a:t>The essence of research methodology</a:t>
            </a:r>
            <a:r>
              <a:rPr lang="en-US" sz="600" dirty="0" smtClean="0"/>
              <a:t>. Heidelberg: Springer.</a:t>
            </a:r>
          </a:p>
          <a:p>
            <a:r>
              <a:rPr lang="en-US" sz="600" dirty="0" err="1" smtClean="0"/>
              <a:t>Kandel</a:t>
            </a:r>
            <a:r>
              <a:rPr lang="en-US" sz="600" dirty="0" smtClean="0"/>
              <a:t>, N., </a:t>
            </a:r>
            <a:r>
              <a:rPr lang="en-US" sz="600" dirty="0" err="1" smtClean="0"/>
              <a:t>Chungong</a:t>
            </a:r>
            <a:r>
              <a:rPr lang="en-US" sz="600" dirty="0" smtClean="0"/>
              <a:t>, S., </a:t>
            </a:r>
            <a:r>
              <a:rPr lang="en-US" sz="600" dirty="0" err="1" smtClean="0"/>
              <a:t>Omaar</a:t>
            </a:r>
            <a:r>
              <a:rPr lang="en-US" sz="600" dirty="0" smtClean="0"/>
              <a:t>, A. &amp; Xing, J., 2020. Health security capacities in the context of COVID-19. </a:t>
            </a:r>
            <a:r>
              <a:rPr lang="en-US" sz="600" i="1" dirty="0" smtClean="0"/>
              <a:t>The Lancet</a:t>
            </a:r>
            <a:r>
              <a:rPr lang="en-US" sz="600" dirty="0" smtClean="0"/>
              <a:t>, 395(10229), pp.1047-53.</a:t>
            </a:r>
          </a:p>
          <a:p>
            <a:r>
              <a:rPr lang="en-US" sz="600" dirty="0" err="1" smtClean="0"/>
              <a:t>Kayaarasi</a:t>
            </a:r>
            <a:r>
              <a:rPr lang="en-US" sz="600" dirty="0" smtClean="0"/>
              <a:t>, Z.O., 2020. </a:t>
            </a:r>
            <a:r>
              <a:rPr lang="en-US" sz="600" i="1" dirty="0" smtClean="0"/>
              <a:t>European Journal of Ophthalmology</a:t>
            </a:r>
            <a:r>
              <a:rPr lang="en-US" sz="600" dirty="0" smtClean="0"/>
              <a:t>, pp.1-6. </a:t>
            </a:r>
            <a:r>
              <a:rPr lang="en-US" sz="600" dirty="0" err="1" smtClean="0"/>
              <a:t>doi</a:t>
            </a:r>
            <a:r>
              <a:rPr lang="en-US" sz="600" dirty="0" smtClean="0"/>
              <a:t>: 10.1177/1120672120946287.</a:t>
            </a:r>
          </a:p>
          <a:p>
            <a:r>
              <a:rPr lang="en-US" sz="600" dirty="0" smtClean="0"/>
              <a:t>Lai, T.H.T. et al., 2020. Stepping up infection control measures in ophthalmology during the novel </a:t>
            </a:r>
            <a:r>
              <a:rPr lang="en-US" sz="600" dirty="0" err="1" smtClean="0"/>
              <a:t>coronavirus</a:t>
            </a:r>
            <a:r>
              <a:rPr lang="en-US" sz="600" dirty="0" smtClean="0"/>
              <a:t> outbreak: an experience from Hong Kong. </a:t>
            </a:r>
            <a:r>
              <a:rPr lang="en-US" sz="600" i="1" dirty="0" err="1" smtClean="0"/>
              <a:t>Graefe's</a:t>
            </a:r>
            <a:r>
              <a:rPr lang="en-US" sz="600" i="1" dirty="0" smtClean="0"/>
              <a:t> Archive for Clinical and Experimental Ophthalmology</a:t>
            </a:r>
            <a:r>
              <a:rPr lang="en-US" sz="600" dirty="0" smtClean="0"/>
              <a:t>, 258(5), pp.1049-55.</a:t>
            </a:r>
          </a:p>
          <a:p>
            <a:r>
              <a:rPr lang="en-US" sz="600" dirty="0" smtClean="0"/>
              <a:t>Lee, V.J., </a:t>
            </a:r>
            <a:r>
              <a:rPr lang="en-US" sz="600" dirty="0" err="1" smtClean="0"/>
              <a:t>Chiew</a:t>
            </a:r>
            <a:r>
              <a:rPr lang="en-US" sz="600" dirty="0" smtClean="0"/>
              <a:t>, C.J. &amp; </a:t>
            </a:r>
            <a:r>
              <a:rPr lang="en-US" sz="600" dirty="0" err="1" smtClean="0"/>
              <a:t>Khong</a:t>
            </a:r>
            <a:r>
              <a:rPr lang="en-US" sz="600" dirty="0" smtClean="0"/>
              <a:t>, W.X., 2020. Interrupting transmission of COVID-19: lessons from containment efforts in Singapore.</a:t>
            </a:r>
          </a:p>
          <a:p>
            <a:r>
              <a:rPr lang="en-US" sz="600" dirty="0" err="1" smtClean="0"/>
              <a:t>Nagra</a:t>
            </a:r>
            <a:r>
              <a:rPr lang="en-US" sz="600" dirty="0" smtClean="0"/>
              <a:t>, M., </a:t>
            </a:r>
            <a:r>
              <a:rPr lang="en-US" sz="600" dirty="0" err="1" smtClean="0"/>
              <a:t>Vianya-Estopa</a:t>
            </a:r>
            <a:r>
              <a:rPr lang="en-US" sz="600" dirty="0" smtClean="0"/>
              <a:t>, M. &amp; </a:t>
            </a:r>
            <a:r>
              <a:rPr lang="en-US" sz="600" dirty="0" err="1" smtClean="0"/>
              <a:t>Wolfsshon</a:t>
            </a:r>
            <a:r>
              <a:rPr lang="en-US" sz="600" dirty="0" smtClean="0"/>
              <a:t>, J.S., 2020. Could </a:t>
            </a:r>
            <a:r>
              <a:rPr lang="en-US" sz="600" dirty="0" err="1" smtClean="0"/>
              <a:t>telehealth</a:t>
            </a:r>
            <a:r>
              <a:rPr lang="en-US" sz="600" dirty="0" smtClean="0"/>
              <a:t> help eye care practitioners adapt contact lens services during the COVID-19 pandemic? </a:t>
            </a:r>
            <a:r>
              <a:rPr lang="en-US" sz="600" i="1" dirty="0" smtClean="0"/>
              <a:t>Contact Lens &amp; Anterior Eye</a:t>
            </a:r>
            <a:r>
              <a:rPr lang="en-US" sz="600" dirty="0" smtClean="0"/>
              <a:t>, 43(3), pp.204-07.</a:t>
            </a:r>
          </a:p>
          <a:p>
            <a:r>
              <a:rPr lang="en-US" sz="600" dirty="0" err="1" smtClean="0"/>
              <a:t>Naser</a:t>
            </a:r>
            <a:r>
              <a:rPr lang="en-US" sz="600" dirty="0" smtClean="0"/>
              <a:t>, W.N. &amp; </a:t>
            </a:r>
            <a:r>
              <a:rPr lang="en-US" sz="600" dirty="0" err="1" smtClean="0"/>
              <a:t>Saleem</a:t>
            </a:r>
            <a:r>
              <a:rPr lang="en-US" sz="600" dirty="0" smtClean="0"/>
              <a:t>, H.B., 2018. Emergency and disaster management. </a:t>
            </a:r>
            <a:r>
              <a:rPr lang="en-US" sz="600" i="1" dirty="0" smtClean="0"/>
              <a:t>BMC Emergency Medicine</a:t>
            </a:r>
            <a:r>
              <a:rPr lang="en-US" sz="600" dirty="0" smtClean="0"/>
              <a:t>, 18.</a:t>
            </a:r>
          </a:p>
          <a:p>
            <a:r>
              <a:rPr lang="en-US" sz="600" dirty="0" smtClean="0"/>
              <a:t>OECD Health Division team, 2018. Feasibility study on health workforce skills assessment.</a:t>
            </a:r>
          </a:p>
          <a:p>
            <a:r>
              <a:rPr lang="en-US" sz="600" dirty="0" smtClean="0"/>
              <a:t>Parekh, J.G. &amp; </a:t>
            </a:r>
            <a:r>
              <a:rPr lang="en-US" sz="600" dirty="0" err="1" smtClean="0"/>
              <a:t>Kontos</a:t>
            </a:r>
            <a:r>
              <a:rPr lang="en-US" sz="600" dirty="0" smtClean="0"/>
              <a:t>, M., 2020. </a:t>
            </a:r>
            <a:r>
              <a:rPr lang="en-US" sz="600" i="1" dirty="0" err="1" smtClean="0"/>
              <a:t>Telehealth</a:t>
            </a:r>
            <a:r>
              <a:rPr lang="en-US" sz="600" i="1" dirty="0" smtClean="0"/>
              <a:t> a popular option for eye care during COVID-19 pandemic</a:t>
            </a:r>
            <a:r>
              <a:rPr lang="en-US" sz="600" dirty="0" smtClean="0"/>
              <a:t>. [Online] Available at: </a:t>
            </a:r>
            <a:r>
              <a:rPr lang="en-US" sz="600" u="sng" dirty="0" smtClean="0">
                <a:hlinkClick r:id="rId18"/>
              </a:rPr>
              <a:t>https://www.healio.com/news/ophthalmology/20200714/telehealth-a-popular-option-for-eye-care-during-covid19-pandemic</a:t>
            </a:r>
            <a:r>
              <a:rPr lang="en-US" sz="600" dirty="0" smtClean="0"/>
              <a:t> [Accessed 27 December 2020].</a:t>
            </a:r>
          </a:p>
          <a:p>
            <a:r>
              <a:rPr lang="en-US" sz="600" dirty="0" smtClean="0"/>
              <a:t>Parrish, R.K., Stewart, M.W. &amp; Duncan Powers, S.L., 2020. </a:t>
            </a:r>
            <a:r>
              <a:rPr lang="en-US" sz="600" i="1" dirty="0" smtClean="0"/>
              <a:t>Ophthalmologists Are More Than Eye Doctors—In Memoriam Li </a:t>
            </a:r>
            <a:r>
              <a:rPr lang="en-US" sz="600" i="1" dirty="0" err="1" smtClean="0"/>
              <a:t>Wenliang</a:t>
            </a:r>
            <a:r>
              <a:rPr lang="en-US" sz="600" dirty="0" smtClean="0"/>
              <a:t>. [Online] Available at: </a:t>
            </a:r>
            <a:r>
              <a:rPr lang="en-US" sz="600" u="sng" dirty="0" smtClean="0">
                <a:hlinkClick r:id="rId19"/>
              </a:rPr>
              <a:t>https://www.ajo.com/article/S0002-9394(20)30067-2/fulltext</a:t>
            </a:r>
            <a:r>
              <a:rPr lang="en-US" sz="600" dirty="0" smtClean="0"/>
              <a:t> [Accessed 15 November 2020].</a:t>
            </a:r>
          </a:p>
          <a:p>
            <a:r>
              <a:rPr lang="en-US" sz="600" dirty="0" err="1" smtClean="0"/>
              <a:t>Ragab</a:t>
            </a:r>
            <a:r>
              <a:rPr lang="en-US" sz="600" dirty="0" smtClean="0"/>
              <a:t>, M.A. &amp; </a:t>
            </a:r>
            <a:r>
              <a:rPr lang="en-US" sz="600" dirty="0" err="1" smtClean="0"/>
              <a:t>Arisha</a:t>
            </a:r>
            <a:r>
              <a:rPr lang="en-US" sz="600" dirty="0" smtClean="0"/>
              <a:t>, A., 2018. Research Methodology in Business: A Starter’s Guide. </a:t>
            </a:r>
            <a:r>
              <a:rPr lang="en-US" sz="600" i="1" dirty="0" smtClean="0"/>
              <a:t>Management and organizational studies</a:t>
            </a:r>
            <a:r>
              <a:rPr lang="en-US" sz="600" dirty="0" smtClean="0"/>
              <a:t>, 5(1).</a:t>
            </a:r>
          </a:p>
          <a:p>
            <a:r>
              <a:rPr lang="en-US" sz="600" dirty="0" err="1" smtClean="0"/>
              <a:t>Sadhu</a:t>
            </a:r>
            <a:r>
              <a:rPr lang="en-US" sz="600" dirty="0" smtClean="0"/>
              <a:t>, S. et al., 2020. COVID-19: Limiting the Risks for Eye Care Professionals. </a:t>
            </a:r>
            <a:r>
              <a:rPr lang="en-US" sz="600" i="1" dirty="0" smtClean="0"/>
              <a:t>Ocular Immunology and Inflammation</a:t>
            </a:r>
            <a:r>
              <a:rPr lang="en-US" sz="600" dirty="0" smtClean="0"/>
              <a:t>, 28(5), pp.714-20.</a:t>
            </a:r>
          </a:p>
          <a:p>
            <a:r>
              <a:rPr lang="en-US" sz="600" dirty="0" smtClean="0"/>
              <a:t>Sauer, L.M., 2020. </a:t>
            </a:r>
            <a:r>
              <a:rPr lang="en-US" sz="600" i="1" dirty="0" smtClean="0"/>
              <a:t>What is </a:t>
            </a:r>
            <a:r>
              <a:rPr lang="en-US" sz="600" i="1" dirty="0" err="1" smtClean="0"/>
              <a:t>coronavirus</a:t>
            </a:r>
            <a:r>
              <a:rPr lang="en-US" sz="600" i="1" dirty="0" smtClean="0"/>
              <a:t>?</a:t>
            </a:r>
            <a:r>
              <a:rPr lang="en-US" sz="600" dirty="0" smtClean="0"/>
              <a:t> [Online] Available at: </a:t>
            </a:r>
            <a:r>
              <a:rPr lang="en-US" sz="600" u="sng" dirty="0" smtClean="0">
                <a:hlinkClick r:id="rId20"/>
              </a:rPr>
              <a:t>https://www.hopkinsmedicine.org/health/conditions-and-diseases/coronavirus</a:t>
            </a:r>
            <a:r>
              <a:rPr lang="en-US" sz="600" dirty="0" smtClean="0"/>
              <a:t> [Accessed 15 December 2020].</a:t>
            </a:r>
          </a:p>
          <a:p>
            <a:r>
              <a:rPr lang="en-US" sz="600" dirty="0" smtClean="0"/>
              <a:t>Saunders, M.N.K., Lewis, P. &amp; </a:t>
            </a:r>
            <a:r>
              <a:rPr lang="en-US" sz="600" dirty="0" err="1" smtClean="0"/>
              <a:t>Thornhill</a:t>
            </a:r>
            <a:r>
              <a:rPr lang="en-US" sz="600" dirty="0" smtClean="0"/>
              <a:t>, A., 2019. </a:t>
            </a:r>
            <a:r>
              <a:rPr lang="en-US" sz="600" i="1" dirty="0" smtClean="0"/>
              <a:t>Research methods for business students</a:t>
            </a:r>
            <a:r>
              <a:rPr lang="en-US" sz="600" dirty="0" smtClean="0"/>
              <a:t>. Pearson.</a:t>
            </a:r>
          </a:p>
          <a:p>
            <a:r>
              <a:rPr lang="en-US" sz="600" dirty="0" err="1" smtClean="0"/>
              <a:t>Scheer</a:t>
            </a:r>
            <a:r>
              <a:rPr lang="en-US" sz="600" dirty="0" smtClean="0"/>
              <a:t>, L. &amp; </a:t>
            </a:r>
            <a:r>
              <a:rPr lang="en-US" sz="600" dirty="0" err="1" smtClean="0"/>
              <a:t>Hillsgrove</a:t>
            </a:r>
            <a:r>
              <a:rPr lang="en-US" sz="600" dirty="0" smtClean="0"/>
              <a:t>, R., 2020. Urgent and Emergent Eye Care Strategies to Protect Against COVID-19. </a:t>
            </a:r>
            <a:r>
              <a:rPr lang="en-US" sz="600" i="1" dirty="0" smtClean="0"/>
              <a:t>Federal practitioner</a:t>
            </a:r>
            <a:r>
              <a:rPr lang="en-US" sz="600" dirty="0" smtClean="0"/>
              <a:t>, 37(5), pp.220-23.</a:t>
            </a:r>
          </a:p>
          <a:p>
            <a:r>
              <a:rPr lang="en-US" sz="600" dirty="0" err="1" smtClean="0"/>
              <a:t>Shirodkar</a:t>
            </a:r>
            <a:r>
              <a:rPr lang="en-US" sz="600" dirty="0" smtClean="0"/>
              <a:t>, A.-L. et al., 2020. Personal Protective Equipment (PPE) use among emergency eye care professionals in the UK during the COVID19 pandemic. </a:t>
            </a:r>
            <a:r>
              <a:rPr lang="en-US" sz="600" i="1" dirty="0" smtClean="0"/>
              <a:t>The Royal College of Ophthalmologists</a:t>
            </a:r>
            <a:r>
              <a:rPr lang="en-US" sz="600" dirty="0" smtClean="0"/>
              <a:t>, 34, pp.1224-28.</a:t>
            </a:r>
          </a:p>
          <a:p>
            <a:r>
              <a:rPr lang="en-US" sz="600" dirty="0" smtClean="0"/>
              <a:t>Smith, N. &amp; Fraser, M., 2020. Straining the System: Novel </a:t>
            </a:r>
            <a:r>
              <a:rPr lang="en-US" sz="600" dirty="0" err="1" smtClean="0"/>
              <a:t>Coronavirus</a:t>
            </a:r>
            <a:r>
              <a:rPr lang="en-US" sz="600" dirty="0" smtClean="0"/>
              <a:t> (COVID-19) and Preparedness for Concomitant Disasters. </a:t>
            </a:r>
            <a:r>
              <a:rPr lang="en-US" sz="600" i="1" dirty="0" smtClean="0"/>
              <a:t>AJPH</a:t>
            </a:r>
            <a:r>
              <a:rPr lang="en-US" sz="600" dirty="0" smtClean="0"/>
              <a:t>. </a:t>
            </a:r>
            <a:r>
              <a:rPr lang="en-US" sz="600" dirty="0" err="1" smtClean="0"/>
              <a:t>doi</a:t>
            </a:r>
            <a:r>
              <a:rPr lang="en-US" sz="600" dirty="0" smtClean="0"/>
              <a:t>: 10.2105/AJPH.2020.305618.</a:t>
            </a:r>
          </a:p>
          <a:p>
            <a:r>
              <a:rPr lang="en-US" sz="600" dirty="0" err="1" smtClean="0"/>
              <a:t>Stoecklin</a:t>
            </a:r>
            <a:r>
              <a:rPr lang="en-US" sz="600" dirty="0" smtClean="0"/>
              <a:t>, S.B. et al., 2020. First cases of </a:t>
            </a:r>
            <a:r>
              <a:rPr lang="en-US" sz="600" dirty="0" err="1" smtClean="0"/>
              <a:t>coronavirus</a:t>
            </a:r>
            <a:r>
              <a:rPr lang="en-US" sz="600" dirty="0" smtClean="0"/>
              <a:t> disease 2019 (COVID-19) in France: surveillance, investigations and control measures, January 2020. </a:t>
            </a:r>
            <a:r>
              <a:rPr lang="en-US" sz="600" i="1" dirty="0" smtClean="0"/>
              <a:t>Euro surveillance</a:t>
            </a:r>
            <a:r>
              <a:rPr lang="en-US" sz="600" dirty="0" smtClean="0"/>
              <a:t>, 25(6).</a:t>
            </a:r>
          </a:p>
          <a:p>
            <a:r>
              <a:rPr lang="en-US" sz="600" dirty="0" err="1" smtClean="0"/>
              <a:t>Velavan</a:t>
            </a:r>
            <a:r>
              <a:rPr lang="en-US" sz="600" dirty="0" smtClean="0"/>
              <a:t>, T.P. &amp; Meyer, C.G., 2020. The COVID‐19 epidemic. </a:t>
            </a:r>
            <a:r>
              <a:rPr lang="en-US" sz="600" i="1" dirty="0" smtClean="0"/>
              <a:t>Wiley public health emergency collection</a:t>
            </a:r>
            <a:r>
              <a:rPr lang="en-US" sz="600" dirty="0" smtClean="0"/>
              <a:t>, 25(3), pp.278-80.</a:t>
            </a:r>
          </a:p>
          <a:p>
            <a:r>
              <a:rPr lang="en-US" sz="600" dirty="0" smtClean="0"/>
              <a:t>WCO, 2020. </a:t>
            </a:r>
            <a:r>
              <a:rPr lang="en-US" sz="600" i="1" dirty="0" smtClean="0"/>
              <a:t>Statements</a:t>
            </a:r>
            <a:r>
              <a:rPr lang="en-US" sz="600" dirty="0" smtClean="0"/>
              <a:t>. [Online] Available at: </a:t>
            </a:r>
            <a:r>
              <a:rPr lang="en-US" sz="600" u="sng" dirty="0" smtClean="0">
                <a:hlinkClick r:id="rId21"/>
              </a:rPr>
              <a:t>https://worldcouncilofoptometry.info/wp-content/uploads/2020/08/May-15-2020-Reopening-Statement-English.pdf</a:t>
            </a:r>
            <a:r>
              <a:rPr lang="en-US" sz="600" dirty="0" smtClean="0"/>
              <a:t> [Accessed 24 December 2020].</a:t>
            </a:r>
          </a:p>
          <a:p>
            <a:r>
              <a:rPr lang="en-US" sz="600" dirty="0" smtClean="0"/>
              <a:t>WCO, 2020. </a:t>
            </a:r>
            <a:r>
              <a:rPr lang="en-US" sz="600" i="1" dirty="0" smtClean="0"/>
              <a:t>We're here to support you</a:t>
            </a:r>
            <a:r>
              <a:rPr lang="en-US" sz="600" dirty="0" smtClean="0"/>
              <a:t>. [Online] Available at: </a:t>
            </a:r>
            <a:r>
              <a:rPr lang="en-US" sz="600" u="sng" dirty="0" smtClean="0">
                <a:hlinkClick r:id="rId22"/>
              </a:rPr>
              <a:t>https://worldcouncilofoptometry.info/covid-19-news-and-updates/</a:t>
            </a:r>
            <a:r>
              <a:rPr lang="en-US" sz="600" dirty="0" smtClean="0"/>
              <a:t> [Accessed 22 December 2020].</a:t>
            </a:r>
          </a:p>
          <a:p>
            <a:r>
              <a:rPr lang="en-US" sz="600" dirty="0" smtClean="0"/>
              <a:t>West, S.K. et al., 2002. How Does Visual Impairment Affect Performance on Tasks of Everyday Life? </a:t>
            </a:r>
            <a:r>
              <a:rPr lang="en-US" sz="600" i="1" dirty="0" smtClean="0"/>
              <a:t>JAMA Ophthalmology</a:t>
            </a:r>
            <a:r>
              <a:rPr lang="en-US" sz="600" dirty="0" smtClean="0"/>
              <a:t>, 120(6), pp.774-80.</a:t>
            </a:r>
          </a:p>
          <a:p>
            <a:r>
              <a:rPr lang="en-US" sz="600" dirty="0" smtClean="0"/>
              <a:t>WHO, 2020. [Online] Available at: </a:t>
            </a:r>
            <a:r>
              <a:rPr lang="en-US" sz="600" u="sng" dirty="0" smtClean="0">
                <a:hlinkClick r:id="rId23"/>
              </a:rPr>
              <a:t>https://covid19.who.int/region/emro/country/lb</a:t>
            </a:r>
            <a:r>
              <a:rPr lang="en-US" sz="600" dirty="0" smtClean="0"/>
              <a:t> [Accessed 24 December 2020].</a:t>
            </a:r>
          </a:p>
          <a:p>
            <a:r>
              <a:rPr lang="en-US" sz="600" dirty="0" smtClean="0"/>
              <a:t>WHO, 2020. </a:t>
            </a:r>
            <a:r>
              <a:rPr lang="en-US" sz="600" i="1" dirty="0" err="1" smtClean="0"/>
              <a:t>Coronavirus</a:t>
            </a:r>
            <a:r>
              <a:rPr lang="en-US" sz="600" dirty="0" smtClean="0"/>
              <a:t>. [Online] Available at: </a:t>
            </a:r>
            <a:r>
              <a:rPr lang="en-US" sz="600" u="sng" dirty="0" smtClean="0">
                <a:hlinkClick r:id="rId24"/>
              </a:rPr>
              <a:t>https://www.who.int/health-topics/coronavirus#tab=tab_1</a:t>
            </a:r>
            <a:r>
              <a:rPr lang="en-US" sz="600" dirty="0" smtClean="0"/>
              <a:t> [Accessed 15 December 2020].</a:t>
            </a:r>
          </a:p>
          <a:p>
            <a:r>
              <a:rPr lang="en-US" sz="600" dirty="0" smtClean="0"/>
              <a:t>WHO, 2020. </a:t>
            </a:r>
            <a:r>
              <a:rPr lang="en-US" sz="600" i="1" dirty="0" smtClean="0"/>
              <a:t>Disease outbreaks by year</a:t>
            </a:r>
            <a:r>
              <a:rPr lang="en-US" sz="600" dirty="0" smtClean="0"/>
              <a:t>. [Online] Available at: </a:t>
            </a:r>
            <a:r>
              <a:rPr lang="en-US" sz="600" u="sng" dirty="0" smtClean="0">
                <a:hlinkClick r:id="rId25"/>
              </a:rPr>
              <a:t>https://www.who.int/csr/don/archive/year/en/</a:t>
            </a:r>
            <a:r>
              <a:rPr lang="en-US" sz="600" dirty="0" smtClean="0"/>
              <a:t> [Accessed 27 December 2020].</a:t>
            </a:r>
          </a:p>
          <a:p>
            <a:r>
              <a:rPr lang="en-US" sz="600" dirty="0" smtClean="0"/>
              <a:t>World Health Organization, 2020. COVID-19:Operational guidance for maintaining essential health services during an outbreak.</a:t>
            </a:r>
          </a:p>
          <a:p>
            <a:endParaRPr lang="en-US" sz="6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057400"/>
            <a:ext cx="8229600" cy="1143000"/>
          </a:xfrm>
        </p:spPr>
        <p:txBody>
          <a:bodyPr/>
          <a:lstStyle/>
          <a:p>
            <a:r>
              <a:rPr lang="en-US" dirty="0" smtClean="0"/>
              <a:t>Thank you for listening</a:t>
            </a:r>
            <a:endParaRPr lang="en-US" dirty="0"/>
          </a:p>
        </p:txBody>
      </p:sp>
      <p:sp>
        <p:nvSpPr>
          <p:cNvPr id="4" name="Title 1"/>
          <p:cNvSpPr txBox="1">
            <a:spLocks/>
          </p:cNvSpPr>
          <p:nvPr/>
        </p:nvSpPr>
        <p:spPr>
          <a:xfrm>
            <a:off x="457200" y="34290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mj-lt"/>
                <a:ea typeface="+mj-ea"/>
                <a:cs typeface="+mj-cs"/>
              </a:rPr>
              <a:t>Ready to answer any question</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pic>
        <p:nvPicPr>
          <p:cNvPr id="1026" name="Picture 2" descr="Image result for question mark"/>
          <p:cNvPicPr>
            <a:picLocks noChangeAspect="1" noChangeArrowheads="1"/>
          </p:cNvPicPr>
          <p:nvPr/>
        </p:nvPicPr>
        <p:blipFill>
          <a:blip r:embed="rId2"/>
          <a:srcRect/>
          <a:stretch>
            <a:fillRect/>
          </a:stretch>
        </p:blipFill>
        <p:spPr bwMode="auto">
          <a:xfrm>
            <a:off x="2895600" y="4572000"/>
            <a:ext cx="3695700" cy="194393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100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4">
                                            <p:txEl>
                                              <p:pRg st="0" end="0"/>
                                            </p:txEl>
                                          </p:spTgt>
                                        </p:tgtEl>
                                      </p:cBhvr>
                                    </p:animEffect>
                                  </p:childTnLst>
                                </p:cTn>
                              </p:par>
                            </p:childTnLst>
                          </p:cTn>
                        </p:par>
                        <p:par>
                          <p:cTn id="10" fill="hold">
                            <p:stCondLst>
                              <p:cond delay="1500"/>
                            </p:stCondLst>
                            <p:childTnLst>
                              <p:par>
                                <p:cTn id="11" presetID="53" presetClass="entr" presetSubtype="0" fill="hold" nodeType="afterEffect">
                                  <p:stCondLst>
                                    <p:cond delay="0"/>
                                  </p:stCondLst>
                                  <p:childTnLst>
                                    <p:set>
                                      <p:cBhvr>
                                        <p:cTn id="12" dur="1" fill="hold">
                                          <p:stCondLst>
                                            <p:cond delay="0"/>
                                          </p:stCondLst>
                                        </p:cTn>
                                        <p:tgtEl>
                                          <p:spTgt spid="1026"/>
                                        </p:tgtEl>
                                        <p:attrNameLst>
                                          <p:attrName>style.visibility</p:attrName>
                                        </p:attrNameLst>
                                      </p:cBhvr>
                                      <p:to>
                                        <p:strVal val="visible"/>
                                      </p:to>
                                    </p:set>
                                    <p:anim calcmode="lin" valueType="num">
                                      <p:cBhvr>
                                        <p:cTn id="13" dur="500" fill="hold"/>
                                        <p:tgtEl>
                                          <p:spTgt spid="1026"/>
                                        </p:tgtEl>
                                        <p:attrNameLst>
                                          <p:attrName>ppt_w</p:attrName>
                                        </p:attrNameLst>
                                      </p:cBhvr>
                                      <p:tavLst>
                                        <p:tav tm="0">
                                          <p:val>
                                            <p:fltVal val="0"/>
                                          </p:val>
                                        </p:tav>
                                        <p:tav tm="100000">
                                          <p:val>
                                            <p:strVal val="#ppt_w"/>
                                          </p:val>
                                        </p:tav>
                                      </p:tavLst>
                                    </p:anim>
                                    <p:anim calcmode="lin" valueType="num">
                                      <p:cBhvr>
                                        <p:cTn id="14" dur="500" fill="hold"/>
                                        <p:tgtEl>
                                          <p:spTgt spid="1026"/>
                                        </p:tgtEl>
                                        <p:attrNameLst>
                                          <p:attrName>ppt_h</p:attrName>
                                        </p:attrNameLst>
                                      </p:cBhvr>
                                      <p:tavLst>
                                        <p:tav tm="0">
                                          <p:val>
                                            <p:fltVal val="0"/>
                                          </p:val>
                                        </p:tav>
                                        <p:tav tm="100000">
                                          <p:val>
                                            <p:strVal val="#ppt_h"/>
                                          </p:val>
                                        </p:tav>
                                      </p:tavLst>
                                    </p:anim>
                                    <p:animEffect transition="in" filter="fade">
                                      <p:cBhvr>
                                        <p:cTn id="15"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a:bodyPr>
          <a:lstStyle/>
          <a:p>
            <a:r>
              <a:rPr lang="en-US" dirty="0" smtClean="0"/>
              <a:t>Health care system has always been in continuous risk of threatening outbreaks and pandemics (WHO, 2020)</a:t>
            </a:r>
          </a:p>
        </p:txBody>
      </p:sp>
      <p:pic>
        <p:nvPicPr>
          <p:cNvPr id="4" name="Picture 2" descr="Video: What happens to your body when you get coronavirus - Videos -  Arabianbusiness"/>
          <p:cNvPicPr>
            <a:picLocks noChangeAspect="1" noChangeArrowheads="1"/>
          </p:cNvPicPr>
          <p:nvPr/>
        </p:nvPicPr>
        <p:blipFill>
          <a:blip r:embed="rId2" cstate="print"/>
          <a:srcRect l="7228" r="15679"/>
          <a:stretch>
            <a:fillRect/>
          </a:stretch>
        </p:blipFill>
        <p:spPr bwMode="auto">
          <a:xfrm>
            <a:off x="3133816" y="4267200"/>
            <a:ext cx="2733584" cy="1861542"/>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990600"/>
            <a:ext cx="8839200" cy="4525963"/>
          </a:xfrm>
        </p:spPr>
        <p:txBody>
          <a:bodyPr>
            <a:normAutofit/>
          </a:bodyPr>
          <a:lstStyle/>
          <a:p>
            <a:r>
              <a:rPr lang="en-US" sz="2800" dirty="0" smtClean="0"/>
              <a:t>COVID-19 is a worldwide pandemic spreading very fast affecting health and leading to mortality.</a:t>
            </a:r>
          </a:p>
          <a:p>
            <a:endParaRPr lang="en-US" sz="2800" dirty="0" smtClean="0"/>
          </a:p>
          <a:p>
            <a:r>
              <a:rPr lang="en-US" sz="2800" dirty="0" smtClean="0"/>
              <a:t>This pandemic has influenced several fields including health sector</a:t>
            </a:r>
          </a:p>
          <a:p>
            <a:r>
              <a:rPr lang="en-US" sz="2800" dirty="0" smtClean="0"/>
              <a:t>Healthcare professionals are at the frontlines facing this pandemic</a:t>
            </a:r>
          </a:p>
        </p:txBody>
      </p:sp>
      <p:pic>
        <p:nvPicPr>
          <p:cNvPr id="32770" name="Picture 2" descr="Healthcare Workers With COVID-19 Relatively Young, Mostly Female: CDC |  tctmd.com"/>
          <p:cNvPicPr>
            <a:picLocks noChangeAspect="1" noChangeArrowheads="1"/>
          </p:cNvPicPr>
          <p:nvPr/>
        </p:nvPicPr>
        <p:blipFill>
          <a:blip r:embed="rId2"/>
          <a:srcRect/>
          <a:stretch>
            <a:fillRect/>
          </a:stretch>
        </p:blipFill>
        <p:spPr bwMode="auto">
          <a:xfrm>
            <a:off x="2819400" y="4495800"/>
            <a:ext cx="4048125" cy="203341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1"/>
            <a:ext cx="8229600" cy="4983164"/>
          </a:xfrm>
        </p:spPr>
        <p:txBody>
          <a:bodyPr>
            <a:normAutofit/>
          </a:bodyPr>
          <a:lstStyle/>
          <a:p>
            <a:r>
              <a:rPr lang="en-US" sz="2800" dirty="0" smtClean="0"/>
              <a:t>Eye Care professionals can be considered among those who are at </a:t>
            </a:r>
            <a:r>
              <a:rPr lang="en-US" sz="2800" dirty="0" smtClean="0">
                <a:solidFill>
                  <a:schemeClr val="accent1"/>
                </a:solidFill>
              </a:rPr>
              <a:t>high risk </a:t>
            </a:r>
            <a:r>
              <a:rPr lang="en-US" sz="2800" dirty="0" smtClean="0"/>
              <a:t>during COVID-19 (contracting or transmitting the virus) </a:t>
            </a:r>
          </a:p>
          <a:p>
            <a:endParaRPr lang="en-US" sz="2800" dirty="0" smtClean="0"/>
          </a:p>
          <a:p>
            <a:r>
              <a:rPr lang="en-US" sz="2800" dirty="0" smtClean="0"/>
              <a:t>They perform their job at </a:t>
            </a:r>
            <a:r>
              <a:rPr lang="en-US" sz="2800" dirty="0" smtClean="0">
                <a:solidFill>
                  <a:schemeClr val="accent1"/>
                </a:solidFill>
              </a:rPr>
              <a:t>close distances from patients</a:t>
            </a:r>
            <a:r>
              <a:rPr lang="en-US" sz="2800" dirty="0" smtClean="0"/>
              <a:t> (</a:t>
            </a:r>
            <a:r>
              <a:rPr lang="en-US" sz="2800" dirty="0" err="1" smtClean="0"/>
              <a:t>Danesh</a:t>
            </a:r>
            <a:r>
              <a:rPr lang="en-US" sz="2800" dirty="0" smtClean="0"/>
              <a:t>-Meyer &amp; McGhee, 2020)</a:t>
            </a:r>
            <a:r>
              <a:rPr lang="en-GB" sz="2800" dirty="0" smtClean="0"/>
              <a:t> </a:t>
            </a:r>
            <a:r>
              <a:rPr lang="en-US" sz="2800" dirty="0" smtClean="0"/>
              <a:t>with all the possibility to contract or transmit the virus easily if not taking all the precautions needed</a:t>
            </a:r>
          </a:p>
        </p:txBody>
      </p:sp>
      <p:pic>
        <p:nvPicPr>
          <p:cNvPr id="4" name="Picture 2" descr="Eye Treatment » MedAssist - Medical Travel to Turkey"/>
          <p:cNvPicPr>
            <a:picLocks noChangeAspect="1" noChangeArrowheads="1"/>
          </p:cNvPicPr>
          <p:nvPr/>
        </p:nvPicPr>
        <p:blipFill>
          <a:blip r:embed="rId2" cstate="print"/>
          <a:srcRect/>
          <a:stretch>
            <a:fillRect/>
          </a:stretch>
        </p:blipFill>
        <p:spPr bwMode="auto">
          <a:xfrm>
            <a:off x="6400800" y="4800600"/>
            <a:ext cx="2743200" cy="2057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In a world evolving rapidly and prone to unpredicted changes, there is a radical need for </a:t>
            </a:r>
            <a:r>
              <a:rPr lang="en-US" dirty="0" smtClean="0">
                <a:solidFill>
                  <a:schemeClr val="accent1"/>
                </a:solidFill>
              </a:rPr>
              <a:t>pro-activeness</a:t>
            </a:r>
            <a:r>
              <a:rPr lang="en-US" dirty="0" smtClean="0"/>
              <a:t> and </a:t>
            </a:r>
            <a:r>
              <a:rPr lang="en-US" dirty="0" smtClean="0">
                <a:solidFill>
                  <a:schemeClr val="accent1"/>
                </a:solidFill>
              </a:rPr>
              <a:t>resilience</a:t>
            </a:r>
            <a:r>
              <a:rPr lang="en-US" dirty="0" smtClean="0"/>
              <a:t> at the level of management in order to cope with any situation.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a:t>
            </a:r>
            <a:endParaRPr lang="en-US" dirty="0"/>
          </a:p>
        </p:txBody>
      </p:sp>
      <p:sp>
        <p:nvSpPr>
          <p:cNvPr id="3" name="Content Placeholder 2"/>
          <p:cNvSpPr>
            <a:spLocks noGrp="1"/>
          </p:cNvSpPr>
          <p:nvPr>
            <p:ph idx="1"/>
          </p:nvPr>
        </p:nvSpPr>
        <p:spPr>
          <a:xfrm>
            <a:off x="304800" y="1447800"/>
            <a:ext cx="8534400" cy="4525963"/>
          </a:xfrm>
        </p:spPr>
        <p:txBody>
          <a:bodyPr>
            <a:normAutofit/>
          </a:bodyPr>
          <a:lstStyle/>
          <a:p>
            <a:r>
              <a:rPr lang="en-US" sz="2800" dirty="0" smtClean="0"/>
              <a:t>Death of first doctor Li Wang (ophthalmologist) in China due to COVID-19</a:t>
            </a:r>
          </a:p>
          <a:p>
            <a:endParaRPr lang="en-US" sz="2800" dirty="0" smtClean="0"/>
          </a:p>
          <a:p>
            <a:r>
              <a:rPr lang="en-US" sz="2800" dirty="0" smtClean="0"/>
              <a:t>Inability to keep receiving eye health services as before</a:t>
            </a:r>
          </a:p>
          <a:p>
            <a:endParaRPr lang="en-US" sz="2800" dirty="0" smtClean="0"/>
          </a:p>
          <a:p>
            <a:r>
              <a:rPr lang="en-US" sz="2800" dirty="0" smtClean="0"/>
              <a:t>Some ocular diseases might have irreversible effects on eyes if not treated on time</a:t>
            </a:r>
          </a:p>
          <a:p>
            <a:endParaRPr lang="en-US" dirty="0" smtClean="0"/>
          </a:p>
        </p:txBody>
      </p:sp>
      <p:pic>
        <p:nvPicPr>
          <p:cNvPr id="5" name="Picture 2" descr="How to Protect Your Sight According to Top Eye Care Professionals"/>
          <p:cNvPicPr>
            <a:picLocks noChangeAspect="1" noChangeArrowheads="1"/>
          </p:cNvPicPr>
          <p:nvPr/>
        </p:nvPicPr>
        <p:blipFill>
          <a:blip r:embed="rId2"/>
          <a:srcRect/>
          <a:stretch>
            <a:fillRect/>
          </a:stretch>
        </p:blipFill>
        <p:spPr bwMode="auto">
          <a:xfrm>
            <a:off x="5562600" y="4467885"/>
            <a:ext cx="3581400" cy="239011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 of the study</a:t>
            </a:r>
            <a:endParaRPr lang="en-US" dirty="0"/>
          </a:p>
        </p:txBody>
      </p:sp>
      <p:sp>
        <p:nvSpPr>
          <p:cNvPr id="3" name="Content Placeholder 2"/>
          <p:cNvSpPr>
            <a:spLocks noGrp="1"/>
          </p:cNvSpPr>
          <p:nvPr>
            <p:ph idx="1"/>
          </p:nvPr>
        </p:nvSpPr>
        <p:spPr>
          <a:xfrm>
            <a:off x="381000" y="1295400"/>
            <a:ext cx="8382000" cy="5257800"/>
          </a:xfrm>
          <a:noFill/>
        </p:spPr>
        <p:txBody>
          <a:bodyPr>
            <a:normAutofit/>
          </a:bodyPr>
          <a:lstStyle/>
          <a:p>
            <a:r>
              <a:rPr lang="en-US" sz="3000" dirty="0" smtClean="0"/>
              <a:t>Study the strategies to be adopted for a safe Eye care practice</a:t>
            </a:r>
          </a:p>
          <a:p>
            <a:r>
              <a:rPr lang="en-US" sz="3000" dirty="0" smtClean="0"/>
              <a:t>Build a framework of new normalcy for ECP based on practical strategies benchmarked with the worldwide guidelines</a:t>
            </a:r>
          </a:p>
          <a:p>
            <a:endParaRPr lang="en-US" dirty="0" smtClean="0">
              <a:solidFill>
                <a:schemeClr val="accent2"/>
              </a:solidFill>
            </a:endParaRPr>
          </a:p>
          <a:p>
            <a:endParaRPr lang="en-US" dirty="0" smtClean="0">
              <a:solidFill>
                <a:schemeClr val="accent2"/>
              </a:solidFill>
            </a:endParaRPr>
          </a:p>
          <a:p>
            <a:endParaRPr lang="en-US" dirty="0" smtClean="0">
              <a:solidFill>
                <a:schemeClr val="accent2"/>
              </a:solidFill>
            </a:endParaRPr>
          </a:p>
          <a:p>
            <a:r>
              <a:rPr lang="en-US" sz="2800" dirty="0" smtClean="0">
                <a:solidFill>
                  <a:schemeClr val="accent2"/>
                </a:solidFill>
              </a:rPr>
              <a:t>Added value to the literature </a:t>
            </a:r>
            <a:r>
              <a:rPr lang="en-US" sz="2800" dirty="0" smtClean="0">
                <a:solidFill>
                  <a:schemeClr val="accent2"/>
                </a:solidFill>
              </a:rPr>
              <a:t>review</a:t>
            </a:r>
            <a:endParaRPr lang="en-US" sz="2800" dirty="0" smtClean="0">
              <a:solidFill>
                <a:schemeClr val="accent2"/>
              </a:solidFill>
            </a:endParaRPr>
          </a:p>
        </p:txBody>
      </p:sp>
      <p:pic>
        <p:nvPicPr>
          <p:cNvPr id="4" name="Picture 2" descr="Free Animated Cliparts Question, Download Free Clip Art, Free Clip Art on  Clipart Library"/>
          <p:cNvPicPr>
            <a:picLocks noChangeAspect="1" noChangeArrowheads="1"/>
          </p:cNvPicPr>
          <p:nvPr/>
        </p:nvPicPr>
        <p:blipFill>
          <a:blip r:embed="rId2" cstate="print"/>
          <a:srcRect/>
          <a:stretch>
            <a:fillRect/>
          </a:stretch>
        </p:blipFill>
        <p:spPr bwMode="auto">
          <a:xfrm rot="931836">
            <a:off x="4053466" y="3983255"/>
            <a:ext cx="912302" cy="137381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Rationale of the study</a:t>
            </a:r>
            <a:endParaRPr lang="en-US" dirty="0"/>
          </a:p>
        </p:txBody>
      </p:sp>
      <p:sp>
        <p:nvSpPr>
          <p:cNvPr id="3" name="Content Placeholder 2"/>
          <p:cNvSpPr>
            <a:spLocks noGrp="1"/>
          </p:cNvSpPr>
          <p:nvPr>
            <p:ph idx="1"/>
          </p:nvPr>
        </p:nvSpPr>
        <p:spPr/>
        <p:txBody>
          <a:bodyPr>
            <a:normAutofit/>
          </a:bodyPr>
          <a:lstStyle/>
          <a:p>
            <a:r>
              <a:rPr lang="en-US" sz="2800" dirty="0" smtClean="0"/>
              <a:t>Eye care practice was affected by the COVID-19 pandemic </a:t>
            </a:r>
          </a:p>
          <a:p>
            <a:endParaRPr lang="en-US" sz="2800" dirty="0" smtClean="0"/>
          </a:p>
          <a:p>
            <a:r>
              <a:rPr lang="en-US" sz="2800" dirty="0" smtClean="0"/>
              <a:t>There is a high need for </a:t>
            </a:r>
            <a:r>
              <a:rPr lang="en-US" sz="2800" dirty="0" smtClean="0">
                <a:solidFill>
                  <a:schemeClr val="accent1"/>
                </a:solidFill>
              </a:rPr>
              <a:t>balance</a:t>
            </a:r>
            <a:r>
              <a:rPr lang="en-US" sz="2800" dirty="0" smtClean="0"/>
              <a:t> between COVID and non COVID health service delivery</a:t>
            </a:r>
          </a:p>
          <a:p>
            <a:endParaRPr lang="en-US" sz="2800" dirty="0" smtClean="0"/>
          </a:p>
          <a:p>
            <a:r>
              <a:rPr lang="en-US" sz="2800" dirty="0" smtClean="0"/>
              <a:t>Adjusting the </a:t>
            </a:r>
            <a:r>
              <a:rPr lang="en-US" sz="2800" dirty="0" smtClean="0">
                <a:solidFill>
                  <a:schemeClr val="accent1"/>
                </a:solidFill>
              </a:rPr>
              <a:t>patient flow </a:t>
            </a:r>
            <a:r>
              <a:rPr lang="en-US" sz="2800" dirty="0" smtClean="0"/>
              <a:t>and </a:t>
            </a:r>
            <a:r>
              <a:rPr lang="en-US" sz="2800" dirty="0" smtClean="0">
                <a:solidFill>
                  <a:schemeClr val="accent1"/>
                </a:solidFill>
              </a:rPr>
              <a:t>health service delivery </a:t>
            </a:r>
            <a:r>
              <a:rPr lang="en-US" sz="2800" dirty="0" smtClean="0"/>
              <a:t>model respecting precautions during the pandemic</a:t>
            </a:r>
            <a:endParaRPr lang="en-US" sz="28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2142</TotalTime>
  <Words>2717</Words>
  <Application>Microsoft Office PowerPoint</Application>
  <PresentationFormat>On-screen Show (4:3)</PresentationFormat>
  <Paragraphs>225</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Eye Care Professionals in the Loop of COVID-19 Pandemic: A Qualitative Study of Strategies Adopted for a Safe Eye Care Practice </vt:lpstr>
      <vt:lpstr>Outline</vt:lpstr>
      <vt:lpstr>Introduction</vt:lpstr>
      <vt:lpstr>Slide 4</vt:lpstr>
      <vt:lpstr>Slide 5</vt:lpstr>
      <vt:lpstr>Slide 6</vt:lpstr>
      <vt:lpstr>Problem</vt:lpstr>
      <vt:lpstr>Purpose of the study</vt:lpstr>
      <vt:lpstr>Rationale of the study</vt:lpstr>
      <vt:lpstr>Conceptual Framework</vt:lpstr>
      <vt:lpstr>Methodology</vt:lpstr>
      <vt:lpstr>Methodology</vt:lpstr>
      <vt:lpstr>Participants Classification</vt:lpstr>
      <vt:lpstr>Results</vt:lpstr>
      <vt:lpstr>1- Trainings for infection control</vt:lpstr>
      <vt:lpstr>2- Hand Hygiene &amp; disinfection</vt:lpstr>
      <vt:lpstr>3- Patient history taking</vt:lpstr>
      <vt:lpstr>4- Reducing patient’s exposure &amp; keeping distance</vt:lpstr>
      <vt:lpstr>5- Patient triage &amp; postponing non emergent cases</vt:lpstr>
      <vt:lpstr>6- Personal protective equipment</vt:lpstr>
      <vt:lpstr>7- Tele Health</vt:lpstr>
      <vt:lpstr>8- Service delivery based on case need</vt:lpstr>
      <vt:lpstr>9- Shifting to disposable single use material</vt:lpstr>
      <vt:lpstr>Slide 24</vt:lpstr>
      <vt:lpstr>Slide 25</vt:lpstr>
      <vt:lpstr>Conclusion</vt:lpstr>
      <vt:lpstr>Next to be done..</vt:lpstr>
      <vt:lpstr>References</vt:lpstr>
      <vt:lpstr>Thank you for listening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Eye Care Professionals in the Loop of COVID-19 Pandemic: A Qualitative Study of Strategies Adopted by Lebanese Eye Care Professionals for a Safe Eye Examination </dc:title>
  <dc:creator>gigabyte media</dc:creator>
  <cp:lastModifiedBy>gigabyte media</cp:lastModifiedBy>
  <cp:revision>17</cp:revision>
  <dcterms:created xsi:type="dcterms:W3CDTF">2021-01-29T17:20:23Z</dcterms:created>
  <dcterms:modified xsi:type="dcterms:W3CDTF">2021-05-12T12:33:13Z</dcterms:modified>
</cp:coreProperties>
</file>