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7" r:id="rId3"/>
    <p:sldId id="259" r:id="rId4"/>
    <p:sldId id="258" r:id="rId5"/>
    <p:sldId id="266" r:id="rId6"/>
    <p:sldId id="260" r:id="rId7"/>
    <p:sldId id="265" r:id="rId8"/>
    <p:sldId id="261" r:id="rId9"/>
    <p:sldId id="262" r:id="rId10"/>
    <p:sldId id="263" r:id="rId11"/>
    <p:sldId id="264" r:id="rId12"/>
    <p:sldId id="267" r:id="rId13"/>
    <p:sldId id="268" r:id="rId14"/>
    <p:sldId id="269" r:id="rId15"/>
    <p:sldId id="270" r:id="rId16"/>
    <p:sldId id="271" r:id="rId17"/>
    <p:sldId id="272" r:id="rId18"/>
    <p:sldId id="273"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0" d="100"/>
          <a:sy n="110" d="100"/>
        </p:scale>
        <p:origin x="630"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C988D4-8F14-4FCC-AF00-4861FD9F5F75}"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FE735F9D-EB83-45CC-9A15-C4FC907A979B}">
      <dgm:prSet/>
      <dgm:spPr/>
      <dgm:t>
        <a:bodyPr/>
        <a:lstStyle/>
        <a:p>
          <a:r>
            <a:rPr lang="en-GB"/>
            <a:t>Music festivals growth</a:t>
          </a:r>
          <a:endParaRPr lang="en-US"/>
        </a:p>
      </dgm:t>
    </dgm:pt>
    <dgm:pt modelId="{C8B99C54-DC6A-428F-890B-74A062D30A61}" type="parTrans" cxnId="{C01F6EC2-01AE-46F4-80D6-6534AAEF35B4}">
      <dgm:prSet/>
      <dgm:spPr/>
      <dgm:t>
        <a:bodyPr/>
        <a:lstStyle/>
        <a:p>
          <a:endParaRPr lang="en-US"/>
        </a:p>
      </dgm:t>
    </dgm:pt>
    <dgm:pt modelId="{877C394C-30C4-454C-A79A-50DE50282048}" type="sibTrans" cxnId="{C01F6EC2-01AE-46F4-80D6-6534AAEF35B4}">
      <dgm:prSet/>
      <dgm:spPr/>
      <dgm:t>
        <a:bodyPr/>
        <a:lstStyle/>
        <a:p>
          <a:endParaRPr lang="en-US"/>
        </a:p>
      </dgm:t>
    </dgm:pt>
    <dgm:pt modelId="{5B77F681-FB7E-47B8-B86F-A3259ABB799E}">
      <dgm:prSet/>
      <dgm:spPr/>
      <dgm:t>
        <a:bodyPr/>
        <a:lstStyle/>
        <a:p>
          <a:r>
            <a:rPr lang="en-GB" dirty="0"/>
            <a:t>Types – diversification, profit making, not-for profit, differences in funding and ethos</a:t>
          </a:r>
          <a:endParaRPr lang="en-US" dirty="0"/>
        </a:p>
      </dgm:t>
    </dgm:pt>
    <dgm:pt modelId="{E8430DD8-6B27-4D5B-8569-08A9FCB67F2C}" type="parTrans" cxnId="{0F12B34F-8AF6-45B9-9379-7850A93495B6}">
      <dgm:prSet/>
      <dgm:spPr/>
      <dgm:t>
        <a:bodyPr/>
        <a:lstStyle/>
        <a:p>
          <a:endParaRPr lang="en-US"/>
        </a:p>
      </dgm:t>
    </dgm:pt>
    <dgm:pt modelId="{4851DB11-B09C-426D-8982-83B701E6CF46}" type="sibTrans" cxnId="{0F12B34F-8AF6-45B9-9379-7850A93495B6}">
      <dgm:prSet/>
      <dgm:spPr/>
      <dgm:t>
        <a:bodyPr/>
        <a:lstStyle/>
        <a:p>
          <a:endParaRPr lang="en-US"/>
        </a:p>
      </dgm:t>
    </dgm:pt>
    <dgm:pt modelId="{DF6921B6-5135-4B65-B195-EC5733ED26CA}">
      <dgm:prSet/>
      <dgm:spPr/>
      <dgm:t>
        <a:bodyPr/>
        <a:lstStyle/>
        <a:p>
          <a:r>
            <a:rPr lang="en-GB" dirty="0"/>
            <a:t>Costs (rising costs) </a:t>
          </a:r>
        </a:p>
        <a:p>
          <a:r>
            <a:rPr lang="en-GB" dirty="0"/>
            <a:t>Economic recession and its affect on publicly funded events</a:t>
          </a:r>
          <a:endParaRPr lang="en-US" dirty="0"/>
        </a:p>
      </dgm:t>
    </dgm:pt>
    <dgm:pt modelId="{717AC643-AEFD-4879-A1DB-242E1D17CF9E}" type="parTrans" cxnId="{E0A0FA75-5BDD-4938-8801-1F328EA1DA72}">
      <dgm:prSet/>
      <dgm:spPr/>
      <dgm:t>
        <a:bodyPr/>
        <a:lstStyle/>
        <a:p>
          <a:endParaRPr lang="en-US"/>
        </a:p>
      </dgm:t>
    </dgm:pt>
    <dgm:pt modelId="{68FD6478-B794-46AC-9EA6-2CE255538623}" type="sibTrans" cxnId="{E0A0FA75-5BDD-4938-8801-1F328EA1DA72}">
      <dgm:prSet/>
      <dgm:spPr/>
      <dgm:t>
        <a:bodyPr/>
        <a:lstStyle/>
        <a:p>
          <a:endParaRPr lang="en-US"/>
        </a:p>
      </dgm:t>
    </dgm:pt>
    <dgm:pt modelId="{AAB38161-7B25-4CF5-BE36-1F611AC0A531}">
      <dgm:prSet/>
      <dgm:spPr/>
      <dgm:t>
        <a:bodyPr/>
        <a:lstStyle/>
        <a:p>
          <a:r>
            <a:rPr lang="en-GB" dirty="0"/>
            <a:t>Marginalisation?  Only for the privileged?</a:t>
          </a:r>
          <a:endParaRPr lang="en-US" dirty="0"/>
        </a:p>
      </dgm:t>
    </dgm:pt>
    <dgm:pt modelId="{B57F9C05-8945-4900-B30F-B90AEFB58736}" type="parTrans" cxnId="{0B9400C0-38DA-45A3-8427-BD84B7ACB8C6}">
      <dgm:prSet/>
      <dgm:spPr/>
      <dgm:t>
        <a:bodyPr/>
        <a:lstStyle/>
        <a:p>
          <a:endParaRPr lang="en-US"/>
        </a:p>
      </dgm:t>
    </dgm:pt>
    <dgm:pt modelId="{547EEC50-FCFA-4E55-BFF7-AD34DDC993BB}" type="sibTrans" cxnId="{0B9400C0-38DA-45A3-8427-BD84B7ACB8C6}">
      <dgm:prSet/>
      <dgm:spPr/>
      <dgm:t>
        <a:bodyPr/>
        <a:lstStyle/>
        <a:p>
          <a:endParaRPr lang="en-US"/>
        </a:p>
      </dgm:t>
    </dgm:pt>
    <dgm:pt modelId="{08561A83-718C-48F7-9082-9D6E4E91E21C}" type="pres">
      <dgm:prSet presAssocID="{22C988D4-8F14-4FCC-AF00-4861FD9F5F75}" presName="linear" presStyleCnt="0">
        <dgm:presLayoutVars>
          <dgm:animLvl val="lvl"/>
          <dgm:resizeHandles val="exact"/>
        </dgm:presLayoutVars>
      </dgm:prSet>
      <dgm:spPr/>
    </dgm:pt>
    <dgm:pt modelId="{F3AD8F38-CA97-4241-A1A8-6C9BC7C6BD29}" type="pres">
      <dgm:prSet presAssocID="{FE735F9D-EB83-45CC-9A15-C4FC907A979B}" presName="parentText" presStyleLbl="node1" presStyleIdx="0" presStyleCnt="4">
        <dgm:presLayoutVars>
          <dgm:chMax val="0"/>
          <dgm:bulletEnabled val="1"/>
        </dgm:presLayoutVars>
      </dgm:prSet>
      <dgm:spPr/>
    </dgm:pt>
    <dgm:pt modelId="{4CD8D721-D3BA-47FD-833F-BB996F7AF826}" type="pres">
      <dgm:prSet presAssocID="{877C394C-30C4-454C-A79A-50DE50282048}" presName="spacer" presStyleCnt="0"/>
      <dgm:spPr/>
    </dgm:pt>
    <dgm:pt modelId="{DAFB384E-8B83-4044-AC64-4A5746464E69}" type="pres">
      <dgm:prSet presAssocID="{5B77F681-FB7E-47B8-B86F-A3259ABB799E}" presName="parentText" presStyleLbl="node1" presStyleIdx="1" presStyleCnt="4">
        <dgm:presLayoutVars>
          <dgm:chMax val="0"/>
          <dgm:bulletEnabled val="1"/>
        </dgm:presLayoutVars>
      </dgm:prSet>
      <dgm:spPr/>
    </dgm:pt>
    <dgm:pt modelId="{2D85BD23-50DB-4D48-A424-1034C1738860}" type="pres">
      <dgm:prSet presAssocID="{4851DB11-B09C-426D-8982-83B701E6CF46}" presName="spacer" presStyleCnt="0"/>
      <dgm:spPr/>
    </dgm:pt>
    <dgm:pt modelId="{F91F80CC-DBA1-4ADD-BEDE-90B2D41A7CD8}" type="pres">
      <dgm:prSet presAssocID="{DF6921B6-5135-4B65-B195-EC5733ED26CA}" presName="parentText" presStyleLbl="node1" presStyleIdx="2" presStyleCnt="4">
        <dgm:presLayoutVars>
          <dgm:chMax val="0"/>
          <dgm:bulletEnabled val="1"/>
        </dgm:presLayoutVars>
      </dgm:prSet>
      <dgm:spPr/>
    </dgm:pt>
    <dgm:pt modelId="{C4BEB792-2FE0-4691-BE38-C7DFD2FE9DB8}" type="pres">
      <dgm:prSet presAssocID="{68FD6478-B794-46AC-9EA6-2CE255538623}" presName="spacer" presStyleCnt="0"/>
      <dgm:spPr/>
    </dgm:pt>
    <dgm:pt modelId="{5BA73696-B425-45CE-9A64-A1E8278B5404}" type="pres">
      <dgm:prSet presAssocID="{AAB38161-7B25-4CF5-BE36-1F611AC0A531}" presName="parentText" presStyleLbl="node1" presStyleIdx="3" presStyleCnt="4">
        <dgm:presLayoutVars>
          <dgm:chMax val="0"/>
          <dgm:bulletEnabled val="1"/>
        </dgm:presLayoutVars>
      </dgm:prSet>
      <dgm:spPr/>
    </dgm:pt>
  </dgm:ptLst>
  <dgm:cxnLst>
    <dgm:cxn modelId="{08EC5B1F-F8CF-4EA9-9360-42185E812EEB}" type="presOf" srcId="{FE735F9D-EB83-45CC-9A15-C4FC907A979B}" destId="{F3AD8F38-CA97-4241-A1A8-6C9BC7C6BD29}" srcOrd="0" destOrd="0" presId="urn:microsoft.com/office/officeart/2005/8/layout/vList2"/>
    <dgm:cxn modelId="{0F12B34F-8AF6-45B9-9379-7850A93495B6}" srcId="{22C988D4-8F14-4FCC-AF00-4861FD9F5F75}" destId="{5B77F681-FB7E-47B8-B86F-A3259ABB799E}" srcOrd="1" destOrd="0" parTransId="{E8430DD8-6B27-4D5B-8569-08A9FCB67F2C}" sibTransId="{4851DB11-B09C-426D-8982-83B701E6CF46}"/>
    <dgm:cxn modelId="{E0A0FA75-5BDD-4938-8801-1F328EA1DA72}" srcId="{22C988D4-8F14-4FCC-AF00-4861FD9F5F75}" destId="{DF6921B6-5135-4B65-B195-EC5733ED26CA}" srcOrd="2" destOrd="0" parTransId="{717AC643-AEFD-4879-A1DB-242E1D17CF9E}" sibTransId="{68FD6478-B794-46AC-9EA6-2CE255538623}"/>
    <dgm:cxn modelId="{8D40039A-2FFE-4DC5-BCF4-CB2415172E41}" type="presOf" srcId="{DF6921B6-5135-4B65-B195-EC5733ED26CA}" destId="{F91F80CC-DBA1-4ADD-BEDE-90B2D41A7CD8}" srcOrd="0" destOrd="0" presId="urn:microsoft.com/office/officeart/2005/8/layout/vList2"/>
    <dgm:cxn modelId="{85E89BB8-CB83-4C1C-B565-6E5EBBBAF75A}" type="presOf" srcId="{5B77F681-FB7E-47B8-B86F-A3259ABB799E}" destId="{DAFB384E-8B83-4044-AC64-4A5746464E69}" srcOrd="0" destOrd="0" presId="urn:microsoft.com/office/officeart/2005/8/layout/vList2"/>
    <dgm:cxn modelId="{0B9400C0-38DA-45A3-8427-BD84B7ACB8C6}" srcId="{22C988D4-8F14-4FCC-AF00-4861FD9F5F75}" destId="{AAB38161-7B25-4CF5-BE36-1F611AC0A531}" srcOrd="3" destOrd="0" parTransId="{B57F9C05-8945-4900-B30F-B90AEFB58736}" sibTransId="{547EEC50-FCFA-4E55-BFF7-AD34DDC993BB}"/>
    <dgm:cxn modelId="{C01F6EC2-01AE-46F4-80D6-6534AAEF35B4}" srcId="{22C988D4-8F14-4FCC-AF00-4861FD9F5F75}" destId="{FE735F9D-EB83-45CC-9A15-C4FC907A979B}" srcOrd="0" destOrd="0" parTransId="{C8B99C54-DC6A-428F-890B-74A062D30A61}" sibTransId="{877C394C-30C4-454C-A79A-50DE50282048}"/>
    <dgm:cxn modelId="{CF13C1C6-AE82-4DD8-8889-EC18444BE323}" type="presOf" srcId="{22C988D4-8F14-4FCC-AF00-4861FD9F5F75}" destId="{08561A83-718C-48F7-9082-9D6E4E91E21C}" srcOrd="0" destOrd="0" presId="urn:microsoft.com/office/officeart/2005/8/layout/vList2"/>
    <dgm:cxn modelId="{0F5508C9-A986-4586-8963-042940B9FAE4}" type="presOf" srcId="{AAB38161-7B25-4CF5-BE36-1F611AC0A531}" destId="{5BA73696-B425-45CE-9A64-A1E8278B5404}" srcOrd="0" destOrd="0" presId="urn:microsoft.com/office/officeart/2005/8/layout/vList2"/>
    <dgm:cxn modelId="{2ADA6154-2AAF-4B31-82F9-138BA9AF8F27}" type="presParOf" srcId="{08561A83-718C-48F7-9082-9D6E4E91E21C}" destId="{F3AD8F38-CA97-4241-A1A8-6C9BC7C6BD29}" srcOrd="0" destOrd="0" presId="urn:microsoft.com/office/officeart/2005/8/layout/vList2"/>
    <dgm:cxn modelId="{0AF0C995-79A4-4236-AC61-3262FB8832F8}" type="presParOf" srcId="{08561A83-718C-48F7-9082-9D6E4E91E21C}" destId="{4CD8D721-D3BA-47FD-833F-BB996F7AF826}" srcOrd="1" destOrd="0" presId="urn:microsoft.com/office/officeart/2005/8/layout/vList2"/>
    <dgm:cxn modelId="{597A7EAC-DD93-4C55-98B0-1FDB7C63DC0B}" type="presParOf" srcId="{08561A83-718C-48F7-9082-9D6E4E91E21C}" destId="{DAFB384E-8B83-4044-AC64-4A5746464E69}" srcOrd="2" destOrd="0" presId="urn:microsoft.com/office/officeart/2005/8/layout/vList2"/>
    <dgm:cxn modelId="{516322FD-D0D2-4006-8673-9009BFBC107A}" type="presParOf" srcId="{08561A83-718C-48F7-9082-9D6E4E91E21C}" destId="{2D85BD23-50DB-4D48-A424-1034C1738860}" srcOrd="3" destOrd="0" presId="urn:microsoft.com/office/officeart/2005/8/layout/vList2"/>
    <dgm:cxn modelId="{69A675C3-47EA-4631-AF3D-C39369EADD8A}" type="presParOf" srcId="{08561A83-718C-48F7-9082-9D6E4E91E21C}" destId="{F91F80CC-DBA1-4ADD-BEDE-90B2D41A7CD8}" srcOrd="4" destOrd="0" presId="urn:microsoft.com/office/officeart/2005/8/layout/vList2"/>
    <dgm:cxn modelId="{814832F1-9A0A-4D16-B3A8-0663AEFD1993}" type="presParOf" srcId="{08561A83-718C-48F7-9082-9D6E4E91E21C}" destId="{C4BEB792-2FE0-4691-BE38-C7DFD2FE9DB8}" srcOrd="5" destOrd="0" presId="urn:microsoft.com/office/officeart/2005/8/layout/vList2"/>
    <dgm:cxn modelId="{61012F72-A4A3-42E6-B03D-C55F5E4A4E9A}" type="presParOf" srcId="{08561A83-718C-48F7-9082-9D6E4E91E21C}" destId="{5BA73696-B425-45CE-9A64-A1E8278B5404}"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2C988D4-8F14-4FCC-AF00-4861FD9F5F75}" type="doc">
      <dgm:prSet loTypeId="urn:microsoft.com/office/officeart/2005/8/layout/vList2" loCatId="list" qsTypeId="urn:microsoft.com/office/officeart/2005/8/quickstyle/simple5" qsCatId="simple" csTypeId="urn:microsoft.com/office/officeart/2005/8/colors/colorful1" csCatId="colorful" phldr="1"/>
      <dgm:spPr/>
      <dgm:t>
        <a:bodyPr/>
        <a:lstStyle/>
        <a:p>
          <a:endParaRPr lang="en-US"/>
        </a:p>
      </dgm:t>
    </dgm:pt>
    <dgm:pt modelId="{FE735F9D-EB83-45CC-9A15-C4FC907A979B}">
      <dgm:prSet/>
      <dgm:spPr/>
      <dgm:t>
        <a:bodyPr/>
        <a:lstStyle/>
        <a:p>
          <a:r>
            <a:rPr lang="en-US" dirty="0"/>
            <a:t>Change in outlook?</a:t>
          </a:r>
        </a:p>
      </dgm:t>
    </dgm:pt>
    <dgm:pt modelId="{C8B99C54-DC6A-428F-890B-74A062D30A61}" type="parTrans" cxnId="{C01F6EC2-01AE-46F4-80D6-6534AAEF35B4}">
      <dgm:prSet/>
      <dgm:spPr/>
      <dgm:t>
        <a:bodyPr/>
        <a:lstStyle/>
        <a:p>
          <a:endParaRPr lang="en-US"/>
        </a:p>
      </dgm:t>
    </dgm:pt>
    <dgm:pt modelId="{877C394C-30C4-454C-A79A-50DE50282048}" type="sibTrans" cxnId="{C01F6EC2-01AE-46F4-80D6-6534AAEF35B4}">
      <dgm:prSet/>
      <dgm:spPr/>
      <dgm:t>
        <a:bodyPr/>
        <a:lstStyle/>
        <a:p>
          <a:endParaRPr lang="en-US"/>
        </a:p>
      </dgm:t>
    </dgm:pt>
    <dgm:pt modelId="{5B77F681-FB7E-47B8-B86F-A3259ABB799E}">
      <dgm:prSet/>
      <dgm:spPr/>
      <dgm:t>
        <a:bodyPr/>
        <a:lstStyle/>
        <a:p>
          <a:r>
            <a:rPr lang="en-US" dirty="0"/>
            <a:t>Risk of  higher costs?</a:t>
          </a:r>
        </a:p>
      </dgm:t>
    </dgm:pt>
    <dgm:pt modelId="{E8430DD8-6B27-4D5B-8569-08A9FCB67F2C}" type="parTrans" cxnId="{0F12B34F-8AF6-45B9-9379-7850A93495B6}">
      <dgm:prSet/>
      <dgm:spPr/>
      <dgm:t>
        <a:bodyPr/>
        <a:lstStyle/>
        <a:p>
          <a:endParaRPr lang="en-US"/>
        </a:p>
      </dgm:t>
    </dgm:pt>
    <dgm:pt modelId="{4851DB11-B09C-426D-8982-83B701E6CF46}" type="sibTrans" cxnId="{0F12B34F-8AF6-45B9-9379-7850A93495B6}">
      <dgm:prSet/>
      <dgm:spPr/>
      <dgm:t>
        <a:bodyPr/>
        <a:lstStyle/>
        <a:p>
          <a:endParaRPr lang="en-US"/>
        </a:p>
      </dgm:t>
    </dgm:pt>
    <dgm:pt modelId="{DF6921B6-5135-4B65-B195-EC5733ED26CA}">
      <dgm:prSet/>
      <dgm:spPr/>
      <dgm:t>
        <a:bodyPr/>
        <a:lstStyle/>
        <a:p>
          <a:r>
            <a:rPr lang="en-GB" dirty="0"/>
            <a:t>Hybrid events</a:t>
          </a:r>
          <a:endParaRPr lang="en-US" dirty="0"/>
        </a:p>
      </dgm:t>
    </dgm:pt>
    <dgm:pt modelId="{717AC643-AEFD-4879-A1DB-242E1D17CF9E}" type="parTrans" cxnId="{E0A0FA75-5BDD-4938-8801-1F328EA1DA72}">
      <dgm:prSet/>
      <dgm:spPr/>
      <dgm:t>
        <a:bodyPr/>
        <a:lstStyle/>
        <a:p>
          <a:endParaRPr lang="en-US"/>
        </a:p>
      </dgm:t>
    </dgm:pt>
    <dgm:pt modelId="{68FD6478-B794-46AC-9EA6-2CE255538623}" type="sibTrans" cxnId="{E0A0FA75-5BDD-4938-8801-1F328EA1DA72}">
      <dgm:prSet/>
      <dgm:spPr/>
      <dgm:t>
        <a:bodyPr/>
        <a:lstStyle/>
        <a:p>
          <a:endParaRPr lang="en-US"/>
        </a:p>
      </dgm:t>
    </dgm:pt>
    <dgm:pt modelId="{AAB38161-7B25-4CF5-BE36-1F611AC0A531}">
      <dgm:prSet/>
      <dgm:spPr/>
      <dgm:t>
        <a:bodyPr/>
        <a:lstStyle/>
        <a:p>
          <a:r>
            <a:rPr lang="en-GB" dirty="0"/>
            <a:t>Inclusivity / accessibility?  </a:t>
          </a:r>
          <a:endParaRPr lang="en-US" dirty="0"/>
        </a:p>
      </dgm:t>
    </dgm:pt>
    <dgm:pt modelId="{B57F9C05-8945-4900-B30F-B90AEFB58736}" type="parTrans" cxnId="{0B9400C0-38DA-45A3-8427-BD84B7ACB8C6}">
      <dgm:prSet/>
      <dgm:spPr/>
      <dgm:t>
        <a:bodyPr/>
        <a:lstStyle/>
        <a:p>
          <a:endParaRPr lang="en-US"/>
        </a:p>
      </dgm:t>
    </dgm:pt>
    <dgm:pt modelId="{547EEC50-FCFA-4E55-BFF7-AD34DDC993BB}" type="sibTrans" cxnId="{0B9400C0-38DA-45A3-8427-BD84B7ACB8C6}">
      <dgm:prSet/>
      <dgm:spPr/>
      <dgm:t>
        <a:bodyPr/>
        <a:lstStyle/>
        <a:p>
          <a:endParaRPr lang="en-US"/>
        </a:p>
      </dgm:t>
    </dgm:pt>
    <dgm:pt modelId="{01ED6BFD-6E4D-4C4C-ABEC-DE50D2AAF33A}" type="pres">
      <dgm:prSet presAssocID="{22C988D4-8F14-4FCC-AF00-4861FD9F5F75}" presName="linear" presStyleCnt="0">
        <dgm:presLayoutVars>
          <dgm:animLvl val="lvl"/>
          <dgm:resizeHandles val="exact"/>
        </dgm:presLayoutVars>
      </dgm:prSet>
      <dgm:spPr/>
    </dgm:pt>
    <dgm:pt modelId="{EC0E227A-4922-4663-9F32-2D0AFA039D69}" type="pres">
      <dgm:prSet presAssocID="{FE735F9D-EB83-45CC-9A15-C4FC907A979B}" presName="parentText" presStyleLbl="node1" presStyleIdx="0" presStyleCnt="4">
        <dgm:presLayoutVars>
          <dgm:chMax val="0"/>
          <dgm:bulletEnabled val="1"/>
        </dgm:presLayoutVars>
      </dgm:prSet>
      <dgm:spPr/>
    </dgm:pt>
    <dgm:pt modelId="{5C27CE16-3699-4363-A490-45C5B2B1F06D}" type="pres">
      <dgm:prSet presAssocID="{877C394C-30C4-454C-A79A-50DE50282048}" presName="spacer" presStyleCnt="0"/>
      <dgm:spPr/>
    </dgm:pt>
    <dgm:pt modelId="{1C31D687-AE62-4FEA-B709-BF87DFE500D5}" type="pres">
      <dgm:prSet presAssocID="{5B77F681-FB7E-47B8-B86F-A3259ABB799E}" presName="parentText" presStyleLbl="node1" presStyleIdx="1" presStyleCnt="4">
        <dgm:presLayoutVars>
          <dgm:chMax val="0"/>
          <dgm:bulletEnabled val="1"/>
        </dgm:presLayoutVars>
      </dgm:prSet>
      <dgm:spPr/>
    </dgm:pt>
    <dgm:pt modelId="{FF99F0CE-325D-4F11-8F3B-F877096A5BDE}" type="pres">
      <dgm:prSet presAssocID="{4851DB11-B09C-426D-8982-83B701E6CF46}" presName="spacer" presStyleCnt="0"/>
      <dgm:spPr/>
    </dgm:pt>
    <dgm:pt modelId="{D5B6F686-72B0-4A83-87D0-D33555292AA3}" type="pres">
      <dgm:prSet presAssocID="{DF6921B6-5135-4B65-B195-EC5733ED26CA}" presName="parentText" presStyleLbl="node1" presStyleIdx="2" presStyleCnt="4">
        <dgm:presLayoutVars>
          <dgm:chMax val="0"/>
          <dgm:bulletEnabled val="1"/>
        </dgm:presLayoutVars>
      </dgm:prSet>
      <dgm:spPr/>
    </dgm:pt>
    <dgm:pt modelId="{2E11F0BF-DD50-4516-8F3B-12E836B20013}" type="pres">
      <dgm:prSet presAssocID="{68FD6478-B794-46AC-9EA6-2CE255538623}" presName="spacer" presStyleCnt="0"/>
      <dgm:spPr/>
    </dgm:pt>
    <dgm:pt modelId="{8D039F3C-A0EA-4B8F-8BBC-B64797E5EE6B}" type="pres">
      <dgm:prSet presAssocID="{AAB38161-7B25-4CF5-BE36-1F611AC0A531}" presName="parentText" presStyleLbl="node1" presStyleIdx="3" presStyleCnt="4">
        <dgm:presLayoutVars>
          <dgm:chMax val="0"/>
          <dgm:bulletEnabled val="1"/>
        </dgm:presLayoutVars>
      </dgm:prSet>
      <dgm:spPr/>
    </dgm:pt>
  </dgm:ptLst>
  <dgm:cxnLst>
    <dgm:cxn modelId="{D3916464-3303-47D8-A8A0-CEC75B9AE9DE}" type="presOf" srcId="{5B77F681-FB7E-47B8-B86F-A3259ABB799E}" destId="{1C31D687-AE62-4FEA-B709-BF87DFE500D5}" srcOrd="0" destOrd="0" presId="urn:microsoft.com/office/officeart/2005/8/layout/vList2"/>
    <dgm:cxn modelId="{0F12B34F-8AF6-45B9-9379-7850A93495B6}" srcId="{22C988D4-8F14-4FCC-AF00-4861FD9F5F75}" destId="{5B77F681-FB7E-47B8-B86F-A3259ABB799E}" srcOrd="1" destOrd="0" parTransId="{E8430DD8-6B27-4D5B-8569-08A9FCB67F2C}" sibTransId="{4851DB11-B09C-426D-8982-83B701E6CF46}"/>
    <dgm:cxn modelId="{E0A0FA75-5BDD-4938-8801-1F328EA1DA72}" srcId="{22C988D4-8F14-4FCC-AF00-4861FD9F5F75}" destId="{DF6921B6-5135-4B65-B195-EC5733ED26CA}" srcOrd="2" destOrd="0" parTransId="{717AC643-AEFD-4879-A1DB-242E1D17CF9E}" sibTransId="{68FD6478-B794-46AC-9EA6-2CE255538623}"/>
    <dgm:cxn modelId="{60318377-46C2-486D-96BD-51CDB83C6DF8}" type="presOf" srcId="{AAB38161-7B25-4CF5-BE36-1F611AC0A531}" destId="{8D039F3C-A0EA-4B8F-8BBC-B64797E5EE6B}" srcOrd="0" destOrd="0" presId="urn:microsoft.com/office/officeart/2005/8/layout/vList2"/>
    <dgm:cxn modelId="{C1851285-7CE9-410C-A0DA-A00C31B93125}" type="presOf" srcId="{FE735F9D-EB83-45CC-9A15-C4FC907A979B}" destId="{EC0E227A-4922-4663-9F32-2D0AFA039D69}" srcOrd="0" destOrd="0" presId="urn:microsoft.com/office/officeart/2005/8/layout/vList2"/>
    <dgm:cxn modelId="{FDC5BC9E-B40A-4315-BCA0-05E44707E2BA}" type="presOf" srcId="{DF6921B6-5135-4B65-B195-EC5733ED26CA}" destId="{D5B6F686-72B0-4A83-87D0-D33555292AA3}" srcOrd="0" destOrd="0" presId="urn:microsoft.com/office/officeart/2005/8/layout/vList2"/>
    <dgm:cxn modelId="{0B9400C0-38DA-45A3-8427-BD84B7ACB8C6}" srcId="{22C988D4-8F14-4FCC-AF00-4861FD9F5F75}" destId="{AAB38161-7B25-4CF5-BE36-1F611AC0A531}" srcOrd="3" destOrd="0" parTransId="{B57F9C05-8945-4900-B30F-B90AEFB58736}" sibTransId="{547EEC50-FCFA-4E55-BFF7-AD34DDC993BB}"/>
    <dgm:cxn modelId="{C01F6EC2-01AE-46F4-80D6-6534AAEF35B4}" srcId="{22C988D4-8F14-4FCC-AF00-4861FD9F5F75}" destId="{FE735F9D-EB83-45CC-9A15-C4FC907A979B}" srcOrd="0" destOrd="0" parTransId="{C8B99C54-DC6A-428F-890B-74A062D30A61}" sibTransId="{877C394C-30C4-454C-A79A-50DE50282048}"/>
    <dgm:cxn modelId="{3F8C8CD5-42E1-46F2-A3E0-022423E44BA7}" type="presOf" srcId="{22C988D4-8F14-4FCC-AF00-4861FD9F5F75}" destId="{01ED6BFD-6E4D-4C4C-ABEC-DE50D2AAF33A}" srcOrd="0" destOrd="0" presId="urn:microsoft.com/office/officeart/2005/8/layout/vList2"/>
    <dgm:cxn modelId="{FFEDD70F-BF8C-419E-8C65-E722E1D946D7}" type="presParOf" srcId="{01ED6BFD-6E4D-4C4C-ABEC-DE50D2AAF33A}" destId="{EC0E227A-4922-4663-9F32-2D0AFA039D69}" srcOrd="0" destOrd="0" presId="urn:microsoft.com/office/officeart/2005/8/layout/vList2"/>
    <dgm:cxn modelId="{5E99D0A2-E8CE-429A-9735-FD7A485E8A26}" type="presParOf" srcId="{01ED6BFD-6E4D-4C4C-ABEC-DE50D2AAF33A}" destId="{5C27CE16-3699-4363-A490-45C5B2B1F06D}" srcOrd="1" destOrd="0" presId="urn:microsoft.com/office/officeart/2005/8/layout/vList2"/>
    <dgm:cxn modelId="{527649C5-9A9F-4899-82CA-BBEF4CA33B79}" type="presParOf" srcId="{01ED6BFD-6E4D-4C4C-ABEC-DE50D2AAF33A}" destId="{1C31D687-AE62-4FEA-B709-BF87DFE500D5}" srcOrd="2" destOrd="0" presId="urn:microsoft.com/office/officeart/2005/8/layout/vList2"/>
    <dgm:cxn modelId="{57D61CD6-627D-4A8B-9F1B-7B31DA9F9C8F}" type="presParOf" srcId="{01ED6BFD-6E4D-4C4C-ABEC-DE50D2AAF33A}" destId="{FF99F0CE-325D-4F11-8F3B-F877096A5BDE}" srcOrd="3" destOrd="0" presId="urn:microsoft.com/office/officeart/2005/8/layout/vList2"/>
    <dgm:cxn modelId="{8A457AB4-181B-4B15-A1A2-3FAA57CC520F}" type="presParOf" srcId="{01ED6BFD-6E4D-4C4C-ABEC-DE50D2AAF33A}" destId="{D5B6F686-72B0-4A83-87D0-D33555292AA3}" srcOrd="4" destOrd="0" presId="urn:microsoft.com/office/officeart/2005/8/layout/vList2"/>
    <dgm:cxn modelId="{1FA594D2-B27A-4EB2-A81B-F69269394B2F}" type="presParOf" srcId="{01ED6BFD-6E4D-4C4C-ABEC-DE50D2AAF33A}" destId="{2E11F0BF-DD50-4516-8F3B-12E836B20013}" srcOrd="5" destOrd="0" presId="urn:microsoft.com/office/officeart/2005/8/layout/vList2"/>
    <dgm:cxn modelId="{9DC5CA97-6CE0-4245-B481-B80522146B3D}" type="presParOf" srcId="{01ED6BFD-6E4D-4C4C-ABEC-DE50D2AAF33A}" destId="{8D039F3C-A0EA-4B8F-8BBC-B64797E5EE6B}"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AD8F38-CA97-4241-A1A8-6C9BC7C6BD29}">
      <dsp:nvSpPr>
        <dsp:cNvPr id="0" name=""/>
        <dsp:cNvSpPr/>
      </dsp:nvSpPr>
      <dsp:spPr>
        <a:xfrm>
          <a:off x="0" y="57222"/>
          <a:ext cx="5508710" cy="1303481"/>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GB" sz="2100" kern="1200"/>
            <a:t>Music festivals growth</a:t>
          </a:r>
          <a:endParaRPr lang="en-US" sz="2100" kern="1200"/>
        </a:p>
      </dsp:txBody>
      <dsp:txXfrm>
        <a:off x="63631" y="120853"/>
        <a:ext cx="5381448" cy="1176219"/>
      </dsp:txXfrm>
    </dsp:sp>
    <dsp:sp modelId="{DAFB384E-8B83-4044-AC64-4A5746464E69}">
      <dsp:nvSpPr>
        <dsp:cNvPr id="0" name=""/>
        <dsp:cNvSpPr/>
      </dsp:nvSpPr>
      <dsp:spPr>
        <a:xfrm>
          <a:off x="0" y="1421184"/>
          <a:ext cx="5508710" cy="1303481"/>
        </a:xfrm>
        <a:prstGeom prst="roundRect">
          <a:avLst/>
        </a:prstGeom>
        <a:solidFill>
          <a:schemeClr val="accent2">
            <a:hueOff val="-485121"/>
            <a:satOff val="-27976"/>
            <a:lumOff val="287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GB" sz="2100" kern="1200" dirty="0"/>
            <a:t>Types – diversification, profit making, not-for profit, differences in funding and ethos</a:t>
          </a:r>
          <a:endParaRPr lang="en-US" sz="2100" kern="1200" dirty="0"/>
        </a:p>
      </dsp:txBody>
      <dsp:txXfrm>
        <a:off x="63631" y="1484815"/>
        <a:ext cx="5381448" cy="1176219"/>
      </dsp:txXfrm>
    </dsp:sp>
    <dsp:sp modelId="{F91F80CC-DBA1-4ADD-BEDE-90B2D41A7CD8}">
      <dsp:nvSpPr>
        <dsp:cNvPr id="0" name=""/>
        <dsp:cNvSpPr/>
      </dsp:nvSpPr>
      <dsp:spPr>
        <a:xfrm>
          <a:off x="0" y="2785145"/>
          <a:ext cx="5508710" cy="1303481"/>
        </a:xfrm>
        <a:prstGeom prst="roundRect">
          <a:avLst/>
        </a:prstGeom>
        <a:solidFill>
          <a:schemeClr val="accent2">
            <a:hueOff val="-970242"/>
            <a:satOff val="-55952"/>
            <a:lumOff val="575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GB" sz="2100" kern="1200" dirty="0"/>
            <a:t>Costs (rising costs) </a:t>
          </a:r>
        </a:p>
        <a:p>
          <a:pPr marL="0" lvl="0" indent="0" algn="l" defTabSz="933450">
            <a:lnSpc>
              <a:spcPct val="90000"/>
            </a:lnSpc>
            <a:spcBef>
              <a:spcPct val="0"/>
            </a:spcBef>
            <a:spcAft>
              <a:spcPct val="35000"/>
            </a:spcAft>
            <a:buNone/>
          </a:pPr>
          <a:r>
            <a:rPr lang="en-GB" sz="2100" kern="1200" dirty="0"/>
            <a:t>Economic recession and its affect on publicly funded events</a:t>
          </a:r>
          <a:endParaRPr lang="en-US" sz="2100" kern="1200" dirty="0"/>
        </a:p>
      </dsp:txBody>
      <dsp:txXfrm>
        <a:off x="63631" y="2848776"/>
        <a:ext cx="5381448" cy="1176219"/>
      </dsp:txXfrm>
    </dsp:sp>
    <dsp:sp modelId="{5BA73696-B425-45CE-9A64-A1E8278B5404}">
      <dsp:nvSpPr>
        <dsp:cNvPr id="0" name=""/>
        <dsp:cNvSpPr/>
      </dsp:nvSpPr>
      <dsp:spPr>
        <a:xfrm>
          <a:off x="0" y="4149107"/>
          <a:ext cx="5508710" cy="1303481"/>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GB" sz="2100" kern="1200" dirty="0"/>
            <a:t>Marginalisation?  Only for the privileged?</a:t>
          </a:r>
          <a:endParaRPr lang="en-US" sz="2100" kern="1200" dirty="0"/>
        </a:p>
      </dsp:txBody>
      <dsp:txXfrm>
        <a:off x="63631" y="4212738"/>
        <a:ext cx="5381448" cy="117621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0E227A-4922-4663-9F32-2D0AFA039D69}">
      <dsp:nvSpPr>
        <dsp:cNvPr id="0" name=""/>
        <dsp:cNvSpPr/>
      </dsp:nvSpPr>
      <dsp:spPr>
        <a:xfrm>
          <a:off x="0" y="14679"/>
          <a:ext cx="5314543" cy="767520"/>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dirty="0"/>
            <a:t>Change in outlook?</a:t>
          </a:r>
        </a:p>
      </dsp:txBody>
      <dsp:txXfrm>
        <a:off x="37467" y="52146"/>
        <a:ext cx="5239609" cy="692586"/>
      </dsp:txXfrm>
    </dsp:sp>
    <dsp:sp modelId="{1C31D687-AE62-4FEA-B709-BF87DFE500D5}">
      <dsp:nvSpPr>
        <dsp:cNvPr id="0" name=""/>
        <dsp:cNvSpPr/>
      </dsp:nvSpPr>
      <dsp:spPr>
        <a:xfrm>
          <a:off x="0" y="874359"/>
          <a:ext cx="5314543" cy="767520"/>
        </a:xfrm>
        <a:prstGeom prst="round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dirty="0"/>
            <a:t>Risk of  higher costs?</a:t>
          </a:r>
        </a:p>
      </dsp:txBody>
      <dsp:txXfrm>
        <a:off x="37467" y="911826"/>
        <a:ext cx="5239609" cy="692586"/>
      </dsp:txXfrm>
    </dsp:sp>
    <dsp:sp modelId="{D5B6F686-72B0-4A83-87D0-D33555292AA3}">
      <dsp:nvSpPr>
        <dsp:cNvPr id="0" name=""/>
        <dsp:cNvSpPr/>
      </dsp:nvSpPr>
      <dsp:spPr>
        <a:xfrm>
          <a:off x="0" y="1734039"/>
          <a:ext cx="5314543" cy="767520"/>
        </a:xfrm>
        <a:prstGeom prst="round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GB" sz="3200" kern="1200" dirty="0"/>
            <a:t>Hybrid events</a:t>
          </a:r>
          <a:endParaRPr lang="en-US" sz="3200" kern="1200" dirty="0"/>
        </a:p>
      </dsp:txBody>
      <dsp:txXfrm>
        <a:off x="37467" y="1771506"/>
        <a:ext cx="5239609" cy="692586"/>
      </dsp:txXfrm>
    </dsp:sp>
    <dsp:sp modelId="{8D039F3C-A0EA-4B8F-8BBC-B64797E5EE6B}">
      <dsp:nvSpPr>
        <dsp:cNvPr id="0" name=""/>
        <dsp:cNvSpPr/>
      </dsp:nvSpPr>
      <dsp:spPr>
        <a:xfrm>
          <a:off x="0" y="2593720"/>
          <a:ext cx="5314543" cy="767520"/>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GB" sz="3200" kern="1200" dirty="0"/>
            <a:t>Inclusivity / accessibility?  </a:t>
          </a:r>
          <a:endParaRPr lang="en-US" sz="3200" kern="1200" dirty="0"/>
        </a:p>
      </dsp:txBody>
      <dsp:txXfrm>
        <a:off x="37467" y="2631187"/>
        <a:ext cx="5239609" cy="69258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7A4D64-3BCF-4371-9805-619D0203CEC8}" type="datetimeFigureOut">
              <a:rPr lang="en-GB" smtClean="0"/>
              <a:t>13/05/2021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E9366A-08CD-4338-B7C9-378EC589FC42}" type="slidenum">
              <a:rPr lang="en-GB" smtClean="0"/>
              <a:t>‹#›</a:t>
            </a:fld>
            <a:endParaRPr lang="en-GB"/>
          </a:p>
        </p:txBody>
      </p:sp>
    </p:spTree>
    <p:extLst>
      <p:ext uri="{BB962C8B-B14F-4D97-AF65-F5344CB8AC3E}">
        <p14:creationId xmlns:p14="http://schemas.microsoft.com/office/powerpoint/2010/main" val="5322167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2E1E92-AA3A-4327-A716-0D2DD02A490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F484237-CF0E-47FE-A041-B1C2AF5F83C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160C352-2BC0-4586-B325-EA2F8304A6C6}"/>
              </a:ext>
            </a:extLst>
          </p:cNvPr>
          <p:cNvSpPr>
            <a:spLocks noGrp="1"/>
          </p:cNvSpPr>
          <p:nvPr>
            <p:ph type="dt" sz="half" idx="10"/>
          </p:nvPr>
        </p:nvSpPr>
        <p:spPr/>
        <p:txBody>
          <a:bodyPr/>
          <a:lstStyle/>
          <a:p>
            <a:fld id="{A9093CBD-3800-4F4C-AEB2-412C40F7FA2D}" type="datetime1">
              <a:rPr lang="en-GB" smtClean="0"/>
              <a:t>13/05/2021</a:t>
            </a:fld>
            <a:endParaRPr lang="en-GB"/>
          </a:p>
        </p:txBody>
      </p:sp>
      <p:sp>
        <p:nvSpPr>
          <p:cNvPr id="5" name="Footer Placeholder 4">
            <a:extLst>
              <a:ext uri="{FF2B5EF4-FFF2-40B4-BE49-F238E27FC236}">
                <a16:creationId xmlns:a16="http://schemas.microsoft.com/office/drawing/2014/main" id="{034534D6-26EB-465E-AD73-8A3B06E64E20}"/>
              </a:ext>
            </a:extLst>
          </p:cNvPr>
          <p:cNvSpPr>
            <a:spLocks noGrp="1"/>
          </p:cNvSpPr>
          <p:nvPr>
            <p:ph type="ftr" sz="quarter" idx="11"/>
          </p:nvPr>
        </p:nvSpPr>
        <p:spPr/>
        <p:txBody>
          <a:bodyPr/>
          <a:lstStyle/>
          <a:p>
            <a:r>
              <a:rPr lang="en-GB"/>
              <a:t>Karen DaviesAMI-07</a:t>
            </a:r>
          </a:p>
        </p:txBody>
      </p:sp>
      <p:sp>
        <p:nvSpPr>
          <p:cNvPr id="6" name="Slide Number Placeholder 5">
            <a:extLst>
              <a:ext uri="{FF2B5EF4-FFF2-40B4-BE49-F238E27FC236}">
                <a16:creationId xmlns:a16="http://schemas.microsoft.com/office/drawing/2014/main" id="{D7528914-53F7-40D6-A669-A8298BCD11B5}"/>
              </a:ext>
            </a:extLst>
          </p:cNvPr>
          <p:cNvSpPr>
            <a:spLocks noGrp="1"/>
          </p:cNvSpPr>
          <p:nvPr>
            <p:ph type="sldNum" sz="quarter" idx="12"/>
          </p:nvPr>
        </p:nvSpPr>
        <p:spPr/>
        <p:txBody>
          <a:bodyPr/>
          <a:lstStyle/>
          <a:p>
            <a:fld id="{76D7C2E9-D4EA-449D-99A8-9513582C786E}" type="slidenum">
              <a:rPr lang="en-GB" smtClean="0"/>
              <a:t>‹#›</a:t>
            </a:fld>
            <a:endParaRPr lang="en-GB"/>
          </a:p>
        </p:txBody>
      </p:sp>
    </p:spTree>
    <p:extLst>
      <p:ext uri="{BB962C8B-B14F-4D97-AF65-F5344CB8AC3E}">
        <p14:creationId xmlns:p14="http://schemas.microsoft.com/office/powerpoint/2010/main" val="11424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18696-34F4-4871-B57B-68946CA17B0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534FB8F-686E-4180-B607-02D833FF679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170B469-A755-4F67-8B55-2CCCFC80245F}"/>
              </a:ext>
            </a:extLst>
          </p:cNvPr>
          <p:cNvSpPr>
            <a:spLocks noGrp="1"/>
          </p:cNvSpPr>
          <p:nvPr>
            <p:ph type="dt" sz="half" idx="10"/>
          </p:nvPr>
        </p:nvSpPr>
        <p:spPr/>
        <p:txBody>
          <a:bodyPr/>
          <a:lstStyle/>
          <a:p>
            <a:fld id="{1353C0B5-E7B3-4862-BCBB-BEAEFAF50B3E}" type="datetime1">
              <a:rPr lang="en-GB" smtClean="0"/>
              <a:t>13/05/2021</a:t>
            </a:fld>
            <a:endParaRPr lang="en-GB"/>
          </a:p>
        </p:txBody>
      </p:sp>
      <p:sp>
        <p:nvSpPr>
          <p:cNvPr id="5" name="Footer Placeholder 4">
            <a:extLst>
              <a:ext uri="{FF2B5EF4-FFF2-40B4-BE49-F238E27FC236}">
                <a16:creationId xmlns:a16="http://schemas.microsoft.com/office/drawing/2014/main" id="{2B081450-A652-4954-8F2E-28B464739D5C}"/>
              </a:ext>
            </a:extLst>
          </p:cNvPr>
          <p:cNvSpPr>
            <a:spLocks noGrp="1"/>
          </p:cNvSpPr>
          <p:nvPr>
            <p:ph type="ftr" sz="quarter" idx="11"/>
          </p:nvPr>
        </p:nvSpPr>
        <p:spPr/>
        <p:txBody>
          <a:bodyPr/>
          <a:lstStyle/>
          <a:p>
            <a:r>
              <a:rPr lang="en-GB"/>
              <a:t>Karen DaviesAMI-07</a:t>
            </a:r>
          </a:p>
        </p:txBody>
      </p:sp>
      <p:sp>
        <p:nvSpPr>
          <p:cNvPr id="6" name="Slide Number Placeholder 5">
            <a:extLst>
              <a:ext uri="{FF2B5EF4-FFF2-40B4-BE49-F238E27FC236}">
                <a16:creationId xmlns:a16="http://schemas.microsoft.com/office/drawing/2014/main" id="{903F3814-CEEA-475A-BF9D-B569F090039E}"/>
              </a:ext>
            </a:extLst>
          </p:cNvPr>
          <p:cNvSpPr>
            <a:spLocks noGrp="1"/>
          </p:cNvSpPr>
          <p:nvPr>
            <p:ph type="sldNum" sz="quarter" idx="12"/>
          </p:nvPr>
        </p:nvSpPr>
        <p:spPr/>
        <p:txBody>
          <a:bodyPr/>
          <a:lstStyle/>
          <a:p>
            <a:fld id="{76D7C2E9-D4EA-449D-99A8-9513582C786E}" type="slidenum">
              <a:rPr lang="en-GB" smtClean="0"/>
              <a:t>‹#›</a:t>
            </a:fld>
            <a:endParaRPr lang="en-GB"/>
          </a:p>
        </p:txBody>
      </p:sp>
    </p:spTree>
    <p:extLst>
      <p:ext uri="{BB962C8B-B14F-4D97-AF65-F5344CB8AC3E}">
        <p14:creationId xmlns:p14="http://schemas.microsoft.com/office/powerpoint/2010/main" val="18575694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41994CD-44A7-4806-A8F8-2A672B586BE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930C532-0B14-4EAD-9283-BBA833E1060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2A9AD90-D8C6-430A-97BD-07C96D26F285}"/>
              </a:ext>
            </a:extLst>
          </p:cNvPr>
          <p:cNvSpPr>
            <a:spLocks noGrp="1"/>
          </p:cNvSpPr>
          <p:nvPr>
            <p:ph type="dt" sz="half" idx="10"/>
          </p:nvPr>
        </p:nvSpPr>
        <p:spPr/>
        <p:txBody>
          <a:bodyPr/>
          <a:lstStyle/>
          <a:p>
            <a:fld id="{116DFB8A-BCBF-4121-98DD-7438BE6A4E6E}" type="datetime1">
              <a:rPr lang="en-GB" smtClean="0"/>
              <a:t>13/05/2021</a:t>
            </a:fld>
            <a:endParaRPr lang="en-GB"/>
          </a:p>
        </p:txBody>
      </p:sp>
      <p:sp>
        <p:nvSpPr>
          <p:cNvPr id="5" name="Footer Placeholder 4">
            <a:extLst>
              <a:ext uri="{FF2B5EF4-FFF2-40B4-BE49-F238E27FC236}">
                <a16:creationId xmlns:a16="http://schemas.microsoft.com/office/drawing/2014/main" id="{199AF58B-1C8B-4587-88C1-12C08685E133}"/>
              </a:ext>
            </a:extLst>
          </p:cNvPr>
          <p:cNvSpPr>
            <a:spLocks noGrp="1"/>
          </p:cNvSpPr>
          <p:nvPr>
            <p:ph type="ftr" sz="quarter" idx="11"/>
          </p:nvPr>
        </p:nvSpPr>
        <p:spPr/>
        <p:txBody>
          <a:bodyPr/>
          <a:lstStyle/>
          <a:p>
            <a:r>
              <a:rPr lang="en-GB"/>
              <a:t>Karen DaviesAMI-07</a:t>
            </a:r>
          </a:p>
        </p:txBody>
      </p:sp>
      <p:sp>
        <p:nvSpPr>
          <p:cNvPr id="6" name="Slide Number Placeholder 5">
            <a:extLst>
              <a:ext uri="{FF2B5EF4-FFF2-40B4-BE49-F238E27FC236}">
                <a16:creationId xmlns:a16="http://schemas.microsoft.com/office/drawing/2014/main" id="{B7F10106-D563-433B-9607-A680F5125728}"/>
              </a:ext>
            </a:extLst>
          </p:cNvPr>
          <p:cNvSpPr>
            <a:spLocks noGrp="1"/>
          </p:cNvSpPr>
          <p:nvPr>
            <p:ph type="sldNum" sz="quarter" idx="12"/>
          </p:nvPr>
        </p:nvSpPr>
        <p:spPr/>
        <p:txBody>
          <a:bodyPr/>
          <a:lstStyle/>
          <a:p>
            <a:fld id="{76D7C2E9-D4EA-449D-99A8-9513582C786E}" type="slidenum">
              <a:rPr lang="en-GB" smtClean="0"/>
              <a:t>‹#›</a:t>
            </a:fld>
            <a:endParaRPr lang="en-GB"/>
          </a:p>
        </p:txBody>
      </p:sp>
    </p:spTree>
    <p:extLst>
      <p:ext uri="{BB962C8B-B14F-4D97-AF65-F5344CB8AC3E}">
        <p14:creationId xmlns:p14="http://schemas.microsoft.com/office/powerpoint/2010/main" val="718724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20FEA9-655F-4FAC-81AD-E2B2FDE76B6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8374432-3354-4C6A-9BDB-89ED0B75CAA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744FF02-C580-4296-AA3B-769753CD82AE}"/>
              </a:ext>
            </a:extLst>
          </p:cNvPr>
          <p:cNvSpPr>
            <a:spLocks noGrp="1"/>
          </p:cNvSpPr>
          <p:nvPr>
            <p:ph type="dt" sz="half" idx="10"/>
          </p:nvPr>
        </p:nvSpPr>
        <p:spPr/>
        <p:txBody>
          <a:bodyPr/>
          <a:lstStyle/>
          <a:p>
            <a:fld id="{A1F896F4-E3B4-414E-BE41-DE7B32D94F51}" type="datetime1">
              <a:rPr lang="en-GB" smtClean="0"/>
              <a:t>13/05/2021</a:t>
            </a:fld>
            <a:endParaRPr lang="en-GB"/>
          </a:p>
        </p:txBody>
      </p:sp>
      <p:sp>
        <p:nvSpPr>
          <p:cNvPr id="5" name="Footer Placeholder 4">
            <a:extLst>
              <a:ext uri="{FF2B5EF4-FFF2-40B4-BE49-F238E27FC236}">
                <a16:creationId xmlns:a16="http://schemas.microsoft.com/office/drawing/2014/main" id="{24501101-E812-4998-8DCE-6472EDC1419C}"/>
              </a:ext>
            </a:extLst>
          </p:cNvPr>
          <p:cNvSpPr>
            <a:spLocks noGrp="1"/>
          </p:cNvSpPr>
          <p:nvPr>
            <p:ph type="ftr" sz="quarter" idx="11"/>
          </p:nvPr>
        </p:nvSpPr>
        <p:spPr/>
        <p:txBody>
          <a:bodyPr/>
          <a:lstStyle/>
          <a:p>
            <a:r>
              <a:rPr lang="en-GB"/>
              <a:t>Karen DaviesAMI-07</a:t>
            </a:r>
          </a:p>
        </p:txBody>
      </p:sp>
      <p:sp>
        <p:nvSpPr>
          <p:cNvPr id="6" name="Slide Number Placeholder 5">
            <a:extLst>
              <a:ext uri="{FF2B5EF4-FFF2-40B4-BE49-F238E27FC236}">
                <a16:creationId xmlns:a16="http://schemas.microsoft.com/office/drawing/2014/main" id="{E7BC99AB-ED1D-46A0-9450-45EF11C59BC0}"/>
              </a:ext>
            </a:extLst>
          </p:cNvPr>
          <p:cNvSpPr>
            <a:spLocks noGrp="1"/>
          </p:cNvSpPr>
          <p:nvPr>
            <p:ph type="sldNum" sz="quarter" idx="12"/>
          </p:nvPr>
        </p:nvSpPr>
        <p:spPr/>
        <p:txBody>
          <a:bodyPr/>
          <a:lstStyle/>
          <a:p>
            <a:fld id="{76D7C2E9-D4EA-449D-99A8-9513582C786E}" type="slidenum">
              <a:rPr lang="en-GB" smtClean="0"/>
              <a:t>‹#›</a:t>
            </a:fld>
            <a:endParaRPr lang="en-GB"/>
          </a:p>
        </p:txBody>
      </p:sp>
    </p:spTree>
    <p:extLst>
      <p:ext uri="{BB962C8B-B14F-4D97-AF65-F5344CB8AC3E}">
        <p14:creationId xmlns:p14="http://schemas.microsoft.com/office/powerpoint/2010/main" val="8333400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11E840-7D6B-4F18-99A4-638B70C39C5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2875679-54CC-4738-ABB2-E798BE88E55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432C9B7-9BE1-4ECD-A662-9D329059B301}"/>
              </a:ext>
            </a:extLst>
          </p:cNvPr>
          <p:cNvSpPr>
            <a:spLocks noGrp="1"/>
          </p:cNvSpPr>
          <p:nvPr>
            <p:ph type="dt" sz="half" idx="10"/>
          </p:nvPr>
        </p:nvSpPr>
        <p:spPr/>
        <p:txBody>
          <a:bodyPr/>
          <a:lstStyle/>
          <a:p>
            <a:fld id="{6600D082-F8E7-41F8-8377-B827F4ED84EA}" type="datetime1">
              <a:rPr lang="en-GB" smtClean="0"/>
              <a:t>13/05/2021</a:t>
            </a:fld>
            <a:endParaRPr lang="en-GB"/>
          </a:p>
        </p:txBody>
      </p:sp>
      <p:sp>
        <p:nvSpPr>
          <p:cNvPr id="5" name="Footer Placeholder 4">
            <a:extLst>
              <a:ext uri="{FF2B5EF4-FFF2-40B4-BE49-F238E27FC236}">
                <a16:creationId xmlns:a16="http://schemas.microsoft.com/office/drawing/2014/main" id="{CCD19B0B-E868-4162-9524-E40AA8A238C8}"/>
              </a:ext>
            </a:extLst>
          </p:cNvPr>
          <p:cNvSpPr>
            <a:spLocks noGrp="1"/>
          </p:cNvSpPr>
          <p:nvPr>
            <p:ph type="ftr" sz="quarter" idx="11"/>
          </p:nvPr>
        </p:nvSpPr>
        <p:spPr/>
        <p:txBody>
          <a:bodyPr/>
          <a:lstStyle/>
          <a:p>
            <a:r>
              <a:rPr lang="en-GB"/>
              <a:t>Karen DaviesAMI-07</a:t>
            </a:r>
          </a:p>
        </p:txBody>
      </p:sp>
      <p:sp>
        <p:nvSpPr>
          <p:cNvPr id="6" name="Slide Number Placeholder 5">
            <a:extLst>
              <a:ext uri="{FF2B5EF4-FFF2-40B4-BE49-F238E27FC236}">
                <a16:creationId xmlns:a16="http://schemas.microsoft.com/office/drawing/2014/main" id="{EEE150B0-2975-4EE2-BAA5-781DC500F582}"/>
              </a:ext>
            </a:extLst>
          </p:cNvPr>
          <p:cNvSpPr>
            <a:spLocks noGrp="1"/>
          </p:cNvSpPr>
          <p:nvPr>
            <p:ph type="sldNum" sz="quarter" idx="12"/>
          </p:nvPr>
        </p:nvSpPr>
        <p:spPr/>
        <p:txBody>
          <a:bodyPr/>
          <a:lstStyle/>
          <a:p>
            <a:fld id="{76D7C2E9-D4EA-449D-99A8-9513582C786E}" type="slidenum">
              <a:rPr lang="en-GB" smtClean="0"/>
              <a:t>‹#›</a:t>
            </a:fld>
            <a:endParaRPr lang="en-GB"/>
          </a:p>
        </p:txBody>
      </p:sp>
    </p:spTree>
    <p:extLst>
      <p:ext uri="{BB962C8B-B14F-4D97-AF65-F5344CB8AC3E}">
        <p14:creationId xmlns:p14="http://schemas.microsoft.com/office/powerpoint/2010/main" val="32374811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932C1-DD59-4C42-BFD8-758BFE21BC1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770A318-C12E-4B3C-835C-376A2DA4C7E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53D9CDD-4452-46B9-831C-393E2DFC52F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DE9EB32-098B-4BF4-B27F-07D95C309FD2}"/>
              </a:ext>
            </a:extLst>
          </p:cNvPr>
          <p:cNvSpPr>
            <a:spLocks noGrp="1"/>
          </p:cNvSpPr>
          <p:nvPr>
            <p:ph type="dt" sz="half" idx="10"/>
          </p:nvPr>
        </p:nvSpPr>
        <p:spPr/>
        <p:txBody>
          <a:bodyPr/>
          <a:lstStyle/>
          <a:p>
            <a:fld id="{0144B703-B40D-4121-BA07-78B2588D1554}" type="datetime1">
              <a:rPr lang="en-GB" smtClean="0"/>
              <a:t>13/05/2021</a:t>
            </a:fld>
            <a:endParaRPr lang="en-GB"/>
          </a:p>
        </p:txBody>
      </p:sp>
      <p:sp>
        <p:nvSpPr>
          <p:cNvPr id="6" name="Footer Placeholder 5">
            <a:extLst>
              <a:ext uri="{FF2B5EF4-FFF2-40B4-BE49-F238E27FC236}">
                <a16:creationId xmlns:a16="http://schemas.microsoft.com/office/drawing/2014/main" id="{A373ADFD-8FD9-42D0-9184-59962AEB4F89}"/>
              </a:ext>
            </a:extLst>
          </p:cNvPr>
          <p:cNvSpPr>
            <a:spLocks noGrp="1"/>
          </p:cNvSpPr>
          <p:nvPr>
            <p:ph type="ftr" sz="quarter" idx="11"/>
          </p:nvPr>
        </p:nvSpPr>
        <p:spPr/>
        <p:txBody>
          <a:bodyPr/>
          <a:lstStyle/>
          <a:p>
            <a:r>
              <a:rPr lang="en-GB"/>
              <a:t>Karen DaviesAMI-07</a:t>
            </a:r>
          </a:p>
        </p:txBody>
      </p:sp>
      <p:sp>
        <p:nvSpPr>
          <p:cNvPr id="7" name="Slide Number Placeholder 6">
            <a:extLst>
              <a:ext uri="{FF2B5EF4-FFF2-40B4-BE49-F238E27FC236}">
                <a16:creationId xmlns:a16="http://schemas.microsoft.com/office/drawing/2014/main" id="{61862BA0-9A7F-4ADA-AA68-FCD8DB0D328F}"/>
              </a:ext>
            </a:extLst>
          </p:cNvPr>
          <p:cNvSpPr>
            <a:spLocks noGrp="1"/>
          </p:cNvSpPr>
          <p:nvPr>
            <p:ph type="sldNum" sz="quarter" idx="12"/>
          </p:nvPr>
        </p:nvSpPr>
        <p:spPr/>
        <p:txBody>
          <a:bodyPr/>
          <a:lstStyle/>
          <a:p>
            <a:fld id="{76D7C2E9-D4EA-449D-99A8-9513582C786E}" type="slidenum">
              <a:rPr lang="en-GB" smtClean="0"/>
              <a:t>‹#›</a:t>
            </a:fld>
            <a:endParaRPr lang="en-GB"/>
          </a:p>
        </p:txBody>
      </p:sp>
    </p:spTree>
    <p:extLst>
      <p:ext uri="{BB962C8B-B14F-4D97-AF65-F5344CB8AC3E}">
        <p14:creationId xmlns:p14="http://schemas.microsoft.com/office/powerpoint/2010/main" val="30170510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1CA59-C396-42B1-BD61-71F1B8A29D1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BB7E03A-6B3D-4870-AC65-F5F326016B7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E326730-EAED-4475-B692-AEF2D06E620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079BABB-09C3-416B-BEBF-1CA67835339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A4AFE8B-70B0-4912-9AFF-8036AEBA8EA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FBD8372-DD42-4537-B263-36B1A2994399}"/>
              </a:ext>
            </a:extLst>
          </p:cNvPr>
          <p:cNvSpPr>
            <a:spLocks noGrp="1"/>
          </p:cNvSpPr>
          <p:nvPr>
            <p:ph type="dt" sz="half" idx="10"/>
          </p:nvPr>
        </p:nvSpPr>
        <p:spPr/>
        <p:txBody>
          <a:bodyPr/>
          <a:lstStyle/>
          <a:p>
            <a:fld id="{74B42793-18E6-4DED-B550-F23075610669}" type="datetime1">
              <a:rPr lang="en-GB" smtClean="0"/>
              <a:t>13/05/2021</a:t>
            </a:fld>
            <a:endParaRPr lang="en-GB"/>
          </a:p>
        </p:txBody>
      </p:sp>
      <p:sp>
        <p:nvSpPr>
          <p:cNvPr id="8" name="Footer Placeholder 7">
            <a:extLst>
              <a:ext uri="{FF2B5EF4-FFF2-40B4-BE49-F238E27FC236}">
                <a16:creationId xmlns:a16="http://schemas.microsoft.com/office/drawing/2014/main" id="{4AD4435D-CE53-4E78-A56F-FF895AE0D97D}"/>
              </a:ext>
            </a:extLst>
          </p:cNvPr>
          <p:cNvSpPr>
            <a:spLocks noGrp="1"/>
          </p:cNvSpPr>
          <p:nvPr>
            <p:ph type="ftr" sz="quarter" idx="11"/>
          </p:nvPr>
        </p:nvSpPr>
        <p:spPr/>
        <p:txBody>
          <a:bodyPr/>
          <a:lstStyle/>
          <a:p>
            <a:r>
              <a:rPr lang="en-GB"/>
              <a:t>Karen DaviesAMI-07</a:t>
            </a:r>
          </a:p>
        </p:txBody>
      </p:sp>
      <p:sp>
        <p:nvSpPr>
          <p:cNvPr id="9" name="Slide Number Placeholder 8">
            <a:extLst>
              <a:ext uri="{FF2B5EF4-FFF2-40B4-BE49-F238E27FC236}">
                <a16:creationId xmlns:a16="http://schemas.microsoft.com/office/drawing/2014/main" id="{A9212C5F-6981-49B9-9C86-8104B7A6D4EF}"/>
              </a:ext>
            </a:extLst>
          </p:cNvPr>
          <p:cNvSpPr>
            <a:spLocks noGrp="1"/>
          </p:cNvSpPr>
          <p:nvPr>
            <p:ph type="sldNum" sz="quarter" idx="12"/>
          </p:nvPr>
        </p:nvSpPr>
        <p:spPr/>
        <p:txBody>
          <a:bodyPr/>
          <a:lstStyle/>
          <a:p>
            <a:fld id="{76D7C2E9-D4EA-449D-99A8-9513582C786E}" type="slidenum">
              <a:rPr lang="en-GB" smtClean="0"/>
              <a:t>‹#›</a:t>
            </a:fld>
            <a:endParaRPr lang="en-GB"/>
          </a:p>
        </p:txBody>
      </p:sp>
    </p:spTree>
    <p:extLst>
      <p:ext uri="{BB962C8B-B14F-4D97-AF65-F5344CB8AC3E}">
        <p14:creationId xmlns:p14="http://schemas.microsoft.com/office/powerpoint/2010/main" val="699477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DAF5C4-01A4-4DA5-B2B9-82DF2B323AD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6CE943B-4A5F-4FDC-97CD-C5F09D72FD61}"/>
              </a:ext>
            </a:extLst>
          </p:cNvPr>
          <p:cNvSpPr>
            <a:spLocks noGrp="1"/>
          </p:cNvSpPr>
          <p:nvPr>
            <p:ph type="dt" sz="half" idx="10"/>
          </p:nvPr>
        </p:nvSpPr>
        <p:spPr/>
        <p:txBody>
          <a:bodyPr/>
          <a:lstStyle/>
          <a:p>
            <a:fld id="{969B94A4-5C97-49C8-AB82-73A1AAEB64EC}" type="datetime1">
              <a:rPr lang="en-GB" smtClean="0"/>
              <a:t>13/05/2021</a:t>
            </a:fld>
            <a:endParaRPr lang="en-GB"/>
          </a:p>
        </p:txBody>
      </p:sp>
      <p:sp>
        <p:nvSpPr>
          <p:cNvPr id="4" name="Footer Placeholder 3">
            <a:extLst>
              <a:ext uri="{FF2B5EF4-FFF2-40B4-BE49-F238E27FC236}">
                <a16:creationId xmlns:a16="http://schemas.microsoft.com/office/drawing/2014/main" id="{A6895D64-7D57-4026-A0FD-49395DC4AC61}"/>
              </a:ext>
            </a:extLst>
          </p:cNvPr>
          <p:cNvSpPr>
            <a:spLocks noGrp="1"/>
          </p:cNvSpPr>
          <p:nvPr>
            <p:ph type="ftr" sz="quarter" idx="11"/>
          </p:nvPr>
        </p:nvSpPr>
        <p:spPr/>
        <p:txBody>
          <a:bodyPr/>
          <a:lstStyle/>
          <a:p>
            <a:r>
              <a:rPr lang="en-GB"/>
              <a:t>Karen DaviesAMI-07</a:t>
            </a:r>
          </a:p>
        </p:txBody>
      </p:sp>
      <p:sp>
        <p:nvSpPr>
          <p:cNvPr id="5" name="Slide Number Placeholder 4">
            <a:extLst>
              <a:ext uri="{FF2B5EF4-FFF2-40B4-BE49-F238E27FC236}">
                <a16:creationId xmlns:a16="http://schemas.microsoft.com/office/drawing/2014/main" id="{D21D83D8-E04F-47D9-A976-2281C805245E}"/>
              </a:ext>
            </a:extLst>
          </p:cNvPr>
          <p:cNvSpPr>
            <a:spLocks noGrp="1"/>
          </p:cNvSpPr>
          <p:nvPr>
            <p:ph type="sldNum" sz="quarter" idx="12"/>
          </p:nvPr>
        </p:nvSpPr>
        <p:spPr/>
        <p:txBody>
          <a:bodyPr/>
          <a:lstStyle/>
          <a:p>
            <a:fld id="{76D7C2E9-D4EA-449D-99A8-9513582C786E}" type="slidenum">
              <a:rPr lang="en-GB" smtClean="0"/>
              <a:t>‹#›</a:t>
            </a:fld>
            <a:endParaRPr lang="en-GB"/>
          </a:p>
        </p:txBody>
      </p:sp>
    </p:spTree>
    <p:extLst>
      <p:ext uri="{BB962C8B-B14F-4D97-AF65-F5344CB8AC3E}">
        <p14:creationId xmlns:p14="http://schemas.microsoft.com/office/powerpoint/2010/main" val="2517191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F4146B3-9EAB-4B1E-AB3B-2F06CE0F450B}"/>
              </a:ext>
            </a:extLst>
          </p:cNvPr>
          <p:cNvSpPr>
            <a:spLocks noGrp="1"/>
          </p:cNvSpPr>
          <p:nvPr>
            <p:ph type="dt" sz="half" idx="10"/>
          </p:nvPr>
        </p:nvSpPr>
        <p:spPr/>
        <p:txBody>
          <a:bodyPr/>
          <a:lstStyle/>
          <a:p>
            <a:fld id="{08597749-16A6-46A8-AF2E-494BFFA90CDB}" type="datetime1">
              <a:rPr lang="en-GB" smtClean="0"/>
              <a:t>13/05/2021</a:t>
            </a:fld>
            <a:endParaRPr lang="en-GB"/>
          </a:p>
        </p:txBody>
      </p:sp>
      <p:sp>
        <p:nvSpPr>
          <p:cNvPr id="3" name="Footer Placeholder 2">
            <a:extLst>
              <a:ext uri="{FF2B5EF4-FFF2-40B4-BE49-F238E27FC236}">
                <a16:creationId xmlns:a16="http://schemas.microsoft.com/office/drawing/2014/main" id="{6E8A7E2E-D312-4BB5-A603-71293C32B06E}"/>
              </a:ext>
            </a:extLst>
          </p:cNvPr>
          <p:cNvSpPr>
            <a:spLocks noGrp="1"/>
          </p:cNvSpPr>
          <p:nvPr>
            <p:ph type="ftr" sz="quarter" idx="11"/>
          </p:nvPr>
        </p:nvSpPr>
        <p:spPr/>
        <p:txBody>
          <a:bodyPr/>
          <a:lstStyle/>
          <a:p>
            <a:r>
              <a:rPr lang="en-GB"/>
              <a:t>Karen DaviesAMI-07</a:t>
            </a:r>
          </a:p>
        </p:txBody>
      </p:sp>
      <p:sp>
        <p:nvSpPr>
          <p:cNvPr id="4" name="Slide Number Placeholder 3">
            <a:extLst>
              <a:ext uri="{FF2B5EF4-FFF2-40B4-BE49-F238E27FC236}">
                <a16:creationId xmlns:a16="http://schemas.microsoft.com/office/drawing/2014/main" id="{96624790-7788-4DF0-8ABD-CA14721DE4E5}"/>
              </a:ext>
            </a:extLst>
          </p:cNvPr>
          <p:cNvSpPr>
            <a:spLocks noGrp="1"/>
          </p:cNvSpPr>
          <p:nvPr>
            <p:ph type="sldNum" sz="quarter" idx="12"/>
          </p:nvPr>
        </p:nvSpPr>
        <p:spPr/>
        <p:txBody>
          <a:bodyPr/>
          <a:lstStyle/>
          <a:p>
            <a:fld id="{76D7C2E9-D4EA-449D-99A8-9513582C786E}" type="slidenum">
              <a:rPr lang="en-GB" smtClean="0"/>
              <a:t>‹#›</a:t>
            </a:fld>
            <a:endParaRPr lang="en-GB"/>
          </a:p>
        </p:txBody>
      </p:sp>
    </p:spTree>
    <p:extLst>
      <p:ext uri="{BB962C8B-B14F-4D97-AF65-F5344CB8AC3E}">
        <p14:creationId xmlns:p14="http://schemas.microsoft.com/office/powerpoint/2010/main" val="7110161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3DC9BF-72BC-4984-A1C1-FC154362948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BD2D31A-9765-485E-8FCD-DFAC6CC41B5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247CDAC-AA60-4949-96C5-AAFAFBC410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C501067-1A17-4B38-852E-F59C6E0A64F3}"/>
              </a:ext>
            </a:extLst>
          </p:cNvPr>
          <p:cNvSpPr>
            <a:spLocks noGrp="1"/>
          </p:cNvSpPr>
          <p:nvPr>
            <p:ph type="dt" sz="half" idx="10"/>
          </p:nvPr>
        </p:nvSpPr>
        <p:spPr/>
        <p:txBody>
          <a:bodyPr/>
          <a:lstStyle/>
          <a:p>
            <a:fld id="{4EA3A257-F669-4B6D-B09C-79F259E84C72}" type="datetime1">
              <a:rPr lang="en-GB" smtClean="0"/>
              <a:t>13/05/2021</a:t>
            </a:fld>
            <a:endParaRPr lang="en-GB"/>
          </a:p>
        </p:txBody>
      </p:sp>
      <p:sp>
        <p:nvSpPr>
          <p:cNvPr id="6" name="Footer Placeholder 5">
            <a:extLst>
              <a:ext uri="{FF2B5EF4-FFF2-40B4-BE49-F238E27FC236}">
                <a16:creationId xmlns:a16="http://schemas.microsoft.com/office/drawing/2014/main" id="{343D0F8C-DE50-42C4-9422-8CBE218E4D89}"/>
              </a:ext>
            </a:extLst>
          </p:cNvPr>
          <p:cNvSpPr>
            <a:spLocks noGrp="1"/>
          </p:cNvSpPr>
          <p:nvPr>
            <p:ph type="ftr" sz="quarter" idx="11"/>
          </p:nvPr>
        </p:nvSpPr>
        <p:spPr/>
        <p:txBody>
          <a:bodyPr/>
          <a:lstStyle/>
          <a:p>
            <a:r>
              <a:rPr lang="en-GB"/>
              <a:t>Karen DaviesAMI-07</a:t>
            </a:r>
          </a:p>
        </p:txBody>
      </p:sp>
      <p:sp>
        <p:nvSpPr>
          <p:cNvPr id="7" name="Slide Number Placeholder 6">
            <a:extLst>
              <a:ext uri="{FF2B5EF4-FFF2-40B4-BE49-F238E27FC236}">
                <a16:creationId xmlns:a16="http://schemas.microsoft.com/office/drawing/2014/main" id="{3425F3D9-169F-463F-BAB1-84944885D83D}"/>
              </a:ext>
            </a:extLst>
          </p:cNvPr>
          <p:cNvSpPr>
            <a:spLocks noGrp="1"/>
          </p:cNvSpPr>
          <p:nvPr>
            <p:ph type="sldNum" sz="quarter" idx="12"/>
          </p:nvPr>
        </p:nvSpPr>
        <p:spPr/>
        <p:txBody>
          <a:bodyPr/>
          <a:lstStyle/>
          <a:p>
            <a:fld id="{76D7C2E9-D4EA-449D-99A8-9513582C786E}" type="slidenum">
              <a:rPr lang="en-GB" smtClean="0"/>
              <a:t>‹#›</a:t>
            </a:fld>
            <a:endParaRPr lang="en-GB"/>
          </a:p>
        </p:txBody>
      </p:sp>
    </p:spTree>
    <p:extLst>
      <p:ext uri="{BB962C8B-B14F-4D97-AF65-F5344CB8AC3E}">
        <p14:creationId xmlns:p14="http://schemas.microsoft.com/office/powerpoint/2010/main" val="41811235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D3A981-182C-42AC-B826-71B296F0C60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70D0BD16-36BA-4AE8-9A68-6B5AA77FF88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52AB4A5-6C44-4CC1-BD76-DA1D982EED9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DAC8454-94DA-4F25-83BB-029C35C8FC85}"/>
              </a:ext>
            </a:extLst>
          </p:cNvPr>
          <p:cNvSpPr>
            <a:spLocks noGrp="1"/>
          </p:cNvSpPr>
          <p:nvPr>
            <p:ph type="dt" sz="half" idx="10"/>
          </p:nvPr>
        </p:nvSpPr>
        <p:spPr/>
        <p:txBody>
          <a:bodyPr/>
          <a:lstStyle/>
          <a:p>
            <a:fld id="{9971D2B3-5F00-4596-A6A2-EBE703E1AFEA}" type="datetime1">
              <a:rPr lang="en-GB" smtClean="0"/>
              <a:t>13/05/2021</a:t>
            </a:fld>
            <a:endParaRPr lang="en-GB"/>
          </a:p>
        </p:txBody>
      </p:sp>
      <p:sp>
        <p:nvSpPr>
          <p:cNvPr id="6" name="Footer Placeholder 5">
            <a:extLst>
              <a:ext uri="{FF2B5EF4-FFF2-40B4-BE49-F238E27FC236}">
                <a16:creationId xmlns:a16="http://schemas.microsoft.com/office/drawing/2014/main" id="{7A6DFCCD-9DE4-4599-BAF5-E4370D79D22A}"/>
              </a:ext>
            </a:extLst>
          </p:cNvPr>
          <p:cNvSpPr>
            <a:spLocks noGrp="1"/>
          </p:cNvSpPr>
          <p:nvPr>
            <p:ph type="ftr" sz="quarter" idx="11"/>
          </p:nvPr>
        </p:nvSpPr>
        <p:spPr/>
        <p:txBody>
          <a:bodyPr/>
          <a:lstStyle/>
          <a:p>
            <a:r>
              <a:rPr lang="en-GB"/>
              <a:t>Karen DaviesAMI-07</a:t>
            </a:r>
          </a:p>
        </p:txBody>
      </p:sp>
      <p:sp>
        <p:nvSpPr>
          <p:cNvPr id="7" name="Slide Number Placeholder 6">
            <a:extLst>
              <a:ext uri="{FF2B5EF4-FFF2-40B4-BE49-F238E27FC236}">
                <a16:creationId xmlns:a16="http://schemas.microsoft.com/office/drawing/2014/main" id="{968474D2-5CFB-48D9-AD1F-7665CF35F99D}"/>
              </a:ext>
            </a:extLst>
          </p:cNvPr>
          <p:cNvSpPr>
            <a:spLocks noGrp="1"/>
          </p:cNvSpPr>
          <p:nvPr>
            <p:ph type="sldNum" sz="quarter" idx="12"/>
          </p:nvPr>
        </p:nvSpPr>
        <p:spPr/>
        <p:txBody>
          <a:bodyPr/>
          <a:lstStyle/>
          <a:p>
            <a:fld id="{76D7C2E9-D4EA-449D-99A8-9513582C786E}" type="slidenum">
              <a:rPr lang="en-GB" smtClean="0"/>
              <a:t>‹#›</a:t>
            </a:fld>
            <a:endParaRPr lang="en-GB"/>
          </a:p>
        </p:txBody>
      </p:sp>
    </p:spTree>
    <p:extLst>
      <p:ext uri="{BB962C8B-B14F-4D97-AF65-F5344CB8AC3E}">
        <p14:creationId xmlns:p14="http://schemas.microsoft.com/office/powerpoint/2010/main" val="29615153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BBC58E9-F180-4956-87FB-8649AE803EF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8816143-2B88-4925-8A31-DC2CA454E36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3CC0ECF-BC56-4917-9719-25FEB41720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6A12CE-F6A7-4F75-987B-8C8543547F32}" type="datetime1">
              <a:rPr lang="en-GB" smtClean="0"/>
              <a:t>13/05/2021</a:t>
            </a:fld>
            <a:endParaRPr lang="en-GB"/>
          </a:p>
        </p:txBody>
      </p:sp>
      <p:sp>
        <p:nvSpPr>
          <p:cNvPr id="5" name="Footer Placeholder 4">
            <a:extLst>
              <a:ext uri="{FF2B5EF4-FFF2-40B4-BE49-F238E27FC236}">
                <a16:creationId xmlns:a16="http://schemas.microsoft.com/office/drawing/2014/main" id="{7DB60490-0258-4E76-BDDF-39EAE509340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Karen DaviesAMI-07</a:t>
            </a:r>
          </a:p>
        </p:txBody>
      </p:sp>
      <p:sp>
        <p:nvSpPr>
          <p:cNvPr id="6" name="Slide Number Placeholder 5">
            <a:extLst>
              <a:ext uri="{FF2B5EF4-FFF2-40B4-BE49-F238E27FC236}">
                <a16:creationId xmlns:a16="http://schemas.microsoft.com/office/drawing/2014/main" id="{EF0B0139-D8D4-48A3-AB35-D71783CD7BF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D7C2E9-D4EA-449D-99A8-9513582C786E}" type="slidenum">
              <a:rPr lang="en-GB" smtClean="0"/>
              <a:t>‹#›</a:t>
            </a:fld>
            <a:endParaRPr lang="en-GB"/>
          </a:p>
        </p:txBody>
      </p:sp>
    </p:spTree>
    <p:extLst>
      <p:ext uri="{BB962C8B-B14F-4D97-AF65-F5344CB8AC3E}">
        <p14:creationId xmlns:p14="http://schemas.microsoft.com/office/powerpoint/2010/main" val="5982015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socialmetricscommission.org.uk/wp-content/uploads/2019/07/SMC_measuring-poverty-201809_full-report.pdf" TargetMode="External"/><Relationship Id="rId2" Type="http://schemas.openxmlformats.org/officeDocument/2006/relationships/hyperlink" Target="https://www.jrf.org.uk/report/minimum-income-standard-uk-2017" TargetMode="Externa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5.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A5C9E3-15A3-408A-8ADE-35ADFAB20A60}"/>
              </a:ext>
            </a:extLst>
          </p:cNvPr>
          <p:cNvSpPr>
            <a:spLocks noGrp="1"/>
          </p:cNvSpPr>
          <p:nvPr>
            <p:ph type="ctrTitle"/>
          </p:nvPr>
        </p:nvSpPr>
        <p:spPr>
          <a:xfrm>
            <a:off x="684300" y="1936221"/>
            <a:ext cx="4249006" cy="1325563"/>
          </a:xfrm>
        </p:spPr>
        <p:txBody>
          <a:bodyPr vert="horz" lIns="91440" tIns="45720" rIns="91440" bIns="45720" rtlCol="0" anchor="ctr">
            <a:noAutofit/>
          </a:bodyPr>
          <a:lstStyle/>
          <a:p>
            <a:r>
              <a:rPr lang="en-US" sz="3600" b="1" kern="1200" dirty="0">
                <a:solidFill>
                  <a:schemeClr val="tx1"/>
                </a:solidFill>
                <a:latin typeface="+mj-lt"/>
                <a:ea typeface="+mj-ea"/>
                <a:cs typeface="+mj-cs"/>
              </a:rPr>
              <a:t>Exploring issues of affordability for participation in UK music festivals</a:t>
            </a:r>
            <a:br>
              <a:rPr lang="en-US" sz="3600" kern="1200" dirty="0">
                <a:solidFill>
                  <a:schemeClr val="tx1"/>
                </a:solidFill>
                <a:latin typeface="+mj-lt"/>
                <a:ea typeface="+mj-ea"/>
                <a:cs typeface="+mj-cs"/>
              </a:rPr>
            </a:br>
            <a:endParaRPr lang="en-US" sz="3600" kern="1200" dirty="0">
              <a:solidFill>
                <a:schemeClr val="tx1"/>
              </a:solidFill>
              <a:latin typeface="+mj-lt"/>
              <a:ea typeface="+mj-ea"/>
              <a:cs typeface="+mj-cs"/>
            </a:endParaRPr>
          </a:p>
        </p:txBody>
      </p:sp>
      <p:sp>
        <p:nvSpPr>
          <p:cNvPr id="3" name="Subtitle 2">
            <a:extLst>
              <a:ext uri="{FF2B5EF4-FFF2-40B4-BE49-F238E27FC236}">
                <a16:creationId xmlns:a16="http://schemas.microsoft.com/office/drawing/2014/main" id="{81FF4B2E-4269-4D51-A00E-3D9CBE7389F4}"/>
              </a:ext>
            </a:extLst>
          </p:cNvPr>
          <p:cNvSpPr>
            <a:spLocks noGrp="1"/>
          </p:cNvSpPr>
          <p:nvPr>
            <p:ph type="subTitle" idx="1"/>
          </p:nvPr>
        </p:nvSpPr>
        <p:spPr>
          <a:xfrm>
            <a:off x="687882" y="4136149"/>
            <a:ext cx="4245428" cy="1900315"/>
          </a:xfrm>
        </p:spPr>
        <p:txBody>
          <a:bodyPr vert="horz" lIns="91440" tIns="45720" rIns="91440" bIns="45720" rtlCol="0" anchor="t">
            <a:normAutofit/>
          </a:bodyPr>
          <a:lstStyle/>
          <a:p>
            <a:r>
              <a:rPr lang="en-US" sz="1800" dirty="0"/>
              <a:t>Advances in Management Conference</a:t>
            </a:r>
          </a:p>
          <a:p>
            <a:r>
              <a:rPr lang="en-US" sz="1800" dirty="0"/>
              <a:t>Cardiff Metropolitan University</a:t>
            </a:r>
          </a:p>
          <a:p>
            <a:r>
              <a:rPr lang="en-US" sz="1800" dirty="0"/>
              <a:t>20</a:t>
            </a:r>
            <a:r>
              <a:rPr lang="en-US" sz="1800" baseline="30000" dirty="0"/>
              <a:t>th</a:t>
            </a:r>
            <a:r>
              <a:rPr lang="en-US" sz="1800" dirty="0"/>
              <a:t> - 21</a:t>
            </a:r>
            <a:r>
              <a:rPr lang="en-US" sz="1800" baseline="30000" dirty="0"/>
              <a:t>st</a:t>
            </a:r>
            <a:r>
              <a:rPr lang="en-US" sz="1800" dirty="0"/>
              <a:t> May 2021</a:t>
            </a:r>
          </a:p>
          <a:p>
            <a:r>
              <a:rPr lang="en-US" sz="1800" dirty="0"/>
              <a:t>Dr. Karen Davies</a:t>
            </a:r>
          </a:p>
        </p:txBody>
      </p:sp>
      <p:sp>
        <p:nvSpPr>
          <p:cNvPr id="192" name="Freeform: Shape 191">
            <a:extLst>
              <a:ext uri="{FF2B5EF4-FFF2-40B4-BE49-F238E27FC236}">
                <a16:creationId xmlns:a16="http://schemas.microsoft.com/office/drawing/2014/main" id="{A86541C6-61B1-4DAA-B57A-EAF3F24F04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933310" y="1"/>
            <a:ext cx="6488456" cy="3036711"/>
          </a:xfrm>
          <a:custGeom>
            <a:avLst/>
            <a:gdLst>
              <a:gd name="connsiteX0" fmla="*/ 0 w 6488456"/>
              <a:gd name="connsiteY0" fmla="*/ 0 h 3036711"/>
              <a:gd name="connsiteX1" fmla="*/ 6488456 w 6488456"/>
              <a:gd name="connsiteY1" fmla="*/ 0 h 3036711"/>
              <a:gd name="connsiteX2" fmla="*/ 6482686 w 6488456"/>
              <a:gd name="connsiteY2" fmla="*/ 114279 h 3036711"/>
              <a:gd name="connsiteX3" fmla="*/ 3244228 w 6488456"/>
              <a:gd name="connsiteY3" fmla="*/ 3036711 h 3036711"/>
              <a:gd name="connsiteX4" fmla="*/ 5771 w 6488456"/>
              <a:gd name="connsiteY4" fmla="*/ 114279 h 3036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456" h="3036711">
                <a:moveTo>
                  <a:pt x="0" y="0"/>
                </a:moveTo>
                <a:lnTo>
                  <a:pt x="6488456" y="0"/>
                </a:lnTo>
                <a:lnTo>
                  <a:pt x="6482686" y="114279"/>
                </a:lnTo>
                <a:cubicBezTo>
                  <a:pt x="6315984" y="1755766"/>
                  <a:pt x="4929697" y="3036711"/>
                  <a:pt x="3244228" y="3036711"/>
                </a:cubicBezTo>
                <a:cubicBezTo>
                  <a:pt x="1558760" y="3036711"/>
                  <a:pt x="172473" y="1755766"/>
                  <a:pt x="5771" y="114279"/>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026" name="Picture 2">
            <a:extLst>
              <a:ext uri="{FF2B5EF4-FFF2-40B4-BE49-F238E27FC236}">
                <a16:creationId xmlns:a16="http://schemas.microsoft.com/office/drawing/2014/main" id="{9DDCD0D6-7A07-4D5E-B354-F33BB245C1E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9687" r="1" b="1"/>
          <a:stretch/>
        </p:blipFill>
        <p:spPr bwMode="auto">
          <a:xfrm>
            <a:off x="5142944" y="3"/>
            <a:ext cx="6069184" cy="2839783"/>
          </a:xfrm>
          <a:custGeom>
            <a:avLst/>
            <a:gdLst/>
            <a:ahLst/>
            <a:cxnLst/>
            <a:rect l="l" t="t" r="r" b="b"/>
            <a:pathLst>
              <a:path w="6069184" h="2839783">
                <a:moveTo>
                  <a:pt x="0" y="0"/>
                </a:moveTo>
                <a:lnTo>
                  <a:pt x="6069184" y="0"/>
                </a:lnTo>
                <a:lnTo>
                  <a:pt x="6063823" y="106160"/>
                </a:lnTo>
                <a:cubicBezTo>
                  <a:pt x="5907891" y="1641596"/>
                  <a:pt x="4611168" y="2839783"/>
                  <a:pt x="3034592" y="2839783"/>
                </a:cubicBezTo>
                <a:cubicBezTo>
                  <a:pt x="1458016" y="2839783"/>
                  <a:pt x="161292" y="1641596"/>
                  <a:pt x="5360" y="106160"/>
                </a:cubicBezTo>
                <a:close/>
              </a:path>
            </a:pathLst>
          </a:custGeom>
          <a:noFill/>
          <a:extLst>
            <a:ext uri="{909E8E84-426E-40DD-AFC4-6F175D3DCCD1}">
              <a14:hiddenFill xmlns:a14="http://schemas.microsoft.com/office/drawing/2010/main">
                <a:solidFill>
                  <a:srgbClr val="FFFFFF"/>
                </a:solidFill>
              </a14:hiddenFill>
            </a:ext>
          </a:extLst>
        </p:spPr>
      </p:pic>
      <p:sp>
        <p:nvSpPr>
          <p:cNvPr id="193" name="Freeform: Shape 192">
            <a:extLst>
              <a:ext uri="{FF2B5EF4-FFF2-40B4-BE49-F238E27FC236}">
                <a16:creationId xmlns:a16="http://schemas.microsoft.com/office/drawing/2014/main" id="{71750011-2006-46BB-AFDE-C6E4617523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993989" y="2900758"/>
            <a:ext cx="5198011" cy="3957242"/>
          </a:xfrm>
          <a:custGeom>
            <a:avLst/>
            <a:gdLst>
              <a:gd name="connsiteX0" fmla="*/ 1942747 w 5198011"/>
              <a:gd name="connsiteY0" fmla="*/ 0 h 3957242"/>
              <a:gd name="connsiteX1" fmla="*/ 5198011 w 5198011"/>
              <a:gd name="connsiteY1" fmla="*/ 3255264 h 3957242"/>
              <a:gd name="connsiteX2" fmla="*/ 5131876 w 5198011"/>
              <a:gd name="connsiteY2" fmla="*/ 3911314 h 3957242"/>
              <a:gd name="connsiteX3" fmla="*/ 5120066 w 5198011"/>
              <a:gd name="connsiteY3" fmla="*/ 3957242 h 3957242"/>
              <a:gd name="connsiteX4" fmla="*/ 0 w 5198011"/>
              <a:gd name="connsiteY4" fmla="*/ 3957242 h 3957242"/>
              <a:gd name="connsiteX5" fmla="*/ 0 w 5198011"/>
              <a:gd name="connsiteY5" fmla="*/ 647700 h 3957242"/>
              <a:gd name="connsiteX6" fmla="*/ 122698 w 5198011"/>
              <a:gd name="connsiteY6" fmla="*/ 555948 h 3957242"/>
              <a:gd name="connsiteX7" fmla="*/ 1942747 w 5198011"/>
              <a:gd name="connsiteY7" fmla="*/ 0 h 3957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8011" h="3957242">
                <a:moveTo>
                  <a:pt x="1942747" y="0"/>
                </a:moveTo>
                <a:cubicBezTo>
                  <a:pt x="3740580" y="0"/>
                  <a:pt x="5198011" y="1457431"/>
                  <a:pt x="5198011" y="3255264"/>
                </a:cubicBezTo>
                <a:cubicBezTo>
                  <a:pt x="5198011" y="3479993"/>
                  <a:pt x="5175239" y="3699404"/>
                  <a:pt x="5131876" y="3911314"/>
                </a:cubicBezTo>
                <a:lnTo>
                  <a:pt x="5120066" y="3957242"/>
                </a:lnTo>
                <a:lnTo>
                  <a:pt x="0" y="3957242"/>
                </a:lnTo>
                <a:lnTo>
                  <a:pt x="0" y="647700"/>
                </a:lnTo>
                <a:lnTo>
                  <a:pt x="122698" y="555948"/>
                </a:lnTo>
                <a:cubicBezTo>
                  <a:pt x="642241" y="204951"/>
                  <a:pt x="1268560" y="0"/>
                  <a:pt x="1942747" y="0"/>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028" name="Picture 4" descr="Beer &amp; Music Festival tents © Oast House Archive :: Geograph Britain and  Ireland">
            <a:extLst>
              <a:ext uri="{FF2B5EF4-FFF2-40B4-BE49-F238E27FC236}">
                <a16:creationId xmlns:a16="http://schemas.microsoft.com/office/drawing/2014/main" id="{8D06DCA1-9595-4C31-86A7-83D2097B515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48" r="-2" b="-3"/>
          <a:stretch/>
        </p:blipFill>
        <p:spPr bwMode="auto">
          <a:xfrm>
            <a:off x="7190587" y="3124784"/>
            <a:ext cx="5001415" cy="3733214"/>
          </a:xfrm>
          <a:custGeom>
            <a:avLst/>
            <a:gdLst/>
            <a:ahLst/>
            <a:cxnLst/>
            <a:rect l="l" t="t" r="r" b="b"/>
            <a:pathLst>
              <a:path w="5001415" h="3733214">
                <a:moveTo>
                  <a:pt x="3044952" y="0"/>
                </a:moveTo>
                <a:cubicBezTo>
                  <a:pt x="3780687" y="0"/>
                  <a:pt x="4455477" y="260939"/>
                  <a:pt x="4981824" y="695319"/>
                </a:cubicBezTo>
                <a:lnTo>
                  <a:pt x="5001415" y="713124"/>
                </a:lnTo>
                <a:lnTo>
                  <a:pt x="5001415" y="3733214"/>
                </a:lnTo>
                <a:lnTo>
                  <a:pt x="81043" y="3733214"/>
                </a:lnTo>
                <a:lnTo>
                  <a:pt x="61862" y="3658617"/>
                </a:lnTo>
                <a:cubicBezTo>
                  <a:pt x="21301" y="3460397"/>
                  <a:pt x="0" y="3255162"/>
                  <a:pt x="0" y="3044952"/>
                </a:cubicBezTo>
                <a:cubicBezTo>
                  <a:pt x="0" y="1363271"/>
                  <a:pt x="1363271" y="0"/>
                  <a:pt x="3044952" y="0"/>
                </a:cubicBezTo>
                <a:close/>
              </a:path>
            </a:pathLst>
          </a:custGeom>
          <a:noFill/>
          <a:extLst>
            <a:ext uri="{909E8E84-426E-40DD-AFC4-6F175D3DCCD1}">
              <a14:hiddenFill xmlns:a14="http://schemas.microsoft.com/office/drawing/2010/main">
                <a:solidFill>
                  <a:srgbClr val="FFFFFF"/>
                </a:solidFill>
              </a14:hiddenFill>
            </a:ext>
          </a:extLst>
        </p:spPr>
      </p:pic>
      <p:sp>
        <p:nvSpPr>
          <p:cNvPr id="4" name="Footer Placeholder 3">
            <a:extLst>
              <a:ext uri="{FF2B5EF4-FFF2-40B4-BE49-F238E27FC236}">
                <a16:creationId xmlns:a16="http://schemas.microsoft.com/office/drawing/2014/main" id="{207A6B81-FA18-4A25-9BD2-BFE82CA6CBDA}"/>
              </a:ext>
            </a:extLst>
          </p:cNvPr>
          <p:cNvSpPr>
            <a:spLocks noGrp="1"/>
          </p:cNvSpPr>
          <p:nvPr>
            <p:ph type="ftr" sz="quarter" idx="11"/>
          </p:nvPr>
        </p:nvSpPr>
        <p:spPr/>
        <p:txBody>
          <a:bodyPr/>
          <a:lstStyle/>
          <a:p>
            <a:r>
              <a:rPr lang="en-GB"/>
              <a:t>Karen DaviesAMI-07</a:t>
            </a:r>
          </a:p>
        </p:txBody>
      </p:sp>
    </p:spTree>
    <p:extLst>
      <p:ext uri="{BB962C8B-B14F-4D97-AF65-F5344CB8AC3E}">
        <p14:creationId xmlns:p14="http://schemas.microsoft.com/office/powerpoint/2010/main" val="2626334585"/>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5" name="Rectangle 74">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2059" y="450222"/>
            <a:ext cx="4182520" cy="3603164"/>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190F62B-49A5-4D69-A929-914FDBE382BB}"/>
              </a:ext>
            </a:extLst>
          </p:cNvPr>
          <p:cNvSpPr>
            <a:spLocks noGrp="1"/>
          </p:cNvSpPr>
          <p:nvPr>
            <p:ph type="title"/>
          </p:nvPr>
        </p:nvSpPr>
        <p:spPr>
          <a:xfrm>
            <a:off x="774700" y="762000"/>
            <a:ext cx="3595973" cy="3018430"/>
          </a:xfrm>
        </p:spPr>
        <p:txBody>
          <a:bodyPr>
            <a:normAutofit/>
          </a:bodyPr>
          <a:lstStyle/>
          <a:p>
            <a:r>
              <a:rPr lang="en-GB">
                <a:solidFill>
                  <a:srgbClr val="FFFFFF"/>
                </a:solidFill>
              </a:rPr>
              <a:t>Methods</a:t>
            </a:r>
          </a:p>
        </p:txBody>
      </p:sp>
      <p:sp>
        <p:nvSpPr>
          <p:cNvPr id="77" name="Rectangle 76">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836" y="450221"/>
            <a:ext cx="4899923" cy="5948858"/>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lumMod val="85000"/>
                </a:prstClr>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28E263AA-9C5B-40F3-BC6D-492F79361187}"/>
              </a:ext>
            </a:extLst>
          </p:cNvPr>
          <p:cNvSpPr>
            <a:spLocks noGrp="1"/>
          </p:cNvSpPr>
          <p:nvPr>
            <p:ph idx="1"/>
          </p:nvPr>
        </p:nvSpPr>
        <p:spPr>
          <a:xfrm>
            <a:off x="4817276" y="622102"/>
            <a:ext cx="4893483" cy="5897429"/>
          </a:xfrm>
        </p:spPr>
        <p:txBody>
          <a:bodyPr anchor="ctr">
            <a:normAutofit lnSpcReduction="10000"/>
          </a:bodyPr>
          <a:lstStyle/>
          <a:p>
            <a:r>
              <a:rPr lang="en-GB" sz="1900" dirty="0"/>
              <a:t>Website analysis</a:t>
            </a:r>
          </a:p>
          <a:p>
            <a:r>
              <a:rPr lang="en-GB" sz="1900" dirty="0"/>
              <a:t>Stratified sample of 30 paying music festivals:</a:t>
            </a:r>
          </a:p>
          <a:p>
            <a:pPr lvl="1"/>
            <a:r>
              <a:rPr lang="en-GB" sz="1900" dirty="0"/>
              <a:t>10 x small (under 5,000 capacity)</a:t>
            </a:r>
          </a:p>
          <a:p>
            <a:pPr lvl="1"/>
            <a:r>
              <a:rPr lang="en-GB" sz="1900" dirty="0"/>
              <a:t>10 x medium (5,000 – 25,000 capacity)</a:t>
            </a:r>
          </a:p>
          <a:p>
            <a:pPr lvl="1"/>
            <a:r>
              <a:rPr lang="en-GB" sz="1900" dirty="0"/>
              <a:t>10 x large (over 25,000 capacity)</a:t>
            </a:r>
          </a:p>
          <a:p>
            <a:r>
              <a:rPr lang="en-GB" sz="1900" dirty="0"/>
              <a:t>Selected via the website “efestivals.co.uk”</a:t>
            </a:r>
          </a:p>
          <a:p>
            <a:r>
              <a:rPr lang="en-GB" sz="1900" dirty="0"/>
              <a:t>Analysis looked at 5 different areas:</a:t>
            </a:r>
          </a:p>
          <a:p>
            <a:pPr lvl="1"/>
            <a:r>
              <a:rPr lang="en-GB" sz="1900" dirty="0"/>
              <a:t>Ticket prices per person</a:t>
            </a:r>
          </a:p>
          <a:p>
            <a:pPr lvl="1"/>
            <a:r>
              <a:rPr lang="en-GB" sz="1900" dirty="0"/>
              <a:t>Added extra costs</a:t>
            </a:r>
          </a:p>
          <a:p>
            <a:pPr lvl="1"/>
            <a:r>
              <a:rPr lang="en-GB" sz="1900" dirty="0"/>
              <a:t>Information on payment instalment plans</a:t>
            </a:r>
          </a:p>
          <a:p>
            <a:pPr lvl="1"/>
            <a:r>
              <a:rPr lang="en-GB" sz="1900" dirty="0"/>
              <a:t>Information on ‘outreach activities’</a:t>
            </a:r>
          </a:p>
          <a:p>
            <a:pPr lvl="1"/>
            <a:r>
              <a:rPr lang="en-GB" sz="1900" dirty="0"/>
              <a:t>Information related to accessibility for people living in poverty or for people with disabilities</a:t>
            </a:r>
          </a:p>
          <a:p>
            <a:r>
              <a:rPr lang="en-GB" sz="1900" dirty="0"/>
              <a:t>Secondary research was conducted on reports created by AIF and Festival Insights to explore additional costs associated with attending music festivals, most notably food and drink</a:t>
            </a:r>
          </a:p>
          <a:p>
            <a:endParaRPr lang="en-GB" sz="1500" dirty="0"/>
          </a:p>
        </p:txBody>
      </p:sp>
      <p:sp>
        <p:nvSpPr>
          <p:cNvPr id="79" name="Rectangle 78">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75866" y="450221"/>
            <a:ext cx="1868033" cy="3603165"/>
          </a:xfrm>
          <a:prstGeom prst="rect">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4098" name="Picture 2" descr="eFestivals.co.uk">
            <a:extLst>
              <a:ext uri="{FF2B5EF4-FFF2-40B4-BE49-F238E27FC236}">
                <a16:creationId xmlns:a16="http://schemas.microsoft.com/office/drawing/2014/main" id="{E059ADDB-E396-4632-8940-34F06DFBAC45}"/>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71770" y="4919522"/>
            <a:ext cx="4182519" cy="763309"/>
          </a:xfrm>
          <a:prstGeom prst="rect">
            <a:avLst/>
          </a:prstGeom>
          <a:noFill/>
          <a:extLst>
            <a:ext uri="{909E8E84-426E-40DD-AFC4-6F175D3DCCD1}">
              <a14:hiddenFill xmlns:a14="http://schemas.microsoft.com/office/drawing/2010/main">
                <a:solidFill>
                  <a:srgbClr val="FFFFFF"/>
                </a:solidFill>
              </a14:hiddenFill>
            </a:ext>
          </a:extLst>
        </p:spPr>
      </p:pic>
      <p:sp>
        <p:nvSpPr>
          <p:cNvPr id="81" name="Rectangle 80">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73746" y="4214253"/>
            <a:ext cx="1868033" cy="2173848"/>
          </a:xfrm>
          <a:prstGeom prst="rect">
            <a:avLst/>
          </a:prstGeom>
          <a:solidFill>
            <a:srgbClr val="E7389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4" name="Footer Placeholder 3">
            <a:extLst>
              <a:ext uri="{FF2B5EF4-FFF2-40B4-BE49-F238E27FC236}">
                <a16:creationId xmlns:a16="http://schemas.microsoft.com/office/drawing/2014/main" id="{0AAFEC3C-5152-4987-855B-7F04E03430FD}"/>
              </a:ext>
            </a:extLst>
          </p:cNvPr>
          <p:cNvSpPr>
            <a:spLocks noGrp="1"/>
          </p:cNvSpPr>
          <p:nvPr>
            <p:ph type="ftr" sz="quarter" idx="11"/>
          </p:nvPr>
        </p:nvSpPr>
        <p:spPr/>
        <p:txBody>
          <a:bodyPr/>
          <a:lstStyle/>
          <a:p>
            <a:r>
              <a:rPr lang="en-GB"/>
              <a:t>Karen DaviesAMI-07</a:t>
            </a:r>
          </a:p>
        </p:txBody>
      </p:sp>
    </p:spTree>
    <p:extLst>
      <p:ext uri="{BB962C8B-B14F-4D97-AF65-F5344CB8AC3E}">
        <p14:creationId xmlns:p14="http://schemas.microsoft.com/office/powerpoint/2010/main" val="23596931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1219A-CF44-4B53-A8C7-C2BFF2F1E1C4}"/>
              </a:ext>
            </a:extLst>
          </p:cNvPr>
          <p:cNvSpPr>
            <a:spLocks noGrp="1"/>
          </p:cNvSpPr>
          <p:nvPr>
            <p:ph type="title"/>
          </p:nvPr>
        </p:nvSpPr>
        <p:spPr>
          <a:xfrm>
            <a:off x="6289158" y="803325"/>
            <a:ext cx="5259707" cy="1325563"/>
          </a:xfrm>
        </p:spPr>
        <p:txBody>
          <a:bodyPr>
            <a:normAutofit/>
          </a:bodyPr>
          <a:lstStyle/>
          <a:p>
            <a:r>
              <a:rPr lang="en-GB" b="1" dirty="0"/>
              <a:t>Results:</a:t>
            </a:r>
          </a:p>
        </p:txBody>
      </p:sp>
      <p:sp>
        <p:nvSpPr>
          <p:cNvPr id="6148" name="Freeform: Shape 70">
            <a:extLst>
              <a:ext uri="{FF2B5EF4-FFF2-40B4-BE49-F238E27FC236}">
                <a16:creationId xmlns:a16="http://schemas.microsoft.com/office/drawing/2014/main" id="{357DD0D3-F869-46D0-944C-6EC60E19E3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136816" cy="5254922"/>
          </a:xfrm>
          <a:custGeom>
            <a:avLst/>
            <a:gdLst>
              <a:gd name="connsiteX0" fmla="*/ 0 w 6136816"/>
              <a:gd name="connsiteY0" fmla="*/ 0 h 5254922"/>
              <a:gd name="connsiteX1" fmla="*/ 6136816 w 6136816"/>
              <a:gd name="connsiteY1" fmla="*/ 0 h 5254922"/>
              <a:gd name="connsiteX2" fmla="*/ 6134892 w 6136816"/>
              <a:gd name="connsiteY2" fmla="*/ 111520 h 5254922"/>
              <a:gd name="connsiteX3" fmla="*/ 6066513 w 6136816"/>
              <a:gd name="connsiteY3" fmla="*/ 752995 h 5254922"/>
              <a:gd name="connsiteX4" fmla="*/ 140712 w 6136816"/>
              <a:gd name="connsiteY4" fmla="*/ 5219363 h 5254922"/>
              <a:gd name="connsiteX5" fmla="*/ 0 w 6136816"/>
              <a:gd name="connsiteY5" fmla="*/ 5199534 h 525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36816" h="5254922">
                <a:moveTo>
                  <a:pt x="0" y="0"/>
                </a:moveTo>
                <a:lnTo>
                  <a:pt x="6136816" y="0"/>
                </a:lnTo>
                <a:lnTo>
                  <a:pt x="6134892" y="111520"/>
                </a:lnTo>
                <a:cubicBezTo>
                  <a:pt x="6124961" y="323936"/>
                  <a:pt x="6102367" y="538040"/>
                  <a:pt x="6066513" y="752995"/>
                </a:cubicBezTo>
                <a:cubicBezTo>
                  <a:pt x="5592281" y="3596146"/>
                  <a:pt x="2972232" y="5545369"/>
                  <a:pt x="140712" y="5219363"/>
                </a:cubicBezTo>
                <a:lnTo>
                  <a:pt x="0" y="5199534"/>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6146" name="Picture 2" descr="Tenby, United Kingdom Festivals | Eventbrite">
            <a:extLst>
              <a:ext uri="{FF2B5EF4-FFF2-40B4-BE49-F238E27FC236}">
                <a16:creationId xmlns:a16="http://schemas.microsoft.com/office/drawing/2014/main" id="{3741F1FF-68E3-4C8B-92CF-318CCA605BE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6079" r="15107" b="1"/>
          <a:stretch/>
        </p:blipFill>
        <p:spPr bwMode="auto">
          <a:xfrm>
            <a:off x="1" y="2"/>
            <a:ext cx="5863721" cy="4984915"/>
          </a:xfrm>
          <a:custGeom>
            <a:avLst/>
            <a:gdLst/>
            <a:ahLst/>
            <a:cxnLst/>
            <a:rect l="l" t="t" r="r" b="b"/>
            <a:pathLst>
              <a:path w="5863721" h="4984915">
                <a:moveTo>
                  <a:pt x="0" y="0"/>
                </a:moveTo>
                <a:lnTo>
                  <a:pt x="5863721" y="0"/>
                </a:lnTo>
                <a:lnTo>
                  <a:pt x="5844576" y="326138"/>
                </a:lnTo>
                <a:cubicBezTo>
                  <a:pt x="5833049" y="448313"/>
                  <a:pt x="5817094" y="570952"/>
                  <a:pt x="5796589" y="693884"/>
                </a:cubicBezTo>
                <a:cubicBezTo>
                  <a:pt x="5344573" y="3403845"/>
                  <a:pt x="2847261" y="5261756"/>
                  <a:pt x="148386" y="4951022"/>
                </a:cubicBezTo>
                <a:lnTo>
                  <a:pt x="0" y="4930112"/>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A352B93F-E4F1-40E8-A389-75CC51A97F40}"/>
              </a:ext>
            </a:extLst>
          </p:cNvPr>
          <p:cNvSpPr>
            <a:spLocks noGrp="1"/>
          </p:cNvSpPr>
          <p:nvPr>
            <p:ph idx="1"/>
          </p:nvPr>
        </p:nvSpPr>
        <p:spPr>
          <a:xfrm>
            <a:off x="6289158" y="2279018"/>
            <a:ext cx="5259714" cy="3375920"/>
          </a:xfrm>
        </p:spPr>
        <p:txBody>
          <a:bodyPr anchor="t">
            <a:normAutofit fontScale="77500" lnSpcReduction="20000"/>
          </a:bodyPr>
          <a:lstStyle/>
          <a:p>
            <a:pPr marL="0" indent="0">
              <a:buNone/>
            </a:pPr>
            <a:r>
              <a:rPr lang="en-GB" dirty="0"/>
              <a:t>Ticket prices:</a:t>
            </a:r>
          </a:p>
          <a:p>
            <a:pPr marL="0" indent="0">
              <a:buNone/>
            </a:pPr>
            <a:endParaRPr lang="en-GB" sz="1800" dirty="0"/>
          </a:p>
          <a:p>
            <a:pPr marL="0" indent="0">
              <a:buNone/>
            </a:pPr>
            <a:r>
              <a:rPr lang="en-GB" dirty="0"/>
              <a:t>Findings indicate that on average an adult ticket costs between £150 and £250.</a:t>
            </a:r>
          </a:p>
          <a:p>
            <a:pPr marL="0" indent="0">
              <a:buNone/>
            </a:pPr>
            <a:endParaRPr lang="en-GB" dirty="0"/>
          </a:p>
          <a:p>
            <a:pPr marL="0" indent="0">
              <a:buNone/>
            </a:pPr>
            <a:r>
              <a:rPr lang="en-GB" dirty="0"/>
              <a:t>Average cost for a family (2 adults and 2 children):  £400-£500</a:t>
            </a:r>
          </a:p>
          <a:p>
            <a:pPr marL="0" indent="0">
              <a:buNone/>
            </a:pPr>
            <a:endParaRPr lang="en-GB" dirty="0"/>
          </a:p>
          <a:p>
            <a:pPr marL="0" indent="0">
              <a:buNone/>
            </a:pPr>
            <a:r>
              <a:rPr lang="en-GB" dirty="0"/>
              <a:t>Not affordable for people living in poverty</a:t>
            </a:r>
          </a:p>
        </p:txBody>
      </p:sp>
      <p:sp>
        <p:nvSpPr>
          <p:cNvPr id="4" name="Footer Placeholder 3">
            <a:extLst>
              <a:ext uri="{FF2B5EF4-FFF2-40B4-BE49-F238E27FC236}">
                <a16:creationId xmlns:a16="http://schemas.microsoft.com/office/drawing/2014/main" id="{CDA7EA20-39A3-4E02-BF5A-3774B1EC9990}"/>
              </a:ext>
            </a:extLst>
          </p:cNvPr>
          <p:cNvSpPr>
            <a:spLocks noGrp="1"/>
          </p:cNvSpPr>
          <p:nvPr>
            <p:ph type="ftr" sz="quarter" idx="11"/>
          </p:nvPr>
        </p:nvSpPr>
        <p:spPr/>
        <p:txBody>
          <a:bodyPr/>
          <a:lstStyle/>
          <a:p>
            <a:r>
              <a:rPr lang="en-GB"/>
              <a:t>Karen DaviesAMI-07</a:t>
            </a:r>
          </a:p>
        </p:txBody>
      </p:sp>
    </p:spTree>
    <p:extLst>
      <p:ext uri="{BB962C8B-B14F-4D97-AF65-F5344CB8AC3E}">
        <p14:creationId xmlns:p14="http://schemas.microsoft.com/office/powerpoint/2010/main" val="1796967115"/>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8520C4-D0FC-4860-B92B-D2B370F5C318}"/>
              </a:ext>
            </a:extLst>
          </p:cNvPr>
          <p:cNvSpPr>
            <a:spLocks noGrp="1"/>
          </p:cNvSpPr>
          <p:nvPr>
            <p:ph type="title"/>
          </p:nvPr>
        </p:nvSpPr>
        <p:spPr>
          <a:xfrm>
            <a:off x="805543" y="579997"/>
            <a:ext cx="5712824" cy="1325563"/>
          </a:xfrm>
        </p:spPr>
        <p:txBody>
          <a:bodyPr>
            <a:normAutofit/>
          </a:bodyPr>
          <a:lstStyle/>
          <a:p>
            <a:r>
              <a:rPr lang="en-GB" b="1" dirty="0"/>
              <a:t>Results</a:t>
            </a:r>
          </a:p>
        </p:txBody>
      </p:sp>
      <p:sp>
        <p:nvSpPr>
          <p:cNvPr id="3" name="Content Placeholder 2">
            <a:extLst>
              <a:ext uri="{FF2B5EF4-FFF2-40B4-BE49-F238E27FC236}">
                <a16:creationId xmlns:a16="http://schemas.microsoft.com/office/drawing/2014/main" id="{9F5709E4-D56F-4C09-9139-FF62DE680927}"/>
              </a:ext>
            </a:extLst>
          </p:cNvPr>
          <p:cNvSpPr>
            <a:spLocks noGrp="1"/>
          </p:cNvSpPr>
          <p:nvPr>
            <p:ph idx="1"/>
          </p:nvPr>
        </p:nvSpPr>
        <p:spPr>
          <a:xfrm>
            <a:off x="805543" y="2189175"/>
            <a:ext cx="4558309" cy="3181684"/>
          </a:xfrm>
        </p:spPr>
        <p:txBody>
          <a:bodyPr anchor="t">
            <a:normAutofit lnSpcReduction="10000"/>
          </a:bodyPr>
          <a:lstStyle/>
          <a:p>
            <a:r>
              <a:rPr lang="en-GB" sz="1800" dirty="0"/>
              <a:t>Added extra costs:</a:t>
            </a:r>
          </a:p>
          <a:p>
            <a:endParaRPr lang="en-GB" sz="1800" dirty="0"/>
          </a:p>
          <a:p>
            <a:pPr lvl="1"/>
            <a:r>
              <a:rPr lang="en-GB" sz="1800" dirty="0"/>
              <a:t>Food and drink</a:t>
            </a:r>
          </a:p>
          <a:p>
            <a:pPr lvl="2"/>
            <a:endParaRPr lang="en-GB" sz="1400" dirty="0"/>
          </a:p>
          <a:p>
            <a:pPr lvl="1"/>
            <a:r>
              <a:rPr lang="en-GB" sz="1800" dirty="0"/>
              <a:t>Car parking</a:t>
            </a:r>
          </a:p>
          <a:p>
            <a:pPr lvl="2"/>
            <a:endParaRPr lang="en-GB" sz="1400" dirty="0"/>
          </a:p>
          <a:p>
            <a:pPr lvl="1"/>
            <a:r>
              <a:rPr lang="en-GB" sz="1800" dirty="0"/>
              <a:t>Camper van pitches</a:t>
            </a:r>
          </a:p>
          <a:p>
            <a:pPr lvl="2"/>
            <a:endParaRPr lang="en-GB" sz="1400" dirty="0"/>
          </a:p>
          <a:p>
            <a:pPr lvl="1"/>
            <a:r>
              <a:rPr lang="en-GB" sz="1800" dirty="0"/>
              <a:t>‘Luxury’ toilets, showers</a:t>
            </a:r>
          </a:p>
          <a:p>
            <a:pPr lvl="1"/>
            <a:endParaRPr lang="en-GB" sz="1800" dirty="0"/>
          </a:p>
          <a:p>
            <a:pPr lvl="1"/>
            <a:r>
              <a:rPr lang="en-GB" sz="1800" dirty="0"/>
              <a:t>Glamping</a:t>
            </a:r>
          </a:p>
        </p:txBody>
      </p:sp>
      <p:sp>
        <p:nvSpPr>
          <p:cNvPr id="139" name="Oval 138">
            <a:extLst>
              <a:ext uri="{FF2B5EF4-FFF2-40B4-BE49-F238E27FC236}">
                <a16:creationId xmlns:a16="http://schemas.microsoft.com/office/drawing/2014/main" id="{C99A8FB7-A79B-4BC9-9D56-B79587F6AA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04761" y="2650637"/>
            <a:ext cx="3118104" cy="3118104"/>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1" name="Freeform: Shape 140">
            <a:extLst>
              <a:ext uri="{FF2B5EF4-FFF2-40B4-BE49-F238E27FC236}">
                <a16:creationId xmlns:a16="http://schemas.microsoft.com/office/drawing/2014/main" id="{B23893E2-3349-46D7-A7AA-B9E447957F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96859" y="0"/>
            <a:ext cx="4198060" cy="3650200"/>
          </a:xfrm>
          <a:custGeom>
            <a:avLst/>
            <a:gdLst>
              <a:gd name="connsiteX0" fmla="*/ 262846 w 4198060"/>
              <a:gd name="connsiteY0" fmla="*/ 0 h 3650200"/>
              <a:gd name="connsiteX1" fmla="*/ 4198060 w 4198060"/>
              <a:gd name="connsiteY1" fmla="*/ 0 h 3650200"/>
              <a:gd name="connsiteX2" fmla="*/ 4198060 w 4198060"/>
              <a:gd name="connsiteY2" fmla="*/ 3021648 h 3650200"/>
              <a:gd name="connsiteX3" fmla="*/ 4142653 w 4198060"/>
              <a:gd name="connsiteY3" fmla="*/ 3072005 h 3650200"/>
              <a:gd name="connsiteX4" fmla="*/ 2532040 w 4198060"/>
              <a:gd name="connsiteY4" fmla="*/ 3650200 h 3650200"/>
              <a:gd name="connsiteX5" fmla="*/ 0 w 4198060"/>
              <a:gd name="connsiteY5" fmla="*/ 1118160 h 3650200"/>
              <a:gd name="connsiteX6" fmla="*/ 198981 w 4198060"/>
              <a:gd name="connsiteY6" fmla="*/ 132576 h 365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98060" h="3650200">
                <a:moveTo>
                  <a:pt x="262846" y="0"/>
                </a:moveTo>
                <a:lnTo>
                  <a:pt x="4198060" y="0"/>
                </a:lnTo>
                <a:lnTo>
                  <a:pt x="4198060" y="3021648"/>
                </a:lnTo>
                <a:lnTo>
                  <a:pt x="4142653" y="3072005"/>
                </a:lnTo>
                <a:cubicBezTo>
                  <a:pt x="3704967" y="3433216"/>
                  <a:pt x="3143843" y="3650200"/>
                  <a:pt x="2532040" y="3650200"/>
                </a:cubicBezTo>
                <a:cubicBezTo>
                  <a:pt x="1133633" y="3650200"/>
                  <a:pt x="0" y="2516567"/>
                  <a:pt x="0" y="1118160"/>
                </a:cubicBezTo>
                <a:cubicBezTo>
                  <a:pt x="0" y="768558"/>
                  <a:pt x="70852" y="435505"/>
                  <a:pt x="198981" y="132576"/>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198" name="Picture 6" descr="Festival Village | Food and beverages stalls at the Armenian… | Flickr">
            <a:extLst>
              <a:ext uri="{FF2B5EF4-FFF2-40B4-BE49-F238E27FC236}">
                <a16:creationId xmlns:a16="http://schemas.microsoft.com/office/drawing/2014/main" id="{101DDA94-DC64-4585-8F76-208B1697D81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8569" r="14886"/>
          <a:stretch/>
        </p:blipFill>
        <p:spPr bwMode="auto">
          <a:xfrm>
            <a:off x="5969353" y="2815228"/>
            <a:ext cx="2788920" cy="2788920"/>
          </a:xfrm>
          <a:custGeom>
            <a:avLst/>
            <a:gdLst/>
            <a:ahLst/>
            <a:cxnLst/>
            <a:rect l="l" t="t" r="r" b="b"/>
            <a:pathLst>
              <a:path w="2880360" h="2880360">
                <a:moveTo>
                  <a:pt x="1440180" y="0"/>
                </a:moveTo>
                <a:cubicBezTo>
                  <a:pt x="2235569" y="0"/>
                  <a:pt x="2880360" y="644791"/>
                  <a:pt x="2880360" y="1440180"/>
                </a:cubicBezTo>
                <a:cubicBezTo>
                  <a:pt x="2880360" y="2235569"/>
                  <a:pt x="2235569" y="2880360"/>
                  <a:pt x="1440180" y="2880360"/>
                </a:cubicBezTo>
                <a:cubicBezTo>
                  <a:pt x="644791" y="2880360"/>
                  <a:pt x="0" y="2235569"/>
                  <a:pt x="0" y="1440180"/>
                </a:cubicBezTo>
                <a:cubicBezTo>
                  <a:pt x="0" y="644791"/>
                  <a:pt x="644791" y="0"/>
                  <a:pt x="1440180" y="0"/>
                </a:cubicBezTo>
                <a:close/>
              </a:path>
            </a:pathLst>
          </a:custGeom>
          <a:noFill/>
          <a:extLst>
            <a:ext uri="{909E8E84-426E-40DD-AFC4-6F175D3DCCD1}">
              <a14:hiddenFill xmlns:a14="http://schemas.microsoft.com/office/drawing/2010/main">
                <a:solidFill>
                  <a:srgbClr val="FFFFFF"/>
                </a:solidFill>
              </a14:hiddenFill>
            </a:ext>
          </a:extLst>
        </p:spPr>
      </p:pic>
      <p:pic>
        <p:nvPicPr>
          <p:cNvPr id="8194" name="Picture 2" descr="TPU 711E 1967 Split Screen Camper | Lavenham Vintage Volkswa… | Flickr">
            <a:extLst>
              <a:ext uri="{FF2B5EF4-FFF2-40B4-BE49-F238E27FC236}">
                <a16:creationId xmlns:a16="http://schemas.microsoft.com/office/drawing/2014/main" id="{7D7E756F-47ED-4D3D-96AC-F5BB8CA7391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2708" b="3"/>
          <a:stretch/>
        </p:blipFill>
        <p:spPr bwMode="auto">
          <a:xfrm>
            <a:off x="8160603" y="2"/>
            <a:ext cx="4034316" cy="3486455"/>
          </a:xfrm>
          <a:custGeom>
            <a:avLst/>
            <a:gdLst/>
            <a:ahLst/>
            <a:cxnLst/>
            <a:rect l="l" t="t" r="r" b="b"/>
            <a:pathLst>
              <a:path w="4034316" h="3486455">
                <a:moveTo>
                  <a:pt x="280681" y="0"/>
                </a:moveTo>
                <a:lnTo>
                  <a:pt x="4034316" y="0"/>
                </a:lnTo>
                <a:lnTo>
                  <a:pt x="4034316" y="2800630"/>
                </a:lnTo>
                <a:lnTo>
                  <a:pt x="3874752" y="2945652"/>
                </a:lnTo>
                <a:cubicBezTo>
                  <a:pt x="3465371" y="3283503"/>
                  <a:pt x="2940535" y="3486455"/>
                  <a:pt x="2368296" y="3486455"/>
                </a:cubicBezTo>
                <a:cubicBezTo>
                  <a:pt x="1060322" y="3486455"/>
                  <a:pt x="0" y="2426133"/>
                  <a:pt x="0" y="1118159"/>
                </a:cubicBezTo>
                <a:cubicBezTo>
                  <a:pt x="0" y="791166"/>
                  <a:pt x="66270" y="479650"/>
                  <a:pt x="186113" y="196311"/>
                </a:cubicBezTo>
                <a:close/>
              </a:path>
            </a:pathLst>
          </a:custGeom>
          <a:noFill/>
          <a:extLst>
            <a:ext uri="{909E8E84-426E-40DD-AFC4-6F175D3DCCD1}">
              <a14:hiddenFill xmlns:a14="http://schemas.microsoft.com/office/drawing/2010/main">
                <a:solidFill>
                  <a:srgbClr val="FFFFFF"/>
                </a:solidFill>
              </a14:hiddenFill>
            </a:ext>
          </a:extLst>
        </p:spPr>
      </p:pic>
      <p:sp>
        <p:nvSpPr>
          <p:cNvPr id="143" name="Freeform: Shape 142">
            <a:extLst>
              <a:ext uri="{FF2B5EF4-FFF2-40B4-BE49-F238E27FC236}">
                <a16:creationId xmlns:a16="http://schemas.microsoft.com/office/drawing/2014/main" id="{2B7592FE-10D1-4664-B623-353F47C8DF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888132" y="4032250"/>
            <a:ext cx="3303868" cy="2825750"/>
          </a:xfrm>
          <a:custGeom>
            <a:avLst/>
            <a:gdLst>
              <a:gd name="connsiteX0" fmla="*/ 1888600 w 3303868"/>
              <a:gd name="connsiteY0" fmla="*/ 0 h 2825750"/>
              <a:gd name="connsiteX1" fmla="*/ 3224042 w 3303868"/>
              <a:gd name="connsiteY1" fmla="*/ 553158 h 2825750"/>
              <a:gd name="connsiteX2" fmla="*/ 3303868 w 3303868"/>
              <a:gd name="connsiteY2" fmla="*/ 640989 h 2825750"/>
              <a:gd name="connsiteX3" fmla="*/ 3303868 w 3303868"/>
              <a:gd name="connsiteY3" fmla="*/ 2825750 h 2825750"/>
              <a:gd name="connsiteX4" fmla="*/ 250380 w 3303868"/>
              <a:gd name="connsiteY4" fmla="*/ 2825750 h 2825750"/>
              <a:gd name="connsiteX5" fmla="*/ 227944 w 3303868"/>
              <a:gd name="connsiteY5" fmla="*/ 2788819 h 2825750"/>
              <a:gd name="connsiteX6" fmla="*/ 0 w 3303868"/>
              <a:gd name="connsiteY6" fmla="*/ 1888600 h 2825750"/>
              <a:gd name="connsiteX7" fmla="*/ 1888600 w 3303868"/>
              <a:gd name="connsiteY7" fmla="*/ 0 h 2825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03868" h="2825750">
                <a:moveTo>
                  <a:pt x="1888600" y="0"/>
                </a:moveTo>
                <a:cubicBezTo>
                  <a:pt x="2410123" y="0"/>
                  <a:pt x="2882273" y="211389"/>
                  <a:pt x="3224042" y="553158"/>
                </a:cubicBezTo>
                <a:lnTo>
                  <a:pt x="3303868" y="640989"/>
                </a:lnTo>
                <a:lnTo>
                  <a:pt x="3303868" y="2825750"/>
                </a:lnTo>
                <a:lnTo>
                  <a:pt x="250380" y="2825750"/>
                </a:lnTo>
                <a:lnTo>
                  <a:pt x="227944" y="2788819"/>
                </a:lnTo>
                <a:cubicBezTo>
                  <a:pt x="82574" y="2521217"/>
                  <a:pt x="0" y="2214552"/>
                  <a:pt x="0" y="1888600"/>
                </a:cubicBezTo>
                <a:cubicBezTo>
                  <a:pt x="0" y="845555"/>
                  <a:pt x="845555" y="0"/>
                  <a:pt x="1888600"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196" name="Picture 4" descr="Festival Glamping">
            <a:extLst>
              <a:ext uri="{FF2B5EF4-FFF2-40B4-BE49-F238E27FC236}">
                <a16:creationId xmlns:a16="http://schemas.microsoft.com/office/drawing/2014/main" id="{10FEE357-8817-421B-B4BD-75230B577EE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1205" r="10293" b="1"/>
          <a:stretch/>
        </p:blipFill>
        <p:spPr bwMode="auto">
          <a:xfrm>
            <a:off x="9053088" y="4197217"/>
            <a:ext cx="3138912" cy="2660795"/>
          </a:xfrm>
          <a:custGeom>
            <a:avLst/>
            <a:gdLst/>
            <a:ahLst/>
            <a:cxnLst/>
            <a:rect l="l" t="t" r="r" b="b"/>
            <a:pathLst>
              <a:path w="3138912" h="2660795">
                <a:moveTo>
                  <a:pt x="1723644" y="0"/>
                </a:moveTo>
                <a:cubicBezTo>
                  <a:pt x="2259111" y="0"/>
                  <a:pt x="2737550" y="244172"/>
                  <a:pt x="3053691" y="627247"/>
                </a:cubicBezTo>
                <a:lnTo>
                  <a:pt x="3138912" y="741211"/>
                </a:lnTo>
                <a:lnTo>
                  <a:pt x="3138912" y="2660795"/>
                </a:lnTo>
                <a:lnTo>
                  <a:pt x="278239" y="2660795"/>
                </a:lnTo>
                <a:lnTo>
                  <a:pt x="208035" y="2545235"/>
                </a:lnTo>
                <a:cubicBezTo>
                  <a:pt x="75362" y="2301006"/>
                  <a:pt x="0" y="2021126"/>
                  <a:pt x="0" y="1723644"/>
                </a:cubicBezTo>
                <a:cubicBezTo>
                  <a:pt x="0" y="771702"/>
                  <a:pt x="771702" y="0"/>
                  <a:pt x="1723644" y="0"/>
                </a:cubicBezTo>
                <a:close/>
              </a:path>
            </a:pathLst>
          </a:custGeom>
          <a:noFill/>
          <a:extLst>
            <a:ext uri="{909E8E84-426E-40DD-AFC4-6F175D3DCCD1}">
              <a14:hiddenFill xmlns:a14="http://schemas.microsoft.com/office/drawing/2010/main">
                <a:solidFill>
                  <a:srgbClr val="FFFFFF"/>
                </a:solidFill>
              </a14:hiddenFill>
            </a:ext>
          </a:extLst>
        </p:spPr>
      </p:pic>
      <p:sp>
        <p:nvSpPr>
          <p:cNvPr id="4" name="Footer Placeholder 3">
            <a:extLst>
              <a:ext uri="{FF2B5EF4-FFF2-40B4-BE49-F238E27FC236}">
                <a16:creationId xmlns:a16="http://schemas.microsoft.com/office/drawing/2014/main" id="{95A1DF3A-4550-40AD-BEB9-FA2437B2283E}"/>
              </a:ext>
            </a:extLst>
          </p:cNvPr>
          <p:cNvSpPr>
            <a:spLocks noGrp="1"/>
          </p:cNvSpPr>
          <p:nvPr>
            <p:ph type="ftr" sz="quarter" idx="11"/>
          </p:nvPr>
        </p:nvSpPr>
        <p:spPr/>
        <p:txBody>
          <a:bodyPr/>
          <a:lstStyle/>
          <a:p>
            <a:r>
              <a:rPr lang="en-GB"/>
              <a:t>Karen DaviesAMI-07</a:t>
            </a:r>
          </a:p>
        </p:txBody>
      </p:sp>
    </p:spTree>
    <p:extLst>
      <p:ext uri="{BB962C8B-B14F-4D97-AF65-F5344CB8AC3E}">
        <p14:creationId xmlns:p14="http://schemas.microsoft.com/office/powerpoint/2010/main" val="536529217"/>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DBEB0-7E5B-472F-8008-8C2B26380389}"/>
              </a:ext>
            </a:extLst>
          </p:cNvPr>
          <p:cNvSpPr>
            <a:spLocks noGrp="1"/>
          </p:cNvSpPr>
          <p:nvPr>
            <p:ph type="title"/>
          </p:nvPr>
        </p:nvSpPr>
        <p:spPr>
          <a:xfrm>
            <a:off x="6096000" y="793924"/>
            <a:ext cx="5314536" cy="1325563"/>
          </a:xfrm>
        </p:spPr>
        <p:txBody>
          <a:bodyPr>
            <a:normAutofit/>
          </a:bodyPr>
          <a:lstStyle/>
          <a:p>
            <a:r>
              <a:rPr lang="en-GB" b="1" dirty="0"/>
              <a:t>Results</a:t>
            </a:r>
          </a:p>
        </p:txBody>
      </p:sp>
      <p:sp>
        <p:nvSpPr>
          <p:cNvPr id="71" name="Freeform: Shape 70">
            <a:extLst>
              <a:ext uri="{FF2B5EF4-FFF2-40B4-BE49-F238E27FC236}">
                <a16:creationId xmlns:a16="http://schemas.microsoft.com/office/drawing/2014/main" id="{CF62D2A7-8207-488C-9F46-316BA81A1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9218" name="Picture 2" descr="What is a Credit Card and How to Use it - WiseDollar">
            <a:extLst>
              <a:ext uri="{FF2B5EF4-FFF2-40B4-BE49-F238E27FC236}">
                <a16:creationId xmlns:a16="http://schemas.microsoft.com/office/drawing/2014/main" id="{243F2A32-E6A6-436C-8FFC-47C01B0D2E5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672" r="12289" b="-1"/>
          <a:stretch/>
        </p:blipFill>
        <p:spPr bwMode="auto">
          <a:xfrm>
            <a:off x="2" y="-2"/>
            <a:ext cx="5441859" cy="5654940"/>
          </a:xfrm>
          <a:custGeom>
            <a:avLst/>
            <a:gdLst/>
            <a:ahLst/>
            <a:cxnLst/>
            <a:rect l="l" t="t" r="r" b="b"/>
            <a:pathLst>
              <a:path w="5441859" h="5654940">
                <a:moveTo>
                  <a:pt x="0" y="0"/>
                </a:moveTo>
                <a:lnTo>
                  <a:pt x="4400491" y="0"/>
                </a:lnTo>
                <a:lnTo>
                  <a:pt x="4484766" y="76595"/>
                </a:lnTo>
                <a:cubicBezTo>
                  <a:pt x="5076107" y="667936"/>
                  <a:pt x="5441859" y="1484866"/>
                  <a:pt x="5441859" y="2387221"/>
                </a:cubicBezTo>
                <a:cubicBezTo>
                  <a:pt x="5441859" y="4191932"/>
                  <a:pt x="3978851" y="5654940"/>
                  <a:pt x="2174140" y="5654940"/>
                </a:cubicBezTo>
                <a:cubicBezTo>
                  <a:pt x="1412778" y="5654940"/>
                  <a:pt x="712231" y="5394557"/>
                  <a:pt x="156693" y="4957981"/>
                </a:cubicBezTo>
                <a:lnTo>
                  <a:pt x="0" y="4820612"/>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6D517DE6-8E37-4356-ACF4-897F3A777941}"/>
              </a:ext>
            </a:extLst>
          </p:cNvPr>
          <p:cNvSpPr>
            <a:spLocks noGrp="1"/>
          </p:cNvSpPr>
          <p:nvPr>
            <p:ph idx="1"/>
          </p:nvPr>
        </p:nvSpPr>
        <p:spPr>
          <a:xfrm>
            <a:off x="5957671" y="2119487"/>
            <a:ext cx="6077981" cy="3935188"/>
          </a:xfrm>
        </p:spPr>
        <p:txBody>
          <a:bodyPr anchor="t">
            <a:normAutofit fontScale="85000" lnSpcReduction="20000"/>
          </a:bodyPr>
          <a:lstStyle/>
          <a:p>
            <a:pPr marL="0" indent="0">
              <a:buNone/>
            </a:pPr>
            <a:r>
              <a:rPr lang="en-GB" sz="1800" dirty="0"/>
              <a:t>Payment plans/ instalments</a:t>
            </a:r>
          </a:p>
          <a:p>
            <a:pPr marL="0" indent="0">
              <a:buNone/>
            </a:pPr>
            <a:endParaRPr lang="en-GB" sz="1800" dirty="0"/>
          </a:p>
          <a:p>
            <a:r>
              <a:rPr lang="en-GB" sz="1800" dirty="0"/>
              <a:t> 2/3 of the 30 festivals analysed had some form of payment plan detailed in the website, where payments can be spread over a time period leading up the event;</a:t>
            </a:r>
          </a:p>
          <a:p>
            <a:endParaRPr lang="en-GB" sz="1800" dirty="0"/>
          </a:p>
          <a:p>
            <a:r>
              <a:rPr lang="en-GB" sz="1800" dirty="0"/>
              <a:t>Often these payments all incurred a % booking fee which sometimes meant that overall customers would be paying more</a:t>
            </a:r>
          </a:p>
          <a:p>
            <a:endParaRPr lang="en-GB" sz="1800" dirty="0"/>
          </a:p>
          <a:p>
            <a:r>
              <a:rPr lang="en-GB" sz="1800" dirty="0"/>
              <a:t>Option were mostly 4 x payments</a:t>
            </a:r>
          </a:p>
          <a:p>
            <a:endParaRPr lang="en-GB" sz="1800" dirty="0"/>
          </a:p>
          <a:p>
            <a:r>
              <a:rPr lang="en-GB" sz="1800" dirty="0"/>
              <a:t>Others only had a deposit followed by final payment</a:t>
            </a:r>
          </a:p>
          <a:p>
            <a:endParaRPr lang="en-GB" sz="1800" dirty="0"/>
          </a:p>
          <a:p>
            <a:r>
              <a:rPr lang="en-GB" sz="1800" dirty="0"/>
              <a:t>Questions if these are set up to benefit the customer or to secure bookings for the festival cash flow?</a:t>
            </a:r>
          </a:p>
        </p:txBody>
      </p:sp>
      <p:sp>
        <p:nvSpPr>
          <p:cNvPr id="4" name="Footer Placeholder 3">
            <a:extLst>
              <a:ext uri="{FF2B5EF4-FFF2-40B4-BE49-F238E27FC236}">
                <a16:creationId xmlns:a16="http://schemas.microsoft.com/office/drawing/2014/main" id="{A2D43B44-22A3-4A92-83CB-8FA8E400F482}"/>
              </a:ext>
            </a:extLst>
          </p:cNvPr>
          <p:cNvSpPr>
            <a:spLocks noGrp="1"/>
          </p:cNvSpPr>
          <p:nvPr>
            <p:ph type="ftr" sz="quarter" idx="11"/>
          </p:nvPr>
        </p:nvSpPr>
        <p:spPr/>
        <p:txBody>
          <a:bodyPr/>
          <a:lstStyle/>
          <a:p>
            <a:r>
              <a:rPr lang="en-GB"/>
              <a:t>Karen DaviesAMI-07</a:t>
            </a:r>
          </a:p>
        </p:txBody>
      </p:sp>
    </p:spTree>
    <p:extLst>
      <p:ext uri="{BB962C8B-B14F-4D97-AF65-F5344CB8AC3E}">
        <p14:creationId xmlns:p14="http://schemas.microsoft.com/office/powerpoint/2010/main" val="3407855589"/>
      </p:ext>
    </p:extLst>
  </p:cSld>
  <p:clrMapOvr>
    <a:overrideClrMapping bg1="dk1" tx1="lt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pic>
        <p:nvPicPr>
          <p:cNvPr id="10242" name="Picture 2" descr="News - Green Man Festival">
            <a:extLst>
              <a:ext uri="{FF2B5EF4-FFF2-40B4-BE49-F238E27FC236}">
                <a16:creationId xmlns:a16="http://schemas.microsoft.com/office/drawing/2014/main" id="{A5DE2DAF-4A4D-4097-BC91-7C7EDC892C4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167"/>
          <a:stretch/>
        </p:blipFill>
        <p:spPr bwMode="auto">
          <a:xfrm>
            <a:off x="20" y="10"/>
            <a:ext cx="7009876" cy="6857990"/>
          </a:xfrm>
          <a:custGeom>
            <a:avLst/>
            <a:gdLst/>
            <a:ahLst/>
            <a:cxnLst/>
            <a:rect l="l" t="t" r="r" b="b"/>
            <a:pathLst>
              <a:path w="7009896" h="6858000">
                <a:moveTo>
                  <a:pt x="0" y="0"/>
                </a:moveTo>
                <a:lnTo>
                  <a:pt x="7009896" y="0"/>
                </a:lnTo>
                <a:lnTo>
                  <a:pt x="7009896" y="1"/>
                </a:lnTo>
                <a:lnTo>
                  <a:pt x="6295211" y="1"/>
                </a:lnTo>
                <a:lnTo>
                  <a:pt x="6195255" y="380651"/>
                </a:lnTo>
                <a:cubicBezTo>
                  <a:pt x="5677600" y="2559611"/>
                  <a:pt x="5966601" y="4758249"/>
                  <a:pt x="6880029" y="6647018"/>
                </a:cubicBezTo>
                <a:lnTo>
                  <a:pt x="6988280"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71" name="Freeform: Shape 70">
            <a:extLst>
              <a:ext uri="{FF2B5EF4-FFF2-40B4-BE49-F238E27FC236}">
                <a16:creationId xmlns:a16="http://schemas.microsoft.com/office/drawing/2014/main" id="{5FDF4720-5445-47BE-89FE-E40D1AE6F6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711927" y="-1"/>
            <a:ext cx="6480073" cy="6858002"/>
          </a:xfrm>
          <a:custGeom>
            <a:avLst/>
            <a:gdLst>
              <a:gd name="connsiteX0" fmla="*/ 6130244 w 6480073"/>
              <a:gd name="connsiteY0" fmla="*/ 0 h 6858002"/>
              <a:gd name="connsiteX1" fmla="*/ 6212951 w 6480073"/>
              <a:gd name="connsiteY1" fmla="*/ 314584 h 6858002"/>
              <a:gd name="connsiteX2" fmla="*/ 5540779 w 6480073"/>
              <a:gd name="connsiteY2" fmla="*/ 6756649 h 6858002"/>
              <a:gd name="connsiteX3" fmla="*/ 5489971 w 6480073"/>
              <a:gd name="connsiteY3" fmla="*/ 6858002 h 6858002"/>
              <a:gd name="connsiteX4" fmla="*/ 0 w 6480073"/>
              <a:gd name="connsiteY4" fmla="*/ 6858002 h 6858002"/>
              <a:gd name="connsiteX5" fmla="*/ 0 w 6480073"/>
              <a:gd name="connsiteY5" fmla="*/ 0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80073" h="6858002">
                <a:moveTo>
                  <a:pt x="6130244" y="0"/>
                </a:moveTo>
                <a:lnTo>
                  <a:pt x="6212951" y="314584"/>
                </a:lnTo>
                <a:cubicBezTo>
                  <a:pt x="6745828" y="2551616"/>
                  <a:pt x="6460994" y="4808873"/>
                  <a:pt x="5540779" y="6756649"/>
                </a:cubicBezTo>
                <a:lnTo>
                  <a:pt x="5489971" y="6858002"/>
                </a:lnTo>
                <a:lnTo>
                  <a:pt x="0" y="6858002"/>
                </a:lnTo>
                <a:lnTo>
                  <a:pt x="0"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73" name="Freeform: Shape 72">
            <a:extLst>
              <a:ext uri="{FF2B5EF4-FFF2-40B4-BE49-F238E27FC236}">
                <a16:creationId xmlns:a16="http://schemas.microsoft.com/office/drawing/2014/main" id="{AC8710B4-A815-4082-9E4F-F13A000709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942784" y="0"/>
            <a:ext cx="6249216" cy="6858001"/>
          </a:xfrm>
          <a:custGeom>
            <a:avLst/>
            <a:gdLst>
              <a:gd name="connsiteX0" fmla="*/ 0 w 6249216"/>
              <a:gd name="connsiteY0" fmla="*/ 0 h 6858001"/>
              <a:gd name="connsiteX1" fmla="*/ 5893742 w 6249216"/>
              <a:gd name="connsiteY1" fmla="*/ 1 h 6858001"/>
              <a:gd name="connsiteX2" fmla="*/ 5993697 w 6249216"/>
              <a:gd name="connsiteY2" fmla="*/ 380651 h 6858001"/>
              <a:gd name="connsiteX3" fmla="*/ 5308924 w 6249216"/>
              <a:gd name="connsiteY3" fmla="*/ 6647018 h 6858001"/>
              <a:gd name="connsiteX4" fmla="*/ 5200672 w 6249216"/>
              <a:gd name="connsiteY4" fmla="*/ 6858001 h 6858001"/>
              <a:gd name="connsiteX5" fmla="*/ 1 w 6249216"/>
              <a:gd name="connsiteY5"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49216" h="6858001">
                <a:moveTo>
                  <a:pt x="0" y="0"/>
                </a:moveTo>
                <a:lnTo>
                  <a:pt x="5893742" y="1"/>
                </a:lnTo>
                <a:lnTo>
                  <a:pt x="5993697" y="380651"/>
                </a:lnTo>
                <a:cubicBezTo>
                  <a:pt x="6511353" y="2559611"/>
                  <a:pt x="6222352" y="4758249"/>
                  <a:pt x="5308924" y="6647018"/>
                </a:cubicBezTo>
                <a:lnTo>
                  <a:pt x="5200672" y="6858001"/>
                </a:lnTo>
                <a:lnTo>
                  <a:pt x="1" y="685800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52E82E2B-2C05-45FA-8FAF-B7F5D57753E8}"/>
              </a:ext>
            </a:extLst>
          </p:cNvPr>
          <p:cNvSpPr>
            <a:spLocks noGrp="1"/>
          </p:cNvSpPr>
          <p:nvPr>
            <p:ph type="title"/>
          </p:nvPr>
        </p:nvSpPr>
        <p:spPr>
          <a:xfrm>
            <a:off x="6801434" y="0"/>
            <a:ext cx="4819952" cy="1325563"/>
          </a:xfrm>
        </p:spPr>
        <p:txBody>
          <a:bodyPr>
            <a:normAutofit/>
          </a:bodyPr>
          <a:lstStyle/>
          <a:p>
            <a:r>
              <a:rPr lang="en-GB" b="1" dirty="0"/>
              <a:t>Results</a:t>
            </a:r>
          </a:p>
        </p:txBody>
      </p:sp>
      <p:sp>
        <p:nvSpPr>
          <p:cNvPr id="3" name="Content Placeholder 2">
            <a:extLst>
              <a:ext uri="{FF2B5EF4-FFF2-40B4-BE49-F238E27FC236}">
                <a16:creationId xmlns:a16="http://schemas.microsoft.com/office/drawing/2014/main" id="{FB6CB4B7-48D4-42BC-8CDA-D8DB330874F6}"/>
              </a:ext>
            </a:extLst>
          </p:cNvPr>
          <p:cNvSpPr>
            <a:spLocks noGrp="1"/>
          </p:cNvSpPr>
          <p:nvPr>
            <p:ph idx="1"/>
          </p:nvPr>
        </p:nvSpPr>
        <p:spPr>
          <a:xfrm>
            <a:off x="6801434" y="1245874"/>
            <a:ext cx="4819951" cy="4998741"/>
          </a:xfrm>
        </p:spPr>
        <p:txBody>
          <a:bodyPr anchor="t">
            <a:noAutofit/>
          </a:bodyPr>
          <a:lstStyle/>
          <a:p>
            <a:r>
              <a:rPr lang="en-GB" sz="2000" dirty="0"/>
              <a:t>Working with charities:  </a:t>
            </a:r>
          </a:p>
          <a:p>
            <a:pPr marL="0" indent="0">
              <a:buNone/>
            </a:pPr>
            <a:r>
              <a:rPr lang="en-GB" sz="2000" dirty="0"/>
              <a:t>Approximately half of the festivals analysed provide some information on working with charitable organisations.  There are some  organisations that go into detail as to the actual fundraising initiatives that take place, but often the information provided is scarce, with a number of festivals claiming that they have charity ‘partnerships’ but not providing much information on what they do.</a:t>
            </a:r>
          </a:p>
          <a:p>
            <a:pPr marL="0" indent="0">
              <a:buNone/>
            </a:pPr>
            <a:r>
              <a:rPr lang="en-GB" sz="2000" dirty="0"/>
              <a:t>Some festivals did good work during the pandemic in the 2020 season</a:t>
            </a:r>
          </a:p>
          <a:p>
            <a:pPr marL="0" indent="0">
              <a:buNone/>
            </a:pPr>
            <a:r>
              <a:rPr lang="en-GB" sz="2000" dirty="0"/>
              <a:t>	</a:t>
            </a:r>
          </a:p>
          <a:p>
            <a:r>
              <a:rPr lang="en-GB" sz="2000" dirty="0"/>
              <a:t>Community outreach</a:t>
            </a:r>
          </a:p>
          <a:p>
            <a:pPr marL="0" indent="0">
              <a:buNone/>
            </a:pPr>
            <a:r>
              <a:rPr lang="en-GB" sz="2000" dirty="0"/>
              <a:t>	Example 1:  Greenman Festival</a:t>
            </a:r>
          </a:p>
          <a:p>
            <a:pPr marL="0" indent="0">
              <a:buNone/>
            </a:pPr>
            <a:r>
              <a:rPr lang="en-GB" sz="2000" dirty="0"/>
              <a:t>	Example 2:  </a:t>
            </a:r>
            <a:r>
              <a:rPr lang="en-GB" sz="2000" dirty="0" err="1"/>
              <a:t>Boardmasters</a:t>
            </a:r>
            <a:endParaRPr lang="en-GB" sz="2000" dirty="0"/>
          </a:p>
        </p:txBody>
      </p:sp>
      <p:sp>
        <p:nvSpPr>
          <p:cNvPr id="4" name="Footer Placeholder 3">
            <a:extLst>
              <a:ext uri="{FF2B5EF4-FFF2-40B4-BE49-F238E27FC236}">
                <a16:creationId xmlns:a16="http://schemas.microsoft.com/office/drawing/2014/main" id="{1B4483EA-3F0D-4D31-B543-6F11D0774210}"/>
              </a:ext>
            </a:extLst>
          </p:cNvPr>
          <p:cNvSpPr>
            <a:spLocks noGrp="1"/>
          </p:cNvSpPr>
          <p:nvPr>
            <p:ph type="ftr" sz="quarter" idx="11"/>
          </p:nvPr>
        </p:nvSpPr>
        <p:spPr/>
        <p:txBody>
          <a:bodyPr/>
          <a:lstStyle/>
          <a:p>
            <a:r>
              <a:rPr lang="en-GB"/>
              <a:t>Karen DaviesAMI-07</a:t>
            </a:r>
          </a:p>
        </p:txBody>
      </p:sp>
    </p:spTree>
    <p:extLst>
      <p:ext uri="{BB962C8B-B14F-4D97-AF65-F5344CB8AC3E}">
        <p14:creationId xmlns:p14="http://schemas.microsoft.com/office/powerpoint/2010/main" val="787048035"/>
      </p:ext>
    </p:extLst>
  </p:cSld>
  <p:clrMapOvr>
    <a:overrideClrMapping bg1="dk1" tx1="lt1" bg2="dk2" tx2="lt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68A4132F-DEC6-4332-A00C-A11AD4519B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Shape 72">
            <a:extLst>
              <a:ext uri="{FF2B5EF4-FFF2-40B4-BE49-F238E27FC236}">
                <a16:creationId xmlns:a16="http://schemas.microsoft.com/office/drawing/2014/main" id="{64965EAE-E41A-435F-B993-07E824B6C9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0"/>
            <a:ext cx="7539895" cy="6858000"/>
          </a:xfrm>
          <a:custGeom>
            <a:avLst/>
            <a:gdLst>
              <a:gd name="connsiteX0" fmla="*/ 7539895 w 7539895"/>
              <a:gd name="connsiteY0" fmla="*/ 6858000 h 6858000"/>
              <a:gd name="connsiteX1" fmla="*/ 0 w 7539895"/>
              <a:gd name="connsiteY1" fmla="*/ 6858000 h 6858000"/>
              <a:gd name="connsiteX2" fmla="*/ 0 w 7539895"/>
              <a:gd name="connsiteY2" fmla="*/ 0 h 6858000"/>
              <a:gd name="connsiteX3" fmla="*/ 4363741 w 7539895"/>
              <a:gd name="connsiteY3" fmla="*/ 0 h 6858000"/>
            </a:gdLst>
            <a:ahLst/>
            <a:cxnLst>
              <a:cxn ang="0">
                <a:pos x="connsiteX0" y="connsiteY0"/>
              </a:cxn>
              <a:cxn ang="0">
                <a:pos x="connsiteX1" y="connsiteY1"/>
              </a:cxn>
              <a:cxn ang="0">
                <a:pos x="connsiteX2" y="connsiteY2"/>
              </a:cxn>
              <a:cxn ang="0">
                <a:pos x="connsiteX3" y="connsiteY3"/>
              </a:cxn>
            </a:cxnLst>
            <a:rect l="l" t="t" r="r" b="b"/>
            <a:pathLst>
              <a:path w="7539895" h="6858000">
                <a:moveTo>
                  <a:pt x="7539895" y="6858000"/>
                </a:moveTo>
                <a:lnTo>
                  <a:pt x="0" y="6858000"/>
                </a:lnTo>
                <a:lnTo>
                  <a:pt x="0" y="0"/>
                </a:lnTo>
                <a:lnTo>
                  <a:pt x="4363741" y="0"/>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5" name="Freeform: Shape 74">
            <a:extLst>
              <a:ext uri="{FF2B5EF4-FFF2-40B4-BE49-F238E27FC236}">
                <a16:creationId xmlns:a16="http://schemas.microsoft.com/office/drawing/2014/main" id="{152F8994-E6D4-4311-9548-C3607BC436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0"/>
            <a:ext cx="7092985" cy="6858000"/>
          </a:xfrm>
          <a:custGeom>
            <a:avLst/>
            <a:gdLst>
              <a:gd name="connsiteX0" fmla="*/ 7092985 w 7092985"/>
              <a:gd name="connsiteY0" fmla="*/ 6858000 h 6858000"/>
              <a:gd name="connsiteX1" fmla="*/ 0 w 7092985"/>
              <a:gd name="connsiteY1" fmla="*/ 6858000 h 6858000"/>
              <a:gd name="connsiteX2" fmla="*/ 0 w 7092985"/>
              <a:gd name="connsiteY2" fmla="*/ 0 h 6858000"/>
              <a:gd name="connsiteX3" fmla="*/ 3916831 w 7092985"/>
              <a:gd name="connsiteY3" fmla="*/ 0 h 6858000"/>
            </a:gdLst>
            <a:ahLst/>
            <a:cxnLst>
              <a:cxn ang="0">
                <a:pos x="connsiteX0" y="connsiteY0"/>
              </a:cxn>
              <a:cxn ang="0">
                <a:pos x="connsiteX1" y="connsiteY1"/>
              </a:cxn>
              <a:cxn ang="0">
                <a:pos x="connsiteX2" y="connsiteY2"/>
              </a:cxn>
              <a:cxn ang="0">
                <a:pos x="connsiteX3" y="connsiteY3"/>
              </a:cxn>
            </a:cxnLst>
            <a:rect l="l" t="t" r="r" b="b"/>
            <a:pathLst>
              <a:path w="7092985" h="6858000">
                <a:moveTo>
                  <a:pt x="7092985" y="6858000"/>
                </a:moveTo>
                <a:lnTo>
                  <a:pt x="0" y="6858000"/>
                </a:lnTo>
                <a:lnTo>
                  <a:pt x="0" y="0"/>
                </a:lnTo>
                <a:lnTo>
                  <a:pt x="3916831" y="0"/>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BB66DB33-D0EB-496A-802A-90DC58FE4FFB}"/>
              </a:ext>
            </a:extLst>
          </p:cNvPr>
          <p:cNvSpPr>
            <a:spLocks noGrp="1"/>
          </p:cNvSpPr>
          <p:nvPr>
            <p:ph type="title"/>
          </p:nvPr>
        </p:nvSpPr>
        <p:spPr>
          <a:xfrm>
            <a:off x="838199" y="365125"/>
            <a:ext cx="5529943" cy="1325563"/>
          </a:xfrm>
        </p:spPr>
        <p:txBody>
          <a:bodyPr>
            <a:normAutofit/>
          </a:bodyPr>
          <a:lstStyle/>
          <a:p>
            <a:r>
              <a:rPr lang="en-GB" b="1" dirty="0"/>
              <a:t>Results</a:t>
            </a:r>
          </a:p>
        </p:txBody>
      </p:sp>
      <p:sp>
        <p:nvSpPr>
          <p:cNvPr id="3" name="Content Placeholder 2">
            <a:extLst>
              <a:ext uri="{FF2B5EF4-FFF2-40B4-BE49-F238E27FC236}">
                <a16:creationId xmlns:a16="http://schemas.microsoft.com/office/drawing/2014/main" id="{61F2209D-6035-4854-AC4A-706671FFDCA3}"/>
              </a:ext>
            </a:extLst>
          </p:cNvPr>
          <p:cNvSpPr>
            <a:spLocks noGrp="1"/>
          </p:cNvSpPr>
          <p:nvPr>
            <p:ph idx="1"/>
          </p:nvPr>
        </p:nvSpPr>
        <p:spPr>
          <a:xfrm>
            <a:off x="838199" y="1825625"/>
            <a:ext cx="4142091" cy="3399518"/>
          </a:xfrm>
        </p:spPr>
        <p:txBody>
          <a:bodyPr>
            <a:normAutofit fontScale="92500"/>
          </a:bodyPr>
          <a:lstStyle/>
          <a:p>
            <a:r>
              <a:rPr lang="en-GB" sz="1900" dirty="0"/>
              <a:t>Accessibility for people with disabilities</a:t>
            </a:r>
          </a:p>
          <a:p>
            <a:pPr marL="0" indent="0">
              <a:buNone/>
            </a:pPr>
            <a:endParaRPr lang="en-GB" sz="1900" dirty="0"/>
          </a:p>
          <a:p>
            <a:r>
              <a:rPr lang="en-GB" sz="1900" dirty="0"/>
              <a:t>Accessibility for people living in </a:t>
            </a:r>
          </a:p>
          <a:p>
            <a:pPr marL="0" indent="0">
              <a:buNone/>
            </a:pPr>
            <a:r>
              <a:rPr lang="en-GB" sz="1900" dirty="0"/>
              <a:t>    poverty?</a:t>
            </a:r>
          </a:p>
          <a:p>
            <a:pPr marL="0" indent="0">
              <a:buNone/>
            </a:pPr>
            <a:endParaRPr lang="en-GB" sz="1900" dirty="0"/>
          </a:p>
          <a:p>
            <a:r>
              <a:rPr lang="en-GB" sz="1900" dirty="0"/>
              <a:t>Example of good practice:</a:t>
            </a:r>
          </a:p>
          <a:p>
            <a:pPr marL="0" indent="0">
              <a:buNone/>
            </a:pPr>
            <a:r>
              <a:rPr lang="en-GB" sz="1900" dirty="0"/>
              <a:t>	“Fire in the Mountain”</a:t>
            </a:r>
          </a:p>
          <a:p>
            <a:pPr marL="0" indent="0">
              <a:buNone/>
            </a:pPr>
            <a:r>
              <a:rPr lang="en-GB" sz="1900" dirty="0"/>
              <a:t>	</a:t>
            </a:r>
          </a:p>
          <a:p>
            <a:pPr marL="0" indent="0">
              <a:buNone/>
            </a:pPr>
            <a:r>
              <a:rPr lang="en-GB" sz="1900" dirty="0"/>
              <a:t>	</a:t>
            </a:r>
          </a:p>
        </p:txBody>
      </p:sp>
      <p:pic>
        <p:nvPicPr>
          <p:cNvPr id="11266" name="Picture 2" descr="Attitude is Everything – working in partnership with audiences, artists and  the music industry to improve access to live music – Suzanne Bull |">
            <a:extLst>
              <a:ext uri="{FF2B5EF4-FFF2-40B4-BE49-F238E27FC236}">
                <a16:creationId xmlns:a16="http://schemas.microsoft.com/office/drawing/2014/main" id="{32AD3C4D-2093-4AA3-98A8-1E86081BDA1E}"/>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797893" y="525788"/>
            <a:ext cx="3936488" cy="140289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Table 3">
            <a:extLst>
              <a:ext uri="{FF2B5EF4-FFF2-40B4-BE49-F238E27FC236}">
                <a16:creationId xmlns:a16="http://schemas.microsoft.com/office/drawing/2014/main" id="{290C7AFC-3EB3-492B-A449-D114DD95D3BE}"/>
              </a:ext>
            </a:extLst>
          </p:cNvPr>
          <p:cNvGraphicFramePr>
            <a:graphicFrameLocks noGrp="1"/>
          </p:cNvGraphicFramePr>
          <p:nvPr>
            <p:extLst>
              <p:ext uri="{D42A27DB-BD31-4B8C-83A1-F6EECF244321}">
                <p14:modId xmlns:p14="http://schemas.microsoft.com/office/powerpoint/2010/main" val="1644450519"/>
              </p:ext>
            </p:extLst>
          </p:nvPr>
        </p:nvGraphicFramePr>
        <p:xfrm>
          <a:off x="4980290" y="2454473"/>
          <a:ext cx="6754091" cy="3736478"/>
        </p:xfrm>
        <a:graphic>
          <a:graphicData uri="http://schemas.openxmlformats.org/drawingml/2006/table">
            <a:tbl>
              <a:tblPr/>
              <a:tblGrid>
                <a:gridCol w="2232086">
                  <a:extLst>
                    <a:ext uri="{9D8B030D-6E8A-4147-A177-3AD203B41FA5}">
                      <a16:colId xmlns:a16="http://schemas.microsoft.com/office/drawing/2014/main" val="989868442"/>
                    </a:ext>
                  </a:extLst>
                </a:gridCol>
                <a:gridCol w="2185335">
                  <a:extLst>
                    <a:ext uri="{9D8B030D-6E8A-4147-A177-3AD203B41FA5}">
                      <a16:colId xmlns:a16="http://schemas.microsoft.com/office/drawing/2014/main" val="3007970131"/>
                    </a:ext>
                  </a:extLst>
                </a:gridCol>
                <a:gridCol w="2336670">
                  <a:extLst>
                    <a:ext uri="{9D8B030D-6E8A-4147-A177-3AD203B41FA5}">
                      <a16:colId xmlns:a16="http://schemas.microsoft.com/office/drawing/2014/main" val="1353399720"/>
                    </a:ext>
                  </a:extLst>
                </a:gridCol>
              </a:tblGrid>
              <a:tr h="213146">
                <a:tc>
                  <a:txBody>
                    <a:bodyPr/>
                    <a:lstStyle/>
                    <a:p>
                      <a:pPr algn="l"/>
                      <a:r>
                        <a:rPr lang="en-GB" sz="600" b="1">
                          <a:solidFill>
                            <a:srgbClr val="000000"/>
                          </a:solidFill>
                          <a:effectLst/>
                          <a:latin typeface="Arial" panose="020B0604020202020204" pitchFamily="34" charset="0"/>
                        </a:rPr>
                        <a:t>High Earner</a:t>
                      </a:r>
                      <a:endParaRPr lang="en-GB" sz="600">
                        <a:solidFill>
                          <a:srgbClr val="000000"/>
                        </a:solidFill>
                        <a:effectLst/>
                      </a:endParaRPr>
                    </a:p>
                  </a:txBody>
                  <a:tcPr marL="26038" marR="26038" marT="13019" marB="1301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a:r>
                        <a:rPr lang="en-GB" sz="600" b="1">
                          <a:solidFill>
                            <a:srgbClr val="000000"/>
                          </a:solidFill>
                          <a:effectLst/>
                          <a:latin typeface="Arial" panose="020B0604020202020204" pitchFamily="34" charset="0"/>
                        </a:rPr>
                        <a:t>Average</a:t>
                      </a:r>
                      <a:endParaRPr lang="en-GB" sz="600">
                        <a:solidFill>
                          <a:srgbClr val="000000"/>
                        </a:solidFill>
                        <a:effectLst/>
                      </a:endParaRPr>
                    </a:p>
                  </a:txBody>
                  <a:tcPr marL="26038" marR="26038" marT="13019" marB="1301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a:r>
                        <a:rPr lang="en-GB" sz="600" b="1">
                          <a:solidFill>
                            <a:srgbClr val="000000"/>
                          </a:solidFill>
                          <a:effectLst/>
                          <a:latin typeface="Arial" panose="020B0604020202020204" pitchFamily="34" charset="0"/>
                        </a:rPr>
                        <a:t>Low Income</a:t>
                      </a:r>
                      <a:endParaRPr lang="en-GB" sz="600">
                        <a:solidFill>
                          <a:srgbClr val="000000"/>
                        </a:solidFill>
                        <a:effectLst/>
                      </a:endParaRPr>
                    </a:p>
                  </a:txBody>
                  <a:tcPr marL="26038" marR="26038" marT="13019" marB="1301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1544399"/>
                  </a:ext>
                </a:extLst>
              </a:tr>
              <a:tr h="352333">
                <a:tc>
                  <a:txBody>
                    <a:bodyPr/>
                    <a:lstStyle/>
                    <a:p>
                      <a:pPr algn="l"/>
                      <a:r>
                        <a:rPr lang="en-GB" sz="600" dirty="0">
                          <a:solidFill>
                            <a:srgbClr val="000000"/>
                          </a:solidFill>
                          <a:effectLst/>
                          <a:latin typeface="Ubuntu"/>
                        </a:rPr>
                        <a:t>I am comfortably able to meet all of my basic needs.</a:t>
                      </a:r>
                      <a:endParaRPr lang="en-GB" sz="600" dirty="0">
                        <a:solidFill>
                          <a:srgbClr val="000000"/>
                        </a:solidFill>
                        <a:effectLst/>
                      </a:endParaRPr>
                    </a:p>
                  </a:txBody>
                  <a:tcPr marL="26038" marR="26038" marT="13019" marB="1301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a:r>
                        <a:rPr lang="en-GB" sz="600">
                          <a:solidFill>
                            <a:srgbClr val="000000"/>
                          </a:solidFill>
                          <a:effectLst/>
                          <a:latin typeface="Ubuntu"/>
                        </a:rPr>
                        <a:t>I may stress about meeting my basic needs but still regularly achieve them.</a:t>
                      </a:r>
                      <a:endParaRPr lang="en-GB" sz="600">
                        <a:solidFill>
                          <a:srgbClr val="000000"/>
                        </a:solidFill>
                        <a:effectLst/>
                      </a:endParaRPr>
                    </a:p>
                  </a:txBody>
                  <a:tcPr marL="26038" marR="26038" marT="13019" marB="1301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a:r>
                        <a:rPr lang="en-GB" sz="600">
                          <a:solidFill>
                            <a:srgbClr val="000000"/>
                          </a:solidFill>
                          <a:effectLst/>
                          <a:latin typeface="Ubuntu"/>
                        </a:rPr>
                        <a:t>I frequently stress about meeting basic needs and don’t always achieve them.</a:t>
                      </a:r>
                      <a:endParaRPr lang="en-GB" sz="600">
                        <a:solidFill>
                          <a:srgbClr val="000000"/>
                        </a:solidFill>
                        <a:effectLst/>
                      </a:endParaRPr>
                    </a:p>
                  </a:txBody>
                  <a:tcPr marL="26038" marR="26038" marT="13019" marB="1301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807732615"/>
                  </a:ext>
                </a:extLst>
              </a:tr>
              <a:tr h="352333">
                <a:tc>
                  <a:txBody>
                    <a:bodyPr/>
                    <a:lstStyle/>
                    <a:p>
                      <a:pPr algn="l"/>
                      <a:r>
                        <a:rPr lang="en-GB" sz="600">
                          <a:solidFill>
                            <a:srgbClr val="000000"/>
                          </a:solidFill>
                          <a:effectLst/>
                          <a:latin typeface="Ubuntu"/>
                        </a:rPr>
                        <a:t>I may have some debt but it does not prohibit attainment of basic needs.</a:t>
                      </a:r>
                      <a:endParaRPr lang="en-GB" sz="600">
                        <a:solidFill>
                          <a:srgbClr val="000000"/>
                        </a:solidFill>
                        <a:effectLst/>
                      </a:endParaRPr>
                    </a:p>
                  </a:txBody>
                  <a:tcPr marL="26038" marR="26038" marT="13019" marB="1301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a:r>
                        <a:rPr lang="en-GB" sz="600">
                          <a:solidFill>
                            <a:srgbClr val="000000"/>
                          </a:solidFill>
                          <a:effectLst/>
                          <a:latin typeface="Ubuntu"/>
                        </a:rPr>
                        <a:t>I may have some debt but it does not prohibit attainment of basic needs.</a:t>
                      </a:r>
                      <a:endParaRPr lang="en-GB" sz="600">
                        <a:solidFill>
                          <a:srgbClr val="000000"/>
                        </a:solidFill>
                        <a:effectLst/>
                      </a:endParaRPr>
                    </a:p>
                  </a:txBody>
                  <a:tcPr marL="26038" marR="26038" marT="13019" marB="1301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a:r>
                        <a:rPr lang="en-GB" sz="600">
                          <a:solidFill>
                            <a:srgbClr val="000000"/>
                          </a:solidFill>
                          <a:effectLst/>
                          <a:latin typeface="Ubuntu"/>
                        </a:rPr>
                        <a:t>I have debt and it sometimes prohibits me from meeting my basic needs.</a:t>
                      </a:r>
                      <a:endParaRPr lang="en-GB" sz="600">
                        <a:solidFill>
                          <a:srgbClr val="000000"/>
                        </a:solidFill>
                        <a:effectLst/>
                      </a:endParaRPr>
                    </a:p>
                  </a:txBody>
                  <a:tcPr marL="26038" marR="26038" marT="13019" marB="1301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978821296"/>
                  </a:ext>
                </a:extLst>
              </a:tr>
              <a:tr h="491521">
                <a:tc>
                  <a:txBody>
                    <a:bodyPr/>
                    <a:lstStyle/>
                    <a:p>
                      <a:pPr algn="l"/>
                      <a:r>
                        <a:rPr lang="en-GB" sz="600">
                          <a:solidFill>
                            <a:srgbClr val="000000"/>
                          </a:solidFill>
                          <a:effectLst/>
                          <a:latin typeface="Ubuntu"/>
                        </a:rPr>
                        <a:t>I own my home or property or I rent a higher-end property.</a:t>
                      </a:r>
                      <a:endParaRPr lang="en-GB" sz="600">
                        <a:solidFill>
                          <a:srgbClr val="000000"/>
                        </a:solidFill>
                        <a:effectLst/>
                      </a:endParaRPr>
                    </a:p>
                  </a:txBody>
                  <a:tcPr marL="26038" marR="26038" marT="13019" marB="1301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a:r>
                        <a:rPr lang="en-GB" sz="600">
                          <a:solidFill>
                            <a:srgbClr val="000000"/>
                          </a:solidFill>
                          <a:effectLst/>
                          <a:latin typeface="Ubuntu"/>
                        </a:rPr>
                        <a:t>I can afford public transport and often private transport. If I have a car/access to a car I can afford petrol.</a:t>
                      </a:r>
                      <a:endParaRPr lang="en-GB" sz="600">
                        <a:solidFill>
                          <a:srgbClr val="000000"/>
                        </a:solidFill>
                        <a:effectLst/>
                      </a:endParaRPr>
                    </a:p>
                  </a:txBody>
                  <a:tcPr marL="26038" marR="26038" marT="13019" marB="1301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a:r>
                        <a:rPr lang="en-GB" sz="600">
                          <a:solidFill>
                            <a:srgbClr val="000000"/>
                          </a:solidFill>
                          <a:effectLst/>
                          <a:latin typeface="Ubuntu"/>
                        </a:rPr>
                        <a:t>I rent lower-end properties or have unstable housing.</a:t>
                      </a:r>
                      <a:endParaRPr lang="en-GB" sz="600">
                        <a:solidFill>
                          <a:srgbClr val="000000"/>
                        </a:solidFill>
                        <a:effectLst/>
                      </a:endParaRPr>
                    </a:p>
                  </a:txBody>
                  <a:tcPr marL="26038" marR="26038" marT="13019" marB="1301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503614913"/>
                  </a:ext>
                </a:extLst>
              </a:tr>
              <a:tr h="491521">
                <a:tc>
                  <a:txBody>
                    <a:bodyPr/>
                    <a:lstStyle/>
                    <a:p>
                      <a:pPr algn="l"/>
                      <a:r>
                        <a:rPr lang="en-GB" sz="600" dirty="0">
                          <a:solidFill>
                            <a:srgbClr val="000000"/>
                          </a:solidFill>
                          <a:effectLst/>
                          <a:latin typeface="Ubuntu"/>
                        </a:rPr>
                        <a:t>I can afford public and private transport. If I have a car/access to a car I can afford petrol.</a:t>
                      </a:r>
                      <a:endParaRPr lang="en-GB" sz="600" dirty="0">
                        <a:solidFill>
                          <a:srgbClr val="000000"/>
                        </a:solidFill>
                        <a:effectLst/>
                      </a:endParaRPr>
                    </a:p>
                  </a:txBody>
                  <a:tcPr marL="26038" marR="26038" marT="13019" marB="1301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a:r>
                        <a:rPr lang="en-GB" sz="600">
                          <a:solidFill>
                            <a:srgbClr val="000000"/>
                          </a:solidFill>
                          <a:effectLst/>
                          <a:latin typeface="Ubuntu"/>
                        </a:rPr>
                        <a:t>I am employed.</a:t>
                      </a:r>
                      <a:endParaRPr lang="en-GB" sz="600">
                        <a:solidFill>
                          <a:srgbClr val="000000"/>
                        </a:solidFill>
                        <a:effectLst/>
                      </a:endParaRPr>
                    </a:p>
                  </a:txBody>
                  <a:tcPr marL="26038" marR="26038" marT="13019" marB="1301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a:r>
                        <a:rPr lang="en-GB" sz="600">
                          <a:solidFill>
                            <a:srgbClr val="000000"/>
                          </a:solidFill>
                          <a:effectLst/>
                          <a:latin typeface="Ubuntu"/>
                        </a:rPr>
                        <a:t>I sometimes can’t afford public or private transport. If I own a car/have access to a car, I am not always able to afford petrol.</a:t>
                      </a:r>
                      <a:endParaRPr lang="en-GB" sz="600">
                        <a:solidFill>
                          <a:srgbClr val="000000"/>
                        </a:solidFill>
                        <a:effectLst/>
                      </a:endParaRPr>
                    </a:p>
                  </a:txBody>
                  <a:tcPr marL="26038" marR="26038" marT="13019" marB="1301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563667131"/>
                  </a:ext>
                </a:extLst>
              </a:tr>
              <a:tr h="213146">
                <a:tc>
                  <a:txBody>
                    <a:bodyPr/>
                    <a:lstStyle/>
                    <a:p>
                      <a:pPr algn="l"/>
                      <a:r>
                        <a:rPr lang="en-GB" sz="600">
                          <a:solidFill>
                            <a:srgbClr val="000000"/>
                          </a:solidFill>
                          <a:effectLst/>
                          <a:latin typeface="Ubuntu"/>
                        </a:rPr>
                        <a:t>I have regular access to healthcare.</a:t>
                      </a:r>
                      <a:endParaRPr lang="en-GB" sz="600">
                        <a:solidFill>
                          <a:srgbClr val="000000"/>
                        </a:solidFill>
                        <a:effectLst/>
                      </a:endParaRPr>
                    </a:p>
                  </a:txBody>
                  <a:tcPr marL="26038" marR="26038" marT="13019" marB="1301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a:r>
                        <a:rPr lang="en-GB" sz="600">
                          <a:solidFill>
                            <a:srgbClr val="000000"/>
                          </a:solidFill>
                          <a:effectLst/>
                          <a:latin typeface="Ubuntu"/>
                        </a:rPr>
                        <a:t>I have access to health care.</a:t>
                      </a:r>
                      <a:endParaRPr lang="en-GB" sz="600">
                        <a:solidFill>
                          <a:srgbClr val="000000"/>
                        </a:solidFill>
                        <a:effectLst/>
                      </a:endParaRPr>
                    </a:p>
                  </a:txBody>
                  <a:tcPr marL="26038" marR="26038" marT="13019" marB="1301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a:r>
                        <a:rPr lang="en-GB" sz="600">
                          <a:solidFill>
                            <a:srgbClr val="000000"/>
                          </a:solidFill>
                          <a:effectLst/>
                          <a:latin typeface="Ubuntu"/>
                        </a:rPr>
                        <a:t>I am unemployed or underemployed.</a:t>
                      </a:r>
                      <a:endParaRPr lang="en-GB" sz="600">
                        <a:solidFill>
                          <a:srgbClr val="000000"/>
                        </a:solidFill>
                        <a:effectLst/>
                      </a:endParaRPr>
                    </a:p>
                  </a:txBody>
                  <a:tcPr marL="26038" marR="26038" marT="13019" marB="1301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727652056"/>
                  </a:ext>
                </a:extLst>
              </a:tr>
              <a:tr h="352333">
                <a:tc>
                  <a:txBody>
                    <a:bodyPr/>
                    <a:lstStyle/>
                    <a:p>
                      <a:pPr algn="l"/>
                      <a:r>
                        <a:rPr lang="en-GB" sz="600">
                          <a:solidFill>
                            <a:srgbClr val="000000"/>
                          </a:solidFill>
                          <a:effectLst/>
                          <a:latin typeface="Ubuntu"/>
                        </a:rPr>
                        <a:t>I have access to financial savings.</a:t>
                      </a:r>
                      <a:endParaRPr lang="en-GB" sz="600">
                        <a:solidFill>
                          <a:srgbClr val="000000"/>
                        </a:solidFill>
                        <a:effectLst/>
                      </a:endParaRPr>
                    </a:p>
                  </a:txBody>
                  <a:tcPr marL="26038" marR="26038" marT="13019" marB="1301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a:r>
                        <a:rPr lang="en-GB" sz="600">
                          <a:solidFill>
                            <a:srgbClr val="000000"/>
                          </a:solidFill>
                          <a:effectLst/>
                          <a:latin typeface="Ubuntu"/>
                        </a:rPr>
                        <a:t>I might have access to financial savings.</a:t>
                      </a:r>
                      <a:endParaRPr lang="en-GB" sz="600">
                        <a:solidFill>
                          <a:srgbClr val="000000"/>
                        </a:solidFill>
                        <a:effectLst/>
                      </a:endParaRPr>
                    </a:p>
                  </a:txBody>
                  <a:tcPr marL="26038" marR="26038" marT="13019" marB="1301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a:r>
                        <a:rPr lang="en-GB" sz="600">
                          <a:solidFill>
                            <a:srgbClr val="000000"/>
                          </a:solidFill>
                          <a:effectLst/>
                          <a:latin typeface="Ubuntu"/>
                        </a:rPr>
                        <a:t>I qualify for government and/or voluntary assistance including: food banks and benefits.</a:t>
                      </a:r>
                      <a:endParaRPr lang="en-GB" sz="600">
                        <a:solidFill>
                          <a:srgbClr val="000000"/>
                        </a:solidFill>
                        <a:effectLst/>
                      </a:endParaRPr>
                    </a:p>
                  </a:txBody>
                  <a:tcPr marL="26038" marR="26038" marT="13019" marB="1301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282180102"/>
                  </a:ext>
                </a:extLst>
              </a:tr>
              <a:tr h="213146">
                <a:tc>
                  <a:txBody>
                    <a:bodyPr/>
                    <a:lstStyle/>
                    <a:p>
                      <a:pPr algn="l"/>
                      <a:r>
                        <a:rPr lang="en-GB" sz="600">
                          <a:solidFill>
                            <a:srgbClr val="000000"/>
                          </a:solidFill>
                          <a:effectLst/>
                          <a:latin typeface="Ubuntu"/>
                        </a:rPr>
                        <a:t>I have an expendable income.</a:t>
                      </a:r>
                      <a:endParaRPr lang="en-GB" sz="600">
                        <a:solidFill>
                          <a:srgbClr val="000000"/>
                        </a:solidFill>
                        <a:effectLst/>
                      </a:endParaRPr>
                    </a:p>
                  </a:txBody>
                  <a:tcPr marL="26038" marR="26038" marT="13019" marB="1301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a:r>
                        <a:rPr lang="en-GB" sz="600">
                          <a:solidFill>
                            <a:srgbClr val="000000"/>
                          </a:solidFill>
                          <a:effectLst/>
                          <a:latin typeface="Ubuntu"/>
                        </a:rPr>
                        <a:t>I have some expendable income.</a:t>
                      </a:r>
                      <a:endParaRPr lang="en-GB" sz="600">
                        <a:solidFill>
                          <a:srgbClr val="000000"/>
                        </a:solidFill>
                        <a:effectLst/>
                      </a:endParaRPr>
                    </a:p>
                  </a:txBody>
                  <a:tcPr marL="26038" marR="26038" marT="13019" marB="1301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a:r>
                        <a:rPr lang="en-GB" sz="600">
                          <a:solidFill>
                            <a:srgbClr val="000000"/>
                          </a:solidFill>
                          <a:effectLst/>
                          <a:latin typeface="Ubuntu"/>
                        </a:rPr>
                        <a:t>I have no access to savings.</a:t>
                      </a:r>
                      <a:endParaRPr lang="en-GB" sz="600">
                        <a:solidFill>
                          <a:srgbClr val="000000"/>
                        </a:solidFill>
                        <a:effectLst/>
                      </a:endParaRPr>
                    </a:p>
                  </a:txBody>
                  <a:tcPr marL="26038" marR="26038" marT="13019" marB="1301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958789472"/>
                  </a:ext>
                </a:extLst>
              </a:tr>
              <a:tr h="352333">
                <a:tc>
                  <a:txBody>
                    <a:bodyPr/>
                    <a:lstStyle/>
                    <a:p>
                      <a:pPr algn="l"/>
                      <a:r>
                        <a:rPr lang="en-GB" sz="600">
                          <a:solidFill>
                            <a:srgbClr val="000000"/>
                          </a:solidFill>
                          <a:effectLst/>
                          <a:latin typeface="Ubuntu"/>
                        </a:rPr>
                        <a:t>I can always buy new items.</a:t>
                      </a:r>
                      <a:endParaRPr lang="en-GB" sz="600">
                        <a:solidFill>
                          <a:srgbClr val="000000"/>
                        </a:solidFill>
                        <a:effectLst/>
                      </a:endParaRPr>
                    </a:p>
                  </a:txBody>
                  <a:tcPr marL="26038" marR="26038" marT="13019" marB="1301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a:r>
                        <a:rPr lang="en-GB" sz="600">
                          <a:solidFill>
                            <a:srgbClr val="000000"/>
                          </a:solidFill>
                          <a:effectLst/>
                          <a:latin typeface="Ubuntu"/>
                        </a:rPr>
                        <a:t>I am able to buy some new items and I buy others second hand.</a:t>
                      </a:r>
                      <a:endParaRPr lang="en-GB" sz="600">
                        <a:solidFill>
                          <a:srgbClr val="000000"/>
                        </a:solidFill>
                        <a:effectLst/>
                      </a:endParaRPr>
                    </a:p>
                  </a:txBody>
                  <a:tcPr marL="26038" marR="26038" marT="13019" marB="1301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a:r>
                        <a:rPr lang="en-GB" sz="600">
                          <a:solidFill>
                            <a:srgbClr val="000000"/>
                          </a:solidFill>
                          <a:effectLst/>
                          <a:latin typeface="Ubuntu"/>
                        </a:rPr>
                        <a:t>I have no or very limited expendable income.</a:t>
                      </a:r>
                      <a:endParaRPr lang="en-GB" sz="600">
                        <a:solidFill>
                          <a:srgbClr val="000000"/>
                        </a:solidFill>
                        <a:effectLst/>
                      </a:endParaRPr>
                    </a:p>
                  </a:txBody>
                  <a:tcPr marL="26038" marR="26038" marT="13019" marB="1301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173290871"/>
                  </a:ext>
                </a:extLst>
              </a:tr>
              <a:tr h="352333">
                <a:tc>
                  <a:txBody>
                    <a:bodyPr/>
                    <a:lstStyle/>
                    <a:p>
                      <a:pPr algn="l"/>
                      <a:r>
                        <a:rPr lang="en-GB" sz="600">
                          <a:solidFill>
                            <a:srgbClr val="000000"/>
                          </a:solidFill>
                          <a:effectLst/>
                          <a:latin typeface="Ubuntu"/>
                        </a:rPr>
                        <a:t>I can afford an annual holiday or take time off.</a:t>
                      </a:r>
                      <a:endParaRPr lang="en-GB" sz="600">
                        <a:solidFill>
                          <a:srgbClr val="000000"/>
                        </a:solidFill>
                        <a:effectLst/>
                      </a:endParaRPr>
                    </a:p>
                  </a:txBody>
                  <a:tcPr marL="26038" marR="26038" marT="13019" marB="1301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a:r>
                        <a:rPr lang="en-GB" sz="600">
                          <a:solidFill>
                            <a:srgbClr val="000000"/>
                          </a:solidFill>
                          <a:effectLst/>
                          <a:latin typeface="Ubuntu"/>
                        </a:rPr>
                        <a:t>I can take a holiday annually or every few years without financial burden.</a:t>
                      </a:r>
                      <a:endParaRPr lang="en-GB" sz="600">
                        <a:solidFill>
                          <a:srgbClr val="000000"/>
                        </a:solidFill>
                        <a:effectLst/>
                      </a:endParaRPr>
                    </a:p>
                  </a:txBody>
                  <a:tcPr marL="26038" marR="26038" marT="13019" marB="1301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a:r>
                        <a:rPr lang="en-GB" sz="600">
                          <a:solidFill>
                            <a:srgbClr val="000000"/>
                          </a:solidFill>
                          <a:effectLst/>
                          <a:latin typeface="Ubuntu"/>
                        </a:rPr>
                        <a:t>I rarely buy new items because I am unable to afford them.</a:t>
                      </a:r>
                      <a:endParaRPr lang="en-GB" sz="600">
                        <a:solidFill>
                          <a:srgbClr val="000000"/>
                        </a:solidFill>
                        <a:effectLst/>
                      </a:endParaRPr>
                    </a:p>
                  </a:txBody>
                  <a:tcPr marL="26038" marR="26038" marT="13019" marB="1301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479253874"/>
                  </a:ext>
                </a:extLst>
              </a:tr>
              <a:tr h="352333">
                <a:tc>
                  <a:txBody>
                    <a:bodyPr/>
                    <a:lstStyle/>
                    <a:p>
                      <a:pPr algn="l"/>
                      <a:br>
                        <a:rPr lang="en-GB" sz="600">
                          <a:effectLst/>
                          <a:latin typeface="Ubuntu"/>
                        </a:rPr>
                      </a:br>
                      <a:endParaRPr lang="en-GB" sz="600">
                        <a:effectLst/>
                      </a:endParaRPr>
                    </a:p>
                  </a:txBody>
                  <a:tcPr marL="26038" marR="26038" marT="13019" marB="1301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a:br>
                        <a:rPr lang="en-GB" sz="600">
                          <a:effectLst/>
                          <a:latin typeface="Ubuntu"/>
                        </a:rPr>
                      </a:br>
                      <a:endParaRPr lang="en-GB" sz="600">
                        <a:effectLst/>
                      </a:endParaRPr>
                    </a:p>
                  </a:txBody>
                  <a:tcPr marL="26038" marR="26038" marT="13019" marB="1301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a:r>
                        <a:rPr lang="en-GB" sz="600" dirty="0">
                          <a:solidFill>
                            <a:srgbClr val="000000"/>
                          </a:solidFill>
                          <a:effectLst/>
                          <a:latin typeface="Ubuntu"/>
                        </a:rPr>
                        <a:t>I cannot afford a holiday or have the ability to take time off without financial burden.</a:t>
                      </a:r>
                      <a:endParaRPr lang="en-GB" sz="600" dirty="0">
                        <a:solidFill>
                          <a:srgbClr val="000000"/>
                        </a:solidFill>
                        <a:effectLst/>
                      </a:endParaRPr>
                    </a:p>
                  </a:txBody>
                  <a:tcPr marL="26038" marR="26038" marT="13019" marB="1301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250690576"/>
                  </a:ext>
                </a:extLst>
              </a:tr>
            </a:tbl>
          </a:graphicData>
        </a:graphic>
      </p:graphicFrame>
      <p:sp>
        <p:nvSpPr>
          <p:cNvPr id="5" name="TextBox 4">
            <a:extLst>
              <a:ext uri="{FF2B5EF4-FFF2-40B4-BE49-F238E27FC236}">
                <a16:creationId xmlns:a16="http://schemas.microsoft.com/office/drawing/2014/main" id="{7A8BFE08-A495-4EDF-978A-D460F4A5D314}"/>
              </a:ext>
            </a:extLst>
          </p:cNvPr>
          <p:cNvSpPr txBox="1"/>
          <p:nvPr/>
        </p:nvSpPr>
        <p:spPr>
          <a:xfrm>
            <a:off x="8571345" y="6345382"/>
            <a:ext cx="3163037" cy="369332"/>
          </a:xfrm>
          <a:prstGeom prst="rect">
            <a:avLst/>
          </a:prstGeom>
          <a:noFill/>
        </p:spPr>
        <p:txBody>
          <a:bodyPr wrap="square" rtlCol="0">
            <a:spAutoFit/>
          </a:bodyPr>
          <a:lstStyle/>
          <a:p>
            <a:pPr algn="r"/>
            <a:r>
              <a:rPr lang="en-GB" dirty="0">
                <a:solidFill>
                  <a:schemeClr val="bg1"/>
                </a:solidFill>
              </a:rPr>
              <a:t>Fire in Mountain (2021)</a:t>
            </a:r>
          </a:p>
        </p:txBody>
      </p:sp>
      <p:sp>
        <p:nvSpPr>
          <p:cNvPr id="6" name="Footer Placeholder 5">
            <a:extLst>
              <a:ext uri="{FF2B5EF4-FFF2-40B4-BE49-F238E27FC236}">
                <a16:creationId xmlns:a16="http://schemas.microsoft.com/office/drawing/2014/main" id="{18DC94E1-E809-4078-894D-3244B2DEEB32}"/>
              </a:ext>
            </a:extLst>
          </p:cNvPr>
          <p:cNvSpPr>
            <a:spLocks noGrp="1"/>
          </p:cNvSpPr>
          <p:nvPr>
            <p:ph type="ftr" sz="quarter" idx="11"/>
          </p:nvPr>
        </p:nvSpPr>
        <p:spPr/>
        <p:txBody>
          <a:bodyPr/>
          <a:lstStyle/>
          <a:p>
            <a:r>
              <a:rPr lang="en-GB"/>
              <a:t>Karen DaviesAMI-07</a:t>
            </a:r>
          </a:p>
        </p:txBody>
      </p:sp>
    </p:spTree>
    <p:extLst>
      <p:ext uri="{BB962C8B-B14F-4D97-AF65-F5344CB8AC3E}">
        <p14:creationId xmlns:p14="http://schemas.microsoft.com/office/powerpoint/2010/main" val="1128085896"/>
      </p:ext>
    </p:extLst>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EA67B5B4-3A24-436E-B663-1B2EBFF8A0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Freeform 13">
            <a:extLst>
              <a:ext uri="{FF2B5EF4-FFF2-40B4-BE49-F238E27FC236}">
                <a16:creationId xmlns:a16="http://schemas.microsoft.com/office/drawing/2014/main" id="{987FDF89-C993-41F4-A1B8-DBAFF16008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960028"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Freeform: Shape 18">
            <a:extLst>
              <a:ext uri="{FF2B5EF4-FFF2-40B4-BE49-F238E27FC236}">
                <a16:creationId xmlns:a16="http://schemas.microsoft.com/office/drawing/2014/main" id="{9FA64B84-CE2D-4179-B018-A71AC174C7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59632" cy="6858000"/>
          </a:xfrm>
          <a:custGeom>
            <a:avLst/>
            <a:gdLst>
              <a:gd name="connsiteX0" fmla="*/ 0 w 3459632"/>
              <a:gd name="connsiteY0" fmla="*/ 0 h 6858000"/>
              <a:gd name="connsiteX1" fmla="*/ 283478 w 3459632"/>
              <a:gd name="connsiteY1" fmla="*/ 0 h 6858000"/>
              <a:gd name="connsiteX2" fmla="*/ 3459632 w 3459632"/>
              <a:gd name="connsiteY2" fmla="*/ 6858000 h 6858000"/>
              <a:gd name="connsiteX3" fmla="*/ 0 w 345963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459632" h="6858000">
                <a:moveTo>
                  <a:pt x="0" y="0"/>
                </a:moveTo>
                <a:lnTo>
                  <a:pt x="283478" y="0"/>
                </a:lnTo>
                <a:lnTo>
                  <a:pt x="3459632"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A384E15-5FDE-45A5-8E89-767580EC954C}"/>
              </a:ext>
            </a:extLst>
          </p:cNvPr>
          <p:cNvSpPr>
            <a:spLocks noGrp="1"/>
          </p:cNvSpPr>
          <p:nvPr>
            <p:ph type="title"/>
          </p:nvPr>
        </p:nvSpPr>
        <p:spPr>
          <a:xfrm>
            <a:off x="231972" y="136525"/>
            <a:ext cx="5463925" cy="886692"/>
          </a:xfrm>
        </p:spPr>
        <p:txBody>
          <a:bodyPr>
            <a:normAutofit/>
          </a:bodyPr>
          <a:lstStyle/>
          <a:p>
            <a:r>
              <a:rPr lang="en-GB" b="1" dirty="0">
                <a:solidFill>
                  <a:srgbClr val="FFFFFF"/>
                </a:solidFill>
              </a:rPr>
              <a:t>Conclusions:</a:t>
            </a:r>
          </a:p>
        </p:txBody>
      </p:sp>
      <p:sp>
        <p:nvSpPr>
          <p:cNvPr id="21" name="TextBox 20">
            <a:extLst>
              <a:ext uri="{FF2B5EF4-FFF2-40B4-BE49-F238E27FC236}">
                <a16:creationId xmlns:a16="http://schemas.microsoft.com/office/drawing/2014/main" id="{4795A2E2-224B-4FA0-B323-9E61AD30697F}"/>
              </a:ext>
              <a:ext uri="{C183D7F6-B498-43B3-948B-1728B52AA6E4}">
                <adec:decorative xmlns:adec="http://schemas.microsoft.com/office/drawing/2017/decorative" val="1"/>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3002" y="1870075"/>
            <a:ext cx="9612178" cy="595651"/>
          </a:xfrm>
          <a:prstGeom prst="rect">
            <a:avLst/>
          </a:prstGeom>
          <a:noFill/>
        </p:spPr>
        <p:txBody>
          <a:bodyPr wrap="square" rtlCol="0" anchor="t">
            <a:norm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FFC000"/>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16EF2A52-373F-4EBB-937C-23BCF9BC3674}"/>
              </a:ext>
            </a:extLst>
          </p:cNvPr>
          <p:cNvSpPr>
            <a:spLocks noGrp="1"/>
          </p:cNvSpPr>
          <p:nvPr>
            <p:ph idx="1"/>
          </p:nvPr>
        </p:nvSpPr>
        <p:spPr>
          <a:xfrm>
            <a:off x="3459632" y="418276"/>
            <a:ext cx="8146473" cy="4609522"/>
          </a:xfrm>
        </p:spPr>
        <p:txBody>
          <a:bodyPr>
            <a:noAutofit/>
          </a:bodyPr>
          <a:lstStyle/>
          <a:p>
            <a:r>
              <a:rPr lang="en-GB" sz="1200" dirty="0">
                <a:solidFill>
                  <a:srgbClr val="FFFFFF"/>
                </a:solidFill>
              </a:rPr>
              <a:t>It is important to consider the issue of affordability to music festivals for those living in poverty because these events can bring so much to people’s lives but only if they can afford to attend;</a:t>
            </a:r>
          </a:p>
          <a:p>
            <a:endParaRPr lang="en-GB" sz="1200" dirty="0">
              <a:solidFill>
                <a:srgbClr val="FFFFFF"/>
              </a:solidFill>
            </a:endParaRPr>
          </a:p>
          <a:p>
            <a:r>
              <a:rPr lang="en-GB" sz="1200" dirty="0">
                <a:solidFill>
                  <a:srgbClr val="FFFFFF"/>
                </a:solidFill>
              </a:rPr>
              <a:t>Festival costs and therefore ticket prices have risen exponentially in the last 10 years, leading to exclusion of some people to attendance;</a:t>
            </a:r>
          </a:p>
          <a:p>
            <a:endParaRPr lang="en-GB" sz="1200" dirty="0">
              <a:solidFill>
                <a:srgbClr val="FFFFFF"/>
              </a:solidFill>
            </a:endParaRPr>
          </a:p>
          <a:p>
            <a:r>
              <a:rPr lang="en-GB" sz="1200" dirty="0">
                <a:solidFill>
                  <a:srgbClr val="FFFFFF"/>
                </a:solidFill>
              </a:rPr>
              <a:t>Pre-pandemic 25% of the UK music festival industry was owned by just 2 companies giving them the power to book big named acts and develop economies of scale;</a:t>
            </a:r>
          </a:p>
          <a:p>
            <a:endParaRPr lang="en-GB" sz="1200" dirty="0">
              <a:solidFill>
                <a:srgbClr val="FFFFFF"/>
              </a:solidFill>
            </a:endParaRPr>
          </a:p>
          <a:p>
            <a:r>
              <a:rPr lang="en-GB" sz="1200" dirty="0">
                <a:solidFill>
                  <a:srgbClr val="FFFFFF"/>
                </a:solidFill>
              </a:rPr>
              <a:t>Independent festivals, which are ones that often have more ethical approach and practices (such as outreach work) have suffered most during the pandemic;</a:t>
            </a:r>
          </a:p>
          <a:p>
            <a:endParaRPr lang="en-GB" sz="1200" dirty="0">
              <a:solidFill>
                <a:srgbClr val="FFFFFF"/>
              </a:solidFill>
            </a:endParaRPr>
          </a:p>
          <a:p>
            <a:r>
              <a:rPr lang="en-GB" sz="1200" dirty="0">
                <a:solidFill>
                  <a:srgbClr val="FFFFFF"/>
                </a:solidFill>
              </a:rPr>
              <a:t>Results indicate that costs for attendance plus additional costs make it very difficult for people that live in poverty to attend music festivals;</a:t>
            </a:r>
          </a:p>
          <a:p>
            <a:endParaRPr lang="en-GB" sz="1200" dirty="0">
              <a:solidFill>
                <a:srgbClr val="FFFFFF"/>
              </a:solidFill>
            </a:endParaRPr>
          </a:p>
          <a:p>
            <a:r>
              <a:rPr lang="en-GB" sz="1200" dirty="0">
                <a:solidFill>
                  <a:srgbClr val="FFFFFF"/>
                </a:solidFill>
              </a:rPr>
              <a:t>Although many festival organisations donate to charities and conduct outreach work, only 1 of the festivals analysed has a scheme that considers affordability for marginalised groups, beyond spreading payments via instalments;</a:t>
            </a:r>
          </a:p>
          <a:p>
            <a:endParaRPr lang="en-GB" sz="1200" dirty="0">
              <a:solidFill>
                <a:srgbClr val="FFFFFF"/>
              </a:solidFill>
            </a:endParaRPr>
          </a:p>
          <a:p>
            <a:r>
              <a:rPr lang="en-GB" sz="1200" dirty="0">
                <a:solidFill>
                  <a:srgbClr val="FFFFFF"/>
                </a:solidFill>
              </a:rPr>
              <a:t>Many festivals work with “Attitude is Everything” to consider accessibility needs for people with disabilities, but they fail to recognise that many of these people live in poverty and so barriers to attendance can go beyond their disabilities;</a:t>
            </a:r>
          </a:p>
          <a:p>
            <a:endParaRPr lang="en-GB" sz="1200" dirty="0">
              <a:solidFill>
                <a:srgbClr val="FFFFFF"/>
              </a:solidFill>
            </a:endParaRPr>
          </a:p>
          <a:p>
            <a:r>
              <a:rPr lang="en-GB" sz="1200" dirty="0">
                <a:solidFill>
                  <a:srgbClr val="FFFFFF"/>
                </a:solidFill>
              </a:rPr>
              <a:t>More work is needed with festival organisers, charities and festival associations to explore this issue further and to develop schemes to promote affordability .</a:t>
            </a:r>
          </a:p>
        </p:txBody>
      </p:sp>
      <p:sp>
        <p:nvSpPr>
          <p:cNvPr id="4" name="Footer Placeholder 3">
            <a:extLst>
              <a:ext uri="{FF2B5EF4-FFF2-40B4-BE49-F238E27FC236}">
                <a16:creationId xmlns:a16="http://schemas.microsoft.com/office/drawing/2014/main" id="{FC0668DA-9C19-4D4F-A039-185A48DA4864}"/>
              </a:ext>
            </a:extLst>
          </p:cNvPr>
          <p:cNvSpPr>
            <a:spLocks noGrp="1"/>
          </p:cNvSpPr>
          <p:nvPr>
            <p:ph type="ftr" sz="quarter" idx="11"/>
          </p:nvPr>
        </p:nvSpPr>
        <p:spPr/>
        <p:txBody>
          <a:bodyPr/>
          <a:lstStyle/>
          <a:p>
            <a:r>
              <a:rPr lang="en-GB" dirty="0"/>
              <a:t>Karen DaviesAMI-07</a:t>
            </a:r>
          </a:p>
        </p:txBody>
      </p:sp>
    </p:spTree>
    <p:extLst>
      <p:ext uri="{BB962C8B-B14F-4D97-AF65-F5344CB8AC3E}">
        <p14:creationId xmlns:p14="http://schemas.microsoft.com/office/powerpoint/2010/main" val="3279177894"/>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7">
            <a:extLst>
              <a:ext uri="{FF2B5EF4-FFF2-40B4-BE49-F238E27FC236}">
                <a16:creationId xmlns:a16="http://schemas.microsoft.com/office/drawing/2014/main" id="{787F4F1C-8D3D-4EC1-B72D-A0470A5A08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9">
            <a:extLst>
              <a:ext uri="{FF2B5EF4-FFF2-40B4-BE49-F238E27FC236}">
                <a16:creationId xmlns:a16="http://schemas.microsoft.com/office/drawing/2014/main" id="{D1E3DD61-64DB-46AD-B249-E273CD86B05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296011"/>
            <a:ext cx="12192000" cy="3561989"/>
            <a:chOff x="0" y="3296011"/>
            <a:chExt cx="12192000" cy="3561989"/>
          </a:xfrm>
          <a:effectLst>
            <a:outerShdw blurRad="254000" dist="152400" dir="16200000" rotWithShape="0">
              <a:prstClr val="black">
                <a:alpha val="10000"/>
              </a:prstClr>
            </a:outerShdw>
          </a:effectLst>
        </p:grpSpPr>
        <p:grpSp>
          <p:nvGrpSpPr>
            <p:cNvPr id="11" name="Group 10">
              <a:extLst>
                <a:ext uri="{FF2B5EF4-FFF2-40B4-BE49-F238E27FC236}">
                  <a16:creationId xmlns:a16="http://schemas.microsoft.com/office/drawing/2014/main" id="{0D7053D3-590A-4E94-B092-C96EAF744C33}"/>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0" y="3681702"/>
              <a:ext cx="12192000" cy="3176298"/>
              <a:chOff x="0" y="3681702"/>
              <a:chExt cx="12192000" cy="3176298"/>
            </a:xfrm>
          </p:grpSpPr>
          <p:sp>
            <p:nvSpPr>
              <p:cNvPr id="15" name="Freeform: Shape 14">
                <a:extLst>
                  <a:ext uri="{FF2B5EF4-FFF2-40B4-BE49-F238E27FC236}">
                    <a16:creationId xmlns:a16="http://schemas.microsoft.com/office/drawing/2014/main" id="{2EB67199-6FF0-4DED-89D1-BAEA95F9F5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3681702"/>
                <a:ext cx="12192000" cy="3176298"/>
              </a:xfrm>
              <a:custGeom>
                <a:avLst/>
                <a:gdLst>
                  <a:gd name="connsiteX0" fmla="*/ 12192000 w 12192000"/>
                  <a:gd name="connsiteY0" fmla="*/ 0 h 3176298"/>
                  <a:gd name="connsiteX1" fmla="*/ 12192000 w 12192000"/>
                  <a:gd name="connsiteY1" fmla="*/ 3176298 h 3176298"/>
                  <a:gd name="connsiteX2" fmla="*/ 0 w 12192000"/>
                  <a:gd name="connsiteY2" fmla="*/ 3176298 h 3176298"/>
                  <a:gd name="connsiteX3" fmla="*/ 0 w 12192000"/>
                  <a:gd name="connsiteY3" fmla="*/ 2264980 h 3176298"/>
                  <a:gd name="connsiteX4" fmla="*/ 544 w 12192000"/>
                  <a:gd name="connsiteY4" fmla="*/ 2264980 h 3176298"/>
                  <a:gd name="connsiteX5" fmla="*/ 544 w 12192000"/>
                  <a:gd name="connsiteY5" fmla="*/ 2392219 h 3176298"/>
                  <a:gd name="connsiteX6" fmla="*/ 61197 w 12192000"/>
                  <a:gd name="connsiteY6" fmla="*/ 2387448 h 3176298"/>
                  <a:gd name="connsiteX7" fmla="*/ 119613 w 12192000"/>
                  <a:gd name="connsiteY7" fmla="*/ 2369945 h 3176298"/>
                  <a:gd name="connsiteX8" fmla="*/ 172384 w 12192000"/>
                  <a:gd name="connsiteY8" fmla="*/ 2347084 h 3176298"/>
                  <a:gd name="connsiteX9" fmla="*/ 274873 w 12192000"/>
                  <a:gd name="connsiteY9" fmla="*/ 2336988 h 3176298"/>
                  <a:gd name="connsiteX10" fmla="*/ 307259 w 12192000"/>
                  <a:gd name="connsiteY10" fmla="*/ 2331461 h 3176298"/>
                  <a:gd name="connsiteX11" fmla="*/ 394511 w 12192000"/>
                  <a:gd name="connsiteY11" fmla="*/ 2308601 h 3176298"/>
                  <a:gd name="connsiteX12" fmla="*/ 494337 w 12192000"/>
                  <a:gd name="connsiteY12" fmla="*/ 2268213 h 3176298"/>
                  <a:gd name="connsiteX13" fmla="*/ 546917 w 12192000"/>
                  <a:gd name="connsiteY13" fmla="*/ 2283264 h 3176298"/>
                  <a:gd name="connsiteX14" fmla="*/ 730754 w 12192000"/>
                  <a:gd name="connsiteY14" fmla="*/ 2240780 h 3176298"/>
                  <a:gd name="connsiteX15" fmla="*/ 785432 w 12192000"/>
                  <a:gd name="connsiteY15" fmla="*/ 2218682 h 3176298"/>
                  <a:gd name="connsiteX16" fmla="*/ 801053 w 12192000"/>
                  <a:gd name="connsiteY16" fmla="*/ 2204013 h 3176298"/>
                  <a:gd name="connsiteX17" fmla="*/ 858205 w 12192000"/>
                  <a:gd name="connsiteY17" fmla="*/ 2169532 h 3176298"/>
                  <a:gd name="connsiteX18" fmla="*/ 949646 w 12192000"/>
                  <a:gd name="connsiteY18" fmla="*/ 2157340 h 3176298"/>
                  <a:gd name="connsiteX19" fmla="*/ 960887 w 12192000"/>
                  <a:gd name="connsiteY19" fmla="*/ 2150099 h 3176298"/>
                  <a:gd name="connsiteX20" fmla="*/ 977653 w 12192000"/>
                  <a:gd name="connsiteY20" fmla="*/ 2138480 h 3176298"/>
                  <a:gd name="connsiteX21" fmla="*/ 1071762 w 12192000"/>
                  <a:gd name="connsiteY21" fmla="*/ 2117905 h 3176298"/>
                  <a:gd name="connsiteX22" fmla="*/ 1092527 w 12192000"/>
                  <a:gd name="connsiteY22" fmla="*/ 2111428 h 3176298"/>
                  <a:gd name="connsiteX23" fmla="*/ 1109865 w 12192000"/>
                  <a:gd name="connsiteY23" fmla="*/ 2100568 h 3176298"/>
                  <a:gd name="connsiteX24" fmla="*/ 1162823 w 12192000"/>
                  <a:gd name="connsiteY24" fmla="*/ 2075613 h 3176298"/>
                  <a:gd name="connsiteX25" fmla="*/ 1206641 w 12192000"/>
                  <a:gd name="connsiteY25" fmla="*/ 2074851 h 3176298"/>
                  <a:gd name="connsiteX26" fmla="*/ 1267411 w 12192000"/>
                  <a:gd name="connsiteY26" fmla="*/ 2060753 h 3176298"/>
                  <a:gd name="connsiteX27" fmla="*/ 1380762 w 12192000"/>
                  <a:gd name="connsiteY27" fmla="*/ 2046847 h 3176298"/>
                  <a:gd name="connsiteX28" fmla="*/ 1404006 w 12192000"/>
                  <a:gd name="connsiteY28" fmla="*/ 2038844 h 3176298"/>
                  <a:gd name="connsiteX29" fmla="*/ 1544598 w 12192000"/>
                  <a:gd name="connsiteY29" fmla="*/ 2000932 h 3176298"/>
                  <a:gd name="connsiteX30" fmla="*/ 1657188 w 12192000"/>
                  <a:gd name="connsiteY30" fmla="*/ 2001697 h 3176298"/>
                  <a:gd name="connsiteX31" fmla="*/ 1665950 w 12192000"/>
                  <a:gd name="connsiteY31" fmla="*/ 2003411 h 3176298"/>
                  <a:gd name="connsiteX32" fmla="*/ 1709006 w 12192000"/>
                  <a:gd name="connsiteY32" fmla="*/ 2015983 h 3176298"/>
                  <a:gd name="connsiteX33" fmla="*/ 1775684 w 12192000"/>
                  <a:gd name="connsiteY33" fmla="*/ 2012555 h 3176298"/>
                  <a:gd name="connsiteX34" fmla="*/ 1821596 w 12192000"/>
                  <a:gd name="connsiteY34" fmla="*/ 1995218 h 3176298"/>
                  <a:gd name="connsiteX35" fmla="*/ 1878748 w 12192000"/>
                  <a:gd name="connsiteY35" fmla="*/ 1994457 h 3176298"/>
                  <a:gd name="connsiteX36" fmla="*/ 1944092 w 12192000"/>
                  <a:gd name="connsiteY36" fmla="*/ 2005315 h 3176298"/>
                  <a:gd name="connsiteX37" fmla="*/ 1973429 w 12192000"/>
                  <a:gd name="connsiteY37" fmla="*/ 2007601 h 3176298"/>
                  <a:gd name="connsiteX38" fmla="*/ 2054013 w 12192000"/>
                  <a:gd name="connsiteY38" fmla="*/ 2030082 h 3176298"/>
                  <a:gd name="connsiteX39" fmla="*/ 2102021 w 12192000"/>
                  <a:gd name="connsiteY39" fmla="*/ 2024557 h 3176298"/>
                  <a:gd name="connsiteX40" fmla="*/ 2149267 w 12192000"/>
                  <a:gd name="connsiteY40" fmla="*/ 2009697 h 3176298"/>
                  <a:gd name="connsiteX41" fmla="*/ 2179556 w 12192000"/>
                  <a:gd name="connsiteY41" fmla="*/ 1995409 h 3176298"/>
                  <a:gd name="connsiteX42" fmla="*/ 2240710 w 12192000"/>
                  <a:gd name="connsiteY42" fmla="*/ 1985312 h 3176298"/>
                  <a:gd name="connsiteX43" fmla="*/ 2251948 w 12192000"/>
                  <a:gd name="connsiteY43" fmla="*/ 1986836 h 3176298"/>
                  <a:gd name="connsiteX44" fmla="*/ 2434456 w 12192000"/>
                  <a:gd name="connsiteY44" fmla="*/ 1999410 h 3176298"/>
                  <a:gd name="connsiteX45" fmla="*/ 2506847 w 12192000"/>
                  <a:gd name="connsiteY45" fmla="*/ 2019603 h 3176298"/>
                  <a:gd name="connsiteX46" fmla="*/ 2522279 w 12192000"/>
                  <a:gd name="connsiteY46" fmla="*/ 2022080 h 3176298"/>
                  <a:gd name="connsiteX47" fmla="*/ 2676398 w 12192000"/>
                  <a:gd name="connsiteY47" fmla="*/ 2044751 h 3176298"/>
                  <a:gd name="connsiteX48" fmla="*/ 2693543 w 12192000"/>
                  <a:gd name="connsiteY48" fmla="*/ 2045703 h 3176298"/>
                  <a:gd name="connsiteX49" fmla="*/ 2741360 w 12192000"/>
                  <a:gd name="connsiteY49" fmla="*/ 2041701 h 3176298"/>
                  <a:gd name="connsiteX50" fmla="*/ 2854140 w 12192000"/>
                  <a:gd name="connsiteY50" fmla="*/ 2082851 h 3176298"/>
                  <a:gd name="connsiteX51" fmla="*/ 2967110 w 12192000"/>
                  <a:gd name="connsiteY51" fmla="*/ 2096949 h 3176298"/>
                  <a:gd name="connsiteX52" fmla="*/ 3029216 w 12192000"/>
                  <a:gd name="connsiteY52" fmla="*/ 2096757 h 3176298"/>
                  <a:gd name="connsiteX53" fmla="*/ 3073604 w 12192000"/>
                  <a:gd name="connsiteY53" fmla="*/ 2106856 h 3176298"/>
                  <a:gd name="connsiteX54" fmla="*/ 3182763 w 12192000"/>
                  <a:gd name="connsiteY54" fmla="*/ 2137527 h 3176298"/>
                  <a:gd name="connsiteX55" fmla="*/ 3234202 w 12192000"/>
                  <a:gd name="connsiteY55" fmla="*/ 2142289 h 3176298"/>
                  <a:gd name="connsiteX56" fmla="*/ 3288877 w 12192000"/>
                  <a:gd name="connsiteY56" fmla="*/ 2152578 h 3176298"/>
                  <a:gd name="connsiteX57" fmla="*/ 3424135 w 12192000"/>
                  <a:gd name="connsiteY57" fmla="*/ 2198680 h 3176298"/>
                  <a:gd name="connsiteX58" fmla="*/ 3534629 w 12192000"/>
                  <a:gd name="connsiteY58" fmla="*/ 2196013 h 3176298"/>
                  <a:gd name="connsiteX59" fmla="*/ 3605116 w 12192000"/>
                  <a:gd name="connsiteY59" fmla="*/ 2196583 h 3176298"/>
                  <a:gd name="connsiteX60" fmla="*/ 3689131 w 12192000"/>
                  <a:gd name="connsiteY60" fmla="*/ 2211824 h 3176298"/>
                  <a:gd name="connsiteX61" fmla="*/ 3757902 w 12192000"/>
                  <a:gd name="connsiteY61" fmla="*/ 2234114 h 3176298"/>
                  <a:gd name="connsiteX62" fmla="*/ 3852966 w 12192000"/>
                  <a:gd name="connsiteY62" fmla="*/ 2251831 h 3176298"/>
                  <a:gd name="connsiteX63" fmla="*/ 3947648 w 12192000"/>
                  <a:gd name="connsiteY63" fmla="*/ 2285932 h 3176298"/>
                  <a:gd name="connsiteX64" fmla="*/ 4013753 w 12192000"/>
                  <a:gd name="connsiteY64" fmla="*/ 2312031 h 3176298"/>
                  <a:gd name="connsiteX65" fmla="*/ 4105766 w 12192000"/>
                  <a:gd name="connsiteY65" fmla="*/ 2335082 h 3176298"/>
                  <a:gd name="connsiteX66" fmla="*/ 4246551 w 12192000"/>
                  <a:gd name="connsiteY66" fmla="*/ 2351274 h 3176298"/>
                  <a:gd name="connsiteX67" fmla="*/ 4311323 w 12192000"/>
                  <a:gd name="connsiteY67" fmla="*/ 2352991 h 3176298"/>
                  <a:gd name="connsiteX68" fmla="*/ 4413817 w 12192000"/>
                  <a:gd name="connsiteY68" fmla="*/ 2390899 h 3176298"/>
                  <a:gd name="connsiteX69" fmla="*/ 4457632 w 12192000"/>
                  <a:gd name="connsiteY69" fmla="*/ 2409188 h 3176298"/>
                  <a:gd name="connsiteX70" fmla="*/ 4497068 w 12192000"/>
                  <a:gd name="connsiteY70" fmla="*/ 2393947 h 3176298"/>
                  <a:gd name="connsiteX71" fmla="*/ 4522596 w 12192000"/>
                  <a:gd name="connsiteY71" fmla="*/ 2376421 h 3176298"/>
                  <a:gd name="connsiteX72" fmla="*/ 4603368 w 12192000"/>
                  <a:gd name="connsiteY72" fmla="*/ 2391282 h 3176298"/>
                  <a:gd name="connsiteX73" fmla="*/ 4689098 w 12192000"/>
                  <a:gd name="connsiteY73" fmla="*/ 2406903 h 3176298"/>
                  <a:gd name="connsiteX74" fmla="*/ 4719697 w 12192000"/>
                  <a:gd name="connsiteY74" fmla="*/ 2413428 h 3176298"/>
                  <a:gd name="connsiteX75" fmla="*/ 4726469 w 12192000"/>
                  <a:gd name="connsiteY75" fmla="*/ 2414298 h 3176298"/>
                  <a:gd name="connsiteX76" fmla="*/ 4785776 w 12192000"/>
                  <a:gd name="connsiteY76" fmla="*/ 2414298 h 3176298"/>
                  <a:gd name="connsiteX77" fmla="*/ 4788661 w 12192000"/>
                  <a:gd name="connsiteY77" fmla="*/ 2414047 h 3176298"/>
                  <a:gd name="connsiteX78" fmla="*/ 4827024 w 12192000"/>
                  <a:gd name="connsiteY78" fmla="*/ 2408999 h 3176298"/>
                  <a:gd name="connsiteX79" fmla="*/ 4887415 w 12192000"/>
                  <a:gd name="connsiteY79" fmla="*/ 2405570 h 3176298"/>
                  <a:gd name="connsiteX80" fmla="*/ 4936184 w 12192000"/>
                  <a:gd name="connsiteY80" fmla="*/ 2395853 h 3176298"/>
                  <a:gd name="connsiteX81" fmla="*/ 4953328 w 12192000"/>
                  <a:gd name="connsiteY81" fmla="*/ 2390138 h 3176298"/>
                  <a:gd name="connsiteX82" fmla="*/ 5089162 w 12192000"/>
                  <a:gd name="connsiteY82" fmla="*/ 2345560 h 3176298"/>
                  <a:gd name="connsiteX83" fmla="*/ 5234326 w 12192000"/>
                  <a:gd name="connsiteY83" fmla="*/ 2309935 h 3176298"/>
                  <a:gd name="connsiteX84" fmla="*/ 5328438 w 12192000"/>
                  <a:gd name="connsiteY84" fmla="*/ 2332416 h 3176298"/>
                  <a:gd name="connsiteX85" fmla="*/ 5363491 w 12192000"/>
                  <a:gd name="connsiteY85" fmla="*/ 2332034 h 3176298"/>
                  <a:gd name="connsiteX86" fmla="*/ 5524660 w 12192000"/>
                  <a:gd name="connsiteY86" fmla="*/ 2337178 h 3176298"/>
                  <a:gd name="connsiteX87" fmla="*/ 5553045 w 12192000"/>
                  <a:gd name="connsiteY87" fmla="*/ 2342701 h 3176298"/>
                  <a:gd name="connsiteX88" fmla="*/ 5706401 w 12192000"/>
                  <a:gd name="connsiteY88" fmla="*/ 2320032 h 3176298"/>
                  <a:gd name="connsiteX89" fmla="*/ 5762029 w 12192000"/>
                  <a:gd name="connsiteY89" fmla="*/ 2316221 h 3176298"/>
                  <a:gd name="connsiteX90" fmla="*/ 5813276 w 12192000"/>
                  <a:gd name="connsiteY90" fmla="*/ 2309935 h 3176298"/>
                  <a:gd name="connsiteX91" fmla="*/ 5884906 w 12192000"/>
                  <a:gd name="connsiteY91" fmla="*/ 2308411 h 3176298"/>
                  <a:gd name="connsiteX92" fmla="*/ 5959204 w 12192000"/>
                  <a:gd name="connsiteY92" fmla="*/ 2311269 h 3176298"/>
                  <a:gd name="connsiteX93" fmla="*/ 6042072 w 12192000"/>
                  <a:gd name="connsiteY93" fmla="*/ 2310697 h 3176298"/>
                  <a:gd name="connsiteX94" fmla="*/ 6074842 w 12192000"/>
                  <a:gd name="connsiteY94" fmla="*/ 2305745 h 3176298"/>
                  <a:gd name="connsiteX95" fmla="*/ 6163425 w 12192000"/>
                  <a:gd name="connsiteY95" fmla="*/ 2309172 h 3176298"/>
                  <a:gd name="connsiteX96" fmla="*/ 6209909 w 12192000"/>
                  <a:gd name="connsiteY96" fmla="*/ 2303459 h 3176298"/>
                  <a:gd name="connsiteX97" fmla="*/ 6286493 w 12192000"/>
                  <a:gd name="connsiteY97" fmla="*/ 2302315 h 3176298"/>
                  <a:gd name="connsiteX98" fmla="*/ 6311449 w 12192000"/>
                  <a:gd name="connsiteY98" fmla="*/ 2300980 h 3176298"/>
                  <a:gd name="connsiteX99" fmla="*/ 6333739 w 12192000"/>
                  <a:gd name="connsiteY99" fmla="*/ 2300218 h 3176298"/>
                  <a:gd name="connsiteX100" fmla="*/ 6410131 w 12192000"/>
                  <a:gd name="connsiteY100" fmla="*/ 2315841 h 3176298"/>
                  <a:gd name="connsiteX101" fmla="*/ 6477951 w 12192000"/>
                  <a:gd name="connsiteY101" fmla="*/ 2316793 h 3176298"/>
                  <a:gd name="connsiteX102" fmla="*/ 6596828 w 12192000"/>
                  <a:gd name="connsiteY102" fmla="*/ 2329368 h 3176298"/>
                  <a:gd name="connsiteX103" fmla="*/ 6623118 w 12192000"/>
                  <a:gd name="connsiteY103" fmla="*/ 2324985 h 3176298"/>
                  <a:gd name="connsiteX104" fmla="*/ 6705417 w 12192000"/>
                  <a:gd name="connsiteY104" fmla="*/ 2323272 h 3176298"/>
                  <a:gd name="connsiteX105" fmla="*/ 6752283 w 12192000"/>
                  <a:gd name="connsiteY105" fmla="*/ 2321937 h 3176298"/>
                  <a:gd name="connsiteX106" fmla="*/ 6810195 w 12192000"/>
                  <a:gd name="connsiteY106" fmla="*/ 2331082 h 3176298"/>
                  <a:gd name="connsiteX107" fmla="*/ 6910782 w 12192000"/>
                  <a:gd name="connsiteY107" fmla="*/ 2350512 h 3176298"/>
                  <a:gd name="connsiteX108" fmla="*/ 6937263 w 12192000"/>
                  <a:gd name="connsiteY108" fmla="*/ 2353561 h 3176298"/>
                  <a:gd name="connsiteX109" fmla="*/ 6985653 w 12192000"/>
                  <a:gd name="connsiteY109" fmla="*/ 2362897 h 3176298"/>
                  <a:gd name="connsiteX110" fmla="*/ 6994415 w 12192000"/>
                  <a:gd name="connsiteY110" fmla="*/ 2364611 h 3176298"/>
                  <a:gd name="connsiteX111" fmla="*/ 7068141 w 12192000"/>
                  <a:gd name="connsiteY111" fmla="*/ 2388234 h 3176298"/>
                  <a:gd name="connsiteX112" fmla="*/ 7106432 w 12192000"/>
                  <a:gd name="connsiteY112" fmla="*/ 2390138 h 3176298"/>
                  <a:gd name="connsiteX113" fmla="*/ 7216547 w 12192000"/>
                  <a:gd name="connsiteY113" fmla="*/ 2390330 h 3176298"/>
                  <a:gd name="connsiteX114" fmla="*/ 7263220 w 12192000"/>
                  <a:gd name="connsiteY114" fmla="*/ 2386709 h 3176298"/>
                  <a:gd name="connsiteX115" fmla="*/ 7375428 w 12192000"/>
                  <a:gd name="connsiteY115" fmla="*/ 2372803 h 3176298"/>
                  <a:gd name="connsiteX116" fmla="*/ 7445916 w 12192000"/>
                  <a:gd name="connsiteY116" fmla="*/ 2365945 h 3176298"/>
                  <a:gd name="connsiteX117" fmla="*/ 7526880 w 12192000"/>
                  <a:gd name="connsiteY117" fmla="*/ 2355084 h 3176298"/>
                  <a:gd name="connsiteX118" fmla="*/ 7619655 w 12192000"/>
                  <a:gd name="connsiteY118" fmla="*/ 2348226 h 3176298"/>
                  <a:gd name="connsiteX119" fmla="*/ 7788636 w 12192000"/>
                  <a:gd name="connsiteY119" fmla="*/ 2327461 h 3176298"/>
                  <a:gd name="connsiteX120" fmla="*/ 7952280 w 12192000"/>
                  <a:gd name="connsiteY120" fmla="*/ 2305935 h 3176298"/>
                  <a:gd name="connsiteX121" fmla="*/ 8019339 w 12192000"/>
                  <a:gd name="connsiteY121" fmla="*/ 2286884 h 3176298"/>
                  <a:gd name="connsiteX122" fmla="*/ 8137835 w 12192000"/>
                  <a:gd name="connsiteY122" fmla="*/ 2259832 h 3176298"/>
                  <a:gd name="connsiteX123" fmla="*/ 8189651 w 12192000"/>
                  <a:gd name="connsiteY123" fmla="*/ 2243639 h 3176298"/>
                  <a:gd name="connsiteX124" fmla="*/ 8313671 w 12192000"/>
                  <a:gd name="connsiteY124" fmla="*/ 2209920 h 3176298"/>
                  <a:gd name="connsiteX125" fmla="*/ 8459979 w 12192000"/>
                  <a:gd name="connsiteY125" fmla="*/ 2158864 h 3176298"/>
                  <a:gd name="connsiteX126" fmla="*/ 8516369 w 12192000"/>
                  <a:gd name="connsiteY126" fmla="*/ 2144003 h 3176298"/>
                  <a:gd name="connsiteX127" fmla="*/ 8657726 w 12192000"/>
                  <a:gd name="connsiteY127" fmla="*/ 2106284 h 3176298"/>
                  <a:gd name="connsiteX128" fmla="*/ 8711448 w 12192000"/>
                  <a:gd name="connsiteY128" fmla="*/ 2098664 h 3176298"/>
                  <a:gd name="connsiteX129" fmla="*/ 8772219 w 12192000"/>
                  <a:gd name="connsiteY129" fmla="*/ 2082280 h 3176298"/>
                  <a:gd name="connsiteX130" fmla="*/ 8845565 w 12192000"/>
                  <a:gd name="connsiteY130" fmla="*/ 2053705 h 3176298"/>
                  <a:gd name="connsiteX131" fmla="*/ 8967871 w 12192000"/>
                  <a:gd name="connsiteY131" fmla="*/ 2011221 h 3176298"/>
                  <a:gd name="connsiteX132" fmla="*/ 9015878 w 12192000"/>
                  <a:gd name="connsiteY132" fmla="*/ 2001124 h 3176298"/>
                  <a:gd name="connsiteX133" fmla="*/ 9234579 w 12192000"/>
                  <a:gd name="connsiteY133" fmla="*/ 1935209 h 3176298"/>
                  <a:gd name="connsiteX134" fmla="*/ 9346597 w 12192000"/>
                  <a:gd name="connsiteY134" fmla="*/ 1896917 h 3176298"/>
                  <a:gd name="connsiteX135" fmla="*/ 9416321 w 12192000"/>
                  <a:gd name="connsiteY135" fmla="*/ 1880724 h 3176298"/>
                  <a:gd name="connsiteX136" fmla="*/ 9477283 w 12192000"/>
                  <a:gd name="connsiteY136" fmla="*/ 1856149 h 3176298"/>
                  <a:gd name="connsiteX137" fmla="*/ 9666265 w 12192000"/>
                  <a:gd name="connsiteY137" fmla="*/ 1787186 h 3176298"/>
                  <a:gd name="connsiteX138" fmla="*/ 9754088 w 12192000"/>
                  <a:gd name="connsiteY138" fmla="*/ 1741464 h 3176298"/>
                  <a:gd name="connsiteX139" fmla="*/ 9899446 w 12192000"/>
                  <a:gd name="connsiteY139" fmla="*/ 1656880 h 3176298"/>
                  <a:gd name="connsiteX140" fmla="*/ 9993175 w 12192000"/>
                  <a:gd name="connsiteY140" fmla="*/ 1576487 h 3176298"/>
                  <a:gd name="connsiteX141" fmla="*/ 10044230 w 12192000"/>
                  <a:gd name="connsiteY141" fmla="*/ 1540480 h 3176298"/>
                  <a:gd name="connsiteX142" fmla="*/ 10131863 w 12192000"/>
                  <a:gd name="connsiteY142" fmla="*/ 1485613 h 3176298"/>
                  <a:gd name="connsiteX143" fmla="*/ 10242357 w 12192000"/>
                  <a:gd name="connsiteY143" fmla="*/ 1410555 h 3176298"/>
                  <a:gd name="connsiteX144" fmla="*/ 10363709 w 12192000"/>
                  <a:gd name="connsiteY144" fmla="*/ 1359499 h 3176298"/>
                  <a:gd name="connsiteX145" fmla="*/ 10428291 w 12192000"/>
                  <a:gd name="connsiteY145" fmla="*/ 1314920 h 3176298"/>
                  <a:gd name="connsiteX146" fmla="*/ 10490969 w 12192000"/>
                  <a:gd name="connsiteY146" fmla="*/ 1267104 h 3176298"/>
                  <a:gd name="connsiteX147" fmla="*/ 10523354 w 12192000"/>
                  <a:gd name="connsiteY147" fmla="*/ 1238337 h 3176298"/>
                  <a:gd name="connsiteX148" fmla="*/ 10590031 w 12192000"/>
                  <a:gd name="connsiteY148" fmla="*/ 1191664 h 3176298"/>
                  <a:gd name="connsiteX149" fmla="*/ 10656519 w 12192000"/>
                  <a:gd name="connsiteY149" fmla="*/ 1156038 h 3176298"/>
                  <a:gd name="connsiteX150" fmla="*/ 10703573 w 12192000"/>
                  <a:gd name="connsiteY150" fmla="*/ 1120603 h 3176298"/>
                  <a:gd name="connsiteX151" fmla="*/ 10764534 w 12192000"/>
                  <a:gd name="connsiteY151" fmla="*/ 1067643 h 3176298"/>
                  <a:gd name="connsiteX152" fmla="*/ 10850453 w 12192000"/>
                  <a:gd name="connsiteY152" fmla="*/ 1014301 h 3176298"/>
                  <a:gd name="connsiteX153" fmla="*/ 10929704 w 12192000"/>
                  <a:gd name="connsiteY153" fmla="*/ 980201 h 3176298"/>
                  <a:gd name="connsiteX154" fmla="*/ 10967423 w 12192000"/>
                  <a:gd name="connsiteY154" fmla="*/ 930289 h 3176298"/>
                  <a:gd name="connsiteX155" fmla="*/ 11058869 w 12192000"/>
                  <a:gd name="connsiteY155" fmla="*/ 838084 h 3176298"/>
                  <a:gd name="connsiteX156" fmla="*/ 11172600 w 12192000"/>
                  <a:gd name="connsiteY156" fmla="*/ 762834 h 3176298"/>
                  <a:gd name="connsiteX157" fmla="*/ 11275283 w 12192000"/>
                  <a:gd name="connsiteY157" fmla="*/ 673676 h 3176298"/>
                  <a:gd name="connsiteX158" fmla="*/ 11320623 w 12192000"/>
                  <a:gd name="connsiteY158" fmla="*/ 639195 h 3176298"/>
                  <a:gd name="connsiteX159" fmla="*/ 11374346 w 12192000"/>
                  <a:gd name="connsiteY159" fmla="*/ 601664 h 3176298"/>
                  <a:gd name="connsiteX160" fmla="*/ 11448453 w 12192000"/>
                  <a:gd name="connsiteY160" fmla="*/ 567755 h 3176298"/>
                  <a:gd name="connsiteX161" fmla="*/ 11532275 w 12192000"/>
                  <a:gd name="connsiteY161" fmla="*/ 522605 h 3176298"/>
                  <a:gd name="connsiteX162" fmla="*/ 11562947 w 12192000"/>
                  <a:gd name="connsiteY162" fmla="*/ 486598 h 3176298"/>
                  <a:gd name="connsiteX163" fmla="*/ 11672489 w 12192000"/>
                  <a:gd name="connsiteY163" fmla="*/ 335337 h 3176298"/>
                  <a:gd name="connsiteX164" fmla="*/ 11821656 w 12192000"/>
                  <a:gd name="connsiteY164" fmla="*/ 207889 h 3176298"/>
                  <a:gd name="connsiteX165" fmla="*/ 11986443 w 12192000"/>
                  <a:gd name="connsiteY165" fmla="*/ 104824 h 3176298"/>
                  <a:gd name="connsiteX166" fmla="*/ 12026448 w 12192000"/>
                  <a:gd name="connsiteY166" fmla="*/ 88821 h 3176298"/>
                  <a:gd name="connsiteX167" fmla="*/ 12160947 w 12192000"/>
                  <a:gd name="connsiteY167" fmla="*/ 28621 h 3176298"/>
                  <a:gd name="connsiteX168" fmla="*/ 12192000 w 12192000"/>
                  <a:gd name="connsiteY168" fmla="*/ 0 h 3176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12192000" h="3176298">
                    <a:moveTo>
                      <a:pt x="12192000" y="0"/>
                    </a:moveTo>
                    <a:lnTo>
                      <a:pt x="12192000" y="3176298"/>
                    </a:lnTo>
                    <a:lnTo>
                      <a:pt x="0" y="3176298"/>
                    </a:lnTo>
                    <a:lnTo>
                      <a:pt x="0" y="2264980"/>
                    </a:lnTo>
                    <a:lnTo>
                      <a:pt x="544" y="2264980"/>
                    </a:lnTo>
                    <a:lnTo>
                      <a:pt x="544" y="2392219"/>
                    </a:lnTo>
                    <a:lnTo>
                      <a:pt x="61197" y="2387448"/>
                    </a:lnTo>
                    <a:cubicBezTo>
                      <a:pt x="80794" y="2382137"/>
                      <a:pt x="99990" y="2374707"/>
                      <a:pt x="119613" y="2369945"/>
                    </a:cubicBezTo>
                    <a:cubicBezTo>
                      <a:pt x="137898" y="2365563"/>
                      <a:pt x="155046" y="2355466"/>
                      <a:pt x="172384" y="2347084"/>
                    </a:cubicBezTo>
                    <a:cubicBezTo>
                      <a:pt x="205529" y="2331082"/>
                      <a:pt x="240965" y="2341178"/>
                      <a:pt x="274873" y="2336988"/>
                    </a:cubicBezTo>
                    <a:cubicBezTo>
                      <a:pt x="285732" y="2335653"/>
                      <a:pt x="296590" y="2334130"/>
                      <a:pt x="307259" y="2331461"/>
                    </a:cubicBezTo>
                    <a:cubicBezTo>
                      <a:pt x="336408" y="2324413"/>
                      <a:pt x="366127" y="2318317"/>
                      <a:pt x="394511" y="2308601"/>
                    </a:cubicBezTo>
                    <a:cubicBezTo>
                      <a:pt x="426709" y="2297743"/>
                      <a:pt x="457572" y="2283264"/>
                      <a:pt x="494337" y="2268213"/>
                    </a:cubicBezTo>
                    <a:cubicBezTo>
                      <a:pt x="507102" y="2272024"/>
                      <a:pt x="526724" y="2282312"/>
                      <a:pt x="546917" y="2283264"/>
                    </a:cubicBezTo>
                    <a:cubicBezTo>
                      <a:pt x="611880" y="2286503"/>
                      <a:pt x="672650" y="2268786"/>
                      <a:pt x="730754" y="2240780"/>
                    </a:cubicBezTo>
                    <a:cubicBezTo>
                      <a:pt x="748471" y="2232399"/>
                      <a:pt x="767524" y="2226874"/>
                      <a:pt x="785432" y="2218682"/>
                    </a:cubicBezTo>
                    <a:cubicBezTo>
                      <a:pt x="791717" y="2215826"/>
                      <a:pt x="799909" y="2209730"/>
                      <a:pt x="801053" y="2204013"/>
                    </a:cubicBezTo>
                    <a:cubicBezTo>
                      <a:pt x="807719" y="2170866"/>
                      <a:pt x="832486" y="2171436"/>
                      <a:pt x="858205" y="2169532"/>
                    </a:cubicBezTo>
                    <a:cubicBezTo>
                      <a:pt x="888877" y="2167247"/>
                      <a:pt x="919165" y="2161912"/>
                      <a:pt x="949646" y="2157340"/>
                    </a:cubicBezTo>
                    <a:cubicBezTo>
                      <a:pt x="953648" y="2156768"/>
                      <a:pt x="957266" y="2152768"/>
                      <a:pt x="960887" y="2150099"/>
                    </a:cubicBezTo>
                    <a:cubicBezTo>
                      <a:pt x="966411" y="2146099"/>
                      <a:pt x="971554" y="2140003"/>
                      <a:pt x="977653" y="2138480"/>
                    </a:cubicBezTo>
                    <a:cubicBezTo>
                      <a:pt x="1008894" y="2131049"/>
                      <a:pt x="1040327" y="2124763"/>
                      <a:pt x="1071762" y="2117905"/>
                    </a:cubicBezTo>
                    <a:cubicBezTo>
                      <a:pt x="1078810" y="2116380"/>
                      <a:pt x="1086048" y="2114476"/>
                      <a:pt x="1092527" y="2111428"/>
                    </a:cubicBezTo>
                    <a:cubicBezTo>
                      <a:pt x="1098623" y="2108570"/>
                      <a:pt x="1103767" y="2103616"/>
                      <a:pt x="1109865" y="2100568"/>
                    </a:cubicBezTo>
                    <a:cubicBezTo>
                      <a:pt x="1126437" y="2092378"/>
                      <a:pt x="1143394" y="2084757"/>
                      <a:pt x="1162823" y="2075613"/>
                    </a:cubicBezTo>
                    <a:cubicBezTo>
                      <a:pt x="1173681" y="2092757"/>
                      <a:pt x="1188354" y="2083041"/>
                      <a:pt x="1206641" y="2074851"/>
                    </a:cubicBezTo>
                    <a:cubicBezTo>
                      <a:pt x="1225310" y="2066468"/>
                      <a:pt x="1246837" y="2063801"/>
                      <a:pt x="1267411" y="2060753"/>
                    </a:cubicBezTo>
                    <a:cubicBezTo>
                      <a:pt x="1305132" y="2055228"/>
                      <a:pt x="1343044" y="2051799"/>
                      <a:pt x="1380762" y="2046847"/>
                    </a:cubicBezTo>
                    <a:cubicBezTo>
                      <a:pt x="1388765" y="2045703"/>
                      <a:pt x="1397909" y="2043608"/>
                      <a:pt x="1404006" y="2038844"/>
                    </a:cubicBezTo>
                    <a:cubicBezTo>
                      <a:pt x="1445725" y="2006839"/>
                      <a:pt x="1496403" y="1997887"/>
                      <a:pt x="1544598" y="2000932"/>
                    </a:cubicBezTo>
                    <a:cubicBezTo>
                      <a:pt x="1582510" y="2003220"/>
                      <a:pt x="1619658" y="2004935"/>
                      <a:pt x="1657188" y="2001697"/>
                    </a:cubicBezTo>
                    <a:cubicBezTo>
                      <a:pt x="1660046" y="2001505"/>
                      <a:pt x="1663856" y="2001887"/>
                      <a:pt x="1665950" y="2003411"/>
                    </a:cubicBezTo>
                    <a:cubicBezTo>
                      <a:pt x="1678904" y="2013507"/>
                      <a:pt x="1692431" y="2014269"/>
                      <a:pt x="1709006" y="2015983"/>
                    </a:cubicBezTo>
                    <a:cubicBezTo>
                      <a:pt x="1732439" y="2018461"/>
                      <a:pt x="1753965" y="2016745"/>
                      <a:pt x="1775684" y="2012555"/>
                    </a:cubicBezTo>
                    <a:cubicBezTo>
                      <a:pt x="1791496" y="2009507"/>
                      <a:pt x="1807497" y="2003220"/>
                      <a:pt x="1821596" y="1995218"/>
                    </a:cubicBezTo>
                    <a:cubicBezTo>
                      <a:pt x="1841216" y="1983978"/>
                      <a:pt x="1860079" y="1979597"/>
                      <a:pt x="1878748" y="1994457"/>
                    </a:cubicBezTo>
                    <a:cubicBezTo>
                      <a:pt x="1898940" y="2010269"/>
                      <a:pt x="1921800" y="2004745"/>
                      <a:pt x="1944092" y="2005315"/>
                    </a:cubicBezTo>
                    <a:cubicBezTo>
                      <a:pt x="1953806" y="2005507"/>
                      <a:pt x="1964094" y="2005124"/>
                      <a:pt x="1973429" y="2007601"/>
                    </a:cubicBezTo>
                    <a:cubicBezTo>
                      <a:pt x="2000479" y="2014651"/>
                      <a:pt x="2026581" y="2025320"/>
                      <a:pt x="2054013" y="2030082"/>
                    </a:cubicBezTo>
                    <a:cubicBezTo>
                      <a:pt x="2069254" y="2032747"/>
                      <a:pt x="2086208" y="2027986"/>
                      <a:pt x="2102021" y="2024557"/>
                    </a:cubicBezTo>
                    <a:cubicBezTo>
                      <a:pt x="2118023" y="2020937"/>
                      <a:pt x="2133834" y="2015413"/>
                      <a:pt x="2149267" y="2009697"/>
                    </a:cubicBezTo>
                    <a:cubicBezTo>
                      <a:pt x="2159743" y="2005887"/>
                      <a:pt x="2171173" y="2002267"/>
                      <a:pt x="2179556" y="1995409"/>
                    </a:cubicBezTo>
                    <a:cubicBezTo>
                      <a:pt x="2198608" y="1979788"/>
                      <a:pt x="2218229" y="1977120"/>
                      <a:pt x="2240710" y="1985312"/>
                    </a:cubicBezTo>
                    <a:cubicBezTo>
                      <a:pt x="2244137" y="1986647"/>
                      <a:pt x="2248138" y="1986647"/>
                      <a:pt x="2251948" y="1986836"/>
                    </a:cubicBezTo>
                    <a:cubicBezTo>
                      <a:pt x="2312915" y="1990836"/>
                      <a:pt x="2373874" y="1993314"/>
                      <a:pt x="2434456" y="1999410"/>
                    </a:cubicBezTo>
                    <a:cubicBezTo>
                      <a:pt x="2459029" y="2001887"/>
                      <a:pt x="2482652" y="2012745"/>
                      <a:pt x="2506847" y="2019603"/>
                    </a:cubicBezTo>
                    <a:cubicBezTo>
                      <a:pt x="2511800" y="2020937"/>
                      <a:pt x="2517327" y="2023033"/>
                      <a:pt x="2522279" y="2022080"/>
                    </a:cubicBezTo>
                    <a:cubicBezTo>
                      <a:pt x="2576191" y="2012555"/>
                      <a:pt x="2626677" y="2026461"/>
                      <a:pt x="2676398" y="2044751"/>
                    </a:cubicBezTo>
                    <a:cubicBezTo>
                      <a:pt x="2681540" y="2046656"/>
                      <a:pt x="2687827" y="2046084"/>
                      <a:pt x="2693543" y="2045703"/>
                    </a:cubicBezTo>
                    <a:cubicBezTo>
                      <a:pt x="2709548" y="2044370"/>
                      <a:pt x="2726882" y="2037701"/>
                      <a:pt x="2741360" y="2041701"/>
                    </a:cubicBezTo>
                    <a:cubicBezTo>
                      <a:pt x="2779842" y="2052753"/>
                      <a:pt x="2817943" y="2066087"/>
                      <a:pt x="2854140" y="2082851"/>
                    </a:cubicBezTo>
                    <a:cubicBezTo>
                      <a:pt x="2890910" y="2099805"/>
                      <a:pt x="2925008" y="2114095"/>
                      <a:pt x="2967110" y="2096949"/>
                    </a:cubicBezTo>
                    <a:cubicBezTo>
                      <a:pt x="2985016" y="2089709"/>
                      <a:pt x="3008639" y="2094853"/>
                      <a:pt x="3029216" y="2096757"/>
                    </a:cubicBezTo>
                    <a:cubicBezTo>
                      <a:pt x="3044264" y="2098282"/>
                      <a:pt x="3058743" y="2106856"/>
                      <a:pt x="3073604" y="2106856"/>
                    </a:cubicBezTo>
                    <a:cubicBezTo>
                      <a:pt x="3113231" y="2106856"/>
                      <a:pt x="3148472" y="2116953"/>
                      <a:pt x="3182763" y="2137527"/>
                    </a:cubicBezTo>
                    <a:cubicBezTo>
                      <a:pt x="3196102" y="2145528"/>
                      <a:pt x="3216867" y="2140193"/>
                      <a:pt x="3234202" y="2142289"/>
                    </a:cubicBezTo>
                    <a:cubicBezTo>
                      <a:pt x="3252492" y="2144765"/>
                      <a:pt x="3271348" y="2147051"/>
                      <a:pt x="3288877" y="2152578"/>
                    </a:cubicBezTo>
                    <a:cubicBezTo>
                      <a:pt x="3334216" y="2167056"/>
                      <a:pt x="3378986" y="2183439"/>
                      <a:pt x="3424135" y="2198680"/>
                    </a:cubicBezTo>
                    <a:cubicBezTo>
                      <a:pt x="3461282" y="2211253"/>
                      <a:pt x="3497862" y="2201347"/>
                      <a:pt x="3534629" y="2196013"/>
                    </a:cubicBezTo>
                    <a:cubicBezTo>
                      <a:pt x="3557682" y="2192583"/>
                      <a:pt x="3579206" y="2184391"/>
                      <a:pt x="3605116" y="2196583"/>
                    </a:cubicBezTo>
                    <a:cubicBezTo>
                      <a:pt x="3629882" y="2208205"/>
                      <a:pt x="3661315" y="2205537"/>
                      <a:pt x="3689131" y="2211824"/>
                    </a:cubicBezTo>
                    <a:cubicBezTo>
                      <a:pt x="3712565" y="2217157"/>
                      <a:pt x="3735231" y="2225732"/>
                      <a:pt x="3757902" y="2234114"/>
                    </a:cubicBezTo>
                    <a:cubicBezTo>
                      <a:pt x="3788766" y="2245545"/>
                      <a:pt x="3819245" y="2257545"/>
                      <a:pt x="3852966" y="2251831"/>
                    </a:cubicBezTo>
                    <a:cubicBezTo>
                      <a:pt x="3891259" y="2245353"/>
                      <a:pt x="3917546" y="2269738"/>
                      <a:pt x="3947648" y="2285932"/>
                    </a:cubicBezTo>
                    <a:cubicBezTo>
                      <a:pt x="3968414" y="2296980"/>
                      <a:pt x="3991083" y="2305172"/>
                      <a:pt x="4013753" y="2312031"/>
                    </a:cubicBezTo>
                    <a:cubicBezTo>
                      <a:pt x="4044043" y="2320985"/>
                      <a:pt x="4075285" y="2326320"/>
                      <a:pt x="4105766" y="2335082"/>
                    </a:cubicBezTo>
                    <a:cubicBezTo>
                      <a:pt x="4151870" y="2348226"/>
                      <a:pt x="4198546" y="2358514"/>
                      <a:pt x="4246551" y="2351274"/>
                    </a:cubicBezTo>
                    <a:cubicBezTo>
                      <a:pt x="4268649" y="2348036"/>
                      <a:pt x="4289227" y="2348226"/>
                      <a:pt x="4311323" y="2352991"/>
                    </a:cubicBezTo>
                    <a:cubicBezTo>
                      <a:pt x="4347518" y="2360801"/>
                      <a:pt x="4384668" y="2361753"/>
                      <a:pt x="4413817" y="2390899"/>
                    </a:cubicBezTo>
                    <a:cubicBezTo>
                      <a:pt x="4424104" y="2401188"/>
                      <a:pt x="4442581" y="2403853"/>
                      <a:pt x="4457632" y="2409188"/>
                    </a:cubicBezTo>
                    <a:cubicBezTo>
                      <a:pt x="4474969" y="2415476"/>
                      <a:pt x="4487731" y="2412236"/>
                      <a:pt x="4497068" y="2393947"/>
                    </a:cubicBezTo>
                    <a:cubicBezTo>
                      <a:pt x="4501257" y="2385757"/>
                      <a:pt x="4513260" y="2377755"/>
                      <a:pt x="4522596" y="2376421"/>
                    </a:cubicBezTo>
                    <a:cubicBezTo>
                      <a:pt x="4550599" y="2372421"/>
                      <a:pt x="4576318" y="2378327"/>
                      <a:pt x="4603368" y="2391282"/>
                    </a:cubicBezTo>
                    <a:cubicBezTo>
                      <a:pt x="4628705" y="2403474"/>
                      <a:pt x="4660331" y="2402140"/>
                      <a:pt x="4689098" y="2406903"/>
                    </a:cubicBezTo>
                    <a:cubicBezTo>
                      <a:pt x="4699289" y="2408618"/>
                      <a:pt x="4709482" y="2411237"/>
                      <a:pt x="4719697" y="2413428"/>
                    </a:cubicBezTo>
                    <a:lnTo>
                      <a:pt x="4726469" y="2414298"/>
                    </a:lnTo>
                    <a:lnTo>
                      <a:pt x="4785776" y="2414298"/>
                    </a:lnTo>
                    <a:lnTo>
                      <a:pt x="4788661" y="2414047"/>
                    </a:lnTo>
                    <a:cubicBezTo>
                      <a:pt x="4801401" y="2412237"/>
                      <a:pt x="4814166" y="2410142"/>
                      <a:pt x="4827024" y="2408999"/>
                    </a:cubicBezTo>
                    <a:cubicBezTo>
                      <a:pt x="4847027" y="2407095"/>
                      <a:pt x="4867412" y="2407856"/>
                      <a:pt x="4887415" y="2405570"/>
                    </a:cubicBezTo>
                    <a:cubicBezTo>
                      <a:pt x="4903799" y="2403853"/>
                      <a:pt x="4919991" y="2399474"/>
                      <a:pt x="4936184" y="2395853"/>
                    </a:cubicBezTo>
                    <a:cubicBezTo>
                      <a:pt x="4942089" y="2394520"/>
                      <a:pt x="4947996" y="2389376"/>
                      <a:pt x="4953328" y="2390138"/>
                    </a:cubicBezTo>
                    <a:cubicBezTo>
                      <a:pt x="5006292" y="2398330"/>
                      <a:pt x="5044391" y="2361753"/>
                      <a:pt x="5089162" y="2345560"/>
                    </a:cubicBezTo>
                    <a:cubicBezTo>
                      <a:pt x="5136216" y="2328413"/>
                      <a:pt x="5181748" y="2302124"/>
                      <a:pt x="5234326" y="2309935"/>
                    </a:cubicBezTo>
                    <a:cubicBezTo>
                      <a:pt x="5266141" y="2314697"/>
                      <a:pt x="5296812" y="2325747"/>
                      <a:pt x="5328438" y="2332416"/>
                    </a:cubicBezTo>
                    <a:cubicBezTo>
                      <a:pt x="5339677" y="2334701"/>
                      <a:pt x="5352250" y="2334320"/>
                      <a:pt x="5363491" y="2332034"/>
                    </a:cubicBezTo>
                    <a:cubicBezTo>
                      <a:pt x="5417784" y="2321555"/>
                      <a:pt x="5471316" y="2320032"/>
                      <a:pt x="5524660" y="2337178"/>
                    </a:cubicBezTo>
                    <a:cubicBezTo>
                      <a:pt x="5533802" y="2340036"/>
                      <a:pt x="5543518" y="2342701"/>
                      <a:pt x="5553045" y="2342701"/>
                    </a:cubicBezTo>
                    <a:cubicBezTo>
                      <a:pt x="5605244" y="2342701"/>
                      <a:pt x="5656488" y="2338701"/>
                      <a:pt x="5706401" y="2320032"/>
                    </a:cubicBezTo>
                    <a:cubicBezTo>
                      <a:pt x="5723166" y="2313745"/>
                      <a:pt x="5743551" y="2317745"/>
                      <a:pt x="5762029" y="2316221"/>
                    </a:cubicBezTo>
                    <a:cubicBezTo>
                      <a:pt x="5779174" y="2314889"/>
                      <a:pt x="5796702" y="2314317"/>
                      <a:pt x="5813276" y="2309935"/>
                    </a:cubicBezTo>
                    <a:cubicBezTo>
                      <a:pt x="5837472" y="2303459"/>
                      <a:pt x="5859949" y="2302697"/>
                      <a:pt x="5884906" y="2308411"/>
                    </a:cubicBezTo>
                    <a:cubicBezTo>
                      <a:pt x="5908719" y="2313745"/>
                      <a:pt x="5934438" y="2311079"/>
                      <a:pt x="5959204" y="2311269"/>
                    </a:cubicBezTo>
                    <a:cubicBezTo>
                      <a:pt x="5986828" y="2311459"/>
                      <a:pt x="6014449" y="2311649"/>
                      <a:pt x="6042072" y="2310697"/>
                    </a:cubicBezTo>
                    <a:cubicBezTo>
                      <a:pt x="6053124" y="2310317"/>
                      <a:pt x="6065695" y="2302697"/>
                      <a:pt x="6074842" y="2305745"/>
                    </a:cubicBezTo>
                    <a:cubicBezTo>
                      <a:pt x="6104368" y="2316031"/>
                      <a:pt x="6133897" y="2303649"/>
                      <a:pt x="6163425" y="2309172"/>
                    </a:cubicBezTo>
                    <a:cubicBezTo>
                      <a:pt x="6177905" y="2312031"/>
                      <a:pt x="6194288" y="2304220"/>
                      <a:pt x="6209909" y="2303459"/>
                    </a:cubicBezTo>
                    <a:cubicBezTo>
                      <a:pt x="6235437" y="2302124"/>
                      <a:pt x="6260964" y="2302697"/>
                      <a:pt x="6286493" y="2302315"/>
                    </a:cubicBezTo>
                    <a:cubicBezTo>
                      <a:pt x="6294876" y="2302124"/>
                      <a:pt x="6303068" y="2301362"/>
                      <a:pt x="6311449" y="2300980"/>
                    </a:cubicBezTo>
                    <a:cubicBezTo>
                      <a:pt x="6318880" y="2300601"/>
                      <a:pt x="6326691" y="2298887"/>
                      <a:pt x="6333739" y="2300218"/>
                    </a:cubicBezTo>
                    <a:cubicBezTo>
                      <a:pt x="6359268" y="2304983"/>
                      <a:pt x="6384414" y="2312793"/>
                      <a:pt x="6410131" y="2315841"/>
                    </a:cubicBezTo>
                    <a:cubicBezTo>
                      <a:pt x="6432420" y="2318507"/>
                      <a:pt x="6455472" y="2314889"/>
                      <a:pt x="6477951" y="2316793"/>
                    </a:cubicBezTo>
                    <a:cubicBezTo>
                      <a:pt x="6517576" y="2320032"/>
                      <a:pt x="6557201" y="2325747"/>
                      <a:pt x="6596828" y="2329368"/>
                    </a:cubicBezTo>
                    <a:cubicBezTo>
                      <a:pt x="6605401" y="2330130"/>
                      <a:pt x="6614353" y="2325365"/>
                      <a:pt x="6623118" y="2324985"/>
                    </a:cubicBezTo>
                    <a:cubicBezTo>
                      <a:pt x="6650551" y="2324033"/>
                      <a:pt x="6677984" y="2323841"/>
                      <a:pt x="6705417" y="2323272"/>
                    </a:cubicBezTo>
                    <a:cubicBezTo>
                      <a:pt x="6721038" y="2323080"/>
                      <a:pt x="6736851" y="2323651"/>
                      <a:pt x="6752283" y="2321937"/>
                    </a:cubicBezTo>
                    <a:cubicBezTo>
                      <a:pt x="6772665" y="2319651"/>
                      <a:pt x="6791144" y="2316221"/>
                      <a:pt x="6810195" y="2331082"/>
                    </a:cubicBezTo>
                    <a:cubicBezTo>
                      <a:pt x="6839534" y="2354132"/>
                      <a:pt x="6876872" y="2345178"/>
                      <a:pt x="6910782" y="2350512"/>
                    </a:cubicBezTo>
                    <a:cubicBezTo>
                      <a:pt x="6919547" y="2351847"/>
                      <a:pt x="6928501" y="2352036"/>
                      <a:pt x="6937263" y="2353561"/>
                    </a:cubicBezTo>
                    <a:cubicBezTo>
                      <a:pt x="6953457" y="2356418"/>
                      <a:pt x="6969457" y="2359657"/>
                      <a:pt x="6985653" y="2362897"/>
                    </a:cubicBezTo>
                    <a:cubicBezTo>
                      <a:pt x="6988509" y="2363467"/>
                      <a:pt x="6991747" y="2363659"/>
                      <a:pt x="6994415" y="2364611"/>
                    </a:cubicBezTo>
                    <a:cubicBezTo>
                      <a:pt x="7018991" y="2372611"/>
                      <a:pt x="7043184" y="2381755"/>
                      <a:pt x="7068141" y="2388234"/>
                    </a:cubicBezTo>
                    <a:cubicBezTo>
                      <a:pt x="7080334" y="2391472"/>
                      <a:pt x="7093860" y="2391853"/>
                      <a:pt x="7106432" y="2390138"/>
                    </a:cubicBezTo>
                    <a:cubicBezTo>
                      <a:pt x="7143199" y="2385185"/>
                      <a:pt x="7179587" y="2383089"/>
                      <a:pt x="7216547" y="2390330"/>
                    </a:cubicBezTo>
                    <a:cubicBezTo>
                      <a:pt x="7231214" y="2393186"/>
                      <a:pt x="7247599" y="2388424"/>
                      <a:pt x="7263220" y="2386709"/>
                    </a:cubicBezTo>
                    <a:cubicBezTo>
                      <a:pt x="7300559" y="2382137"/>
                      <a:pt x="7337899" y="2377183"/>
                      <a:pt x="7375428" y="2372803"/>
                    </a:cubicBezTo>
                    <a:cubicBezTo>
                      <a:pt x="7398860" y="2370135"/>
                      <a:pt x="7422483" y="2368611"/>
                      <a:pt x="7445916" y="2365945"/>
                    </a:cubicBezTo>
                    <a:cubicBezTo>
                      <a:pt x="7472967" y="2362705"/>
                      <a:pt x="7499828" y="2357753"/>
                      <a:pt x="7526880" y="2355084"/>
                    </a:cubicBezTo>
                    <a:cubicBezTo>
                      <a:pt x="7557742" y="2352036"/>
                      <a:pt x="7588795" y="2351466"/>
                      <a:pt x="7619655" y="2348226"/>
                    </a:cubicBezTo>
                    <a:cubicBezTo>
                      <a:pt x="7676047" y="2341940"/>
                      <a:pt x="7732247" y="2334509"/>
                      <a:pt x="7788636" y="2327461"/>
                    </a:cubicBezTo>
                    <a:cubicBezTo>
                      <a:pt x="7843311" y="2320603"/>
                      <a:pt x="7897987" y="2314507"/>
                      <a:pt x="7952280" y="2305935"/>
                    </a:cubicBezTo>
                    <a:cubicBezTo>
                      <a:pt x="7975142" y="2302315"/>
                      <a:pt x="7996859" y="2292408"/>
                      <a:pt x="8019339" y="2286884"/>
                    </a:cubicBezTo>
                    <a:cubicBezTo>
                      <a:pt x="8058774" y="2277357"/>
                      <a:pt x="8098590" y="2269357"/>
                      <a:pt x="8137835" y="2259832"/>
                    </a:cubicBezTo>
                    <a:cubicBezTo>
                      <a:pt x="8155359" y="2255641"/>
                      <a:pt x="8172124" y="2248593"/>
                      <a:pt x="8189651" y="2243639"/>
                    </a:cubicBezTo>
                    <a:cubicBezTo>
                      <a:pt x="8230992" y="2232208"/>
                      <a:pt x="8272903" y="2222874"/>
                      <a:pt x="8313671" y="2209920"/>
                    </a:cubicBezTo>
                    <a:cubicBezTo>
                      <a:pt x="8362822" y="2194297"/>
                      <a:pt x="8411019" y="2175439"/>
                      <a:pt x="8459979" y="2158864"/>
                    </a:cubicBezTo>
                    <a:cubicBezTo>
                      <a:pt x="8478269" y="2152578"/>
                      <a:pt x="8497511" y="2148957"/>
                      <a:pt x="8516369" y="2144003"/>
                    </a:cubicBezTo>
                    <a:cubicBezTo>
                      <a:pt x="8563425" y="2131431"/>
                      <a:pt x="8610288" y="2118095"/>
                      <a:pt x="8657726" y="2106284"/>
                    </a:cubicBezTo>
                    <a:cubicBezTo>
                      <a:pt x="8675253" y="2101901"/>
                      <a:pt x="8693731" y="2102284"/>
                      <a:pt x="8711448" y="2098664"/>
                    </a:cubicBezTo>
                    <a:cubicBezTo>
                      <a:pt x="8732023" y="2094472"/>
                      <a:pt x="8752407" y="2089138"/>
                      <a:pt x="8772219" y="2082280"/>
                    </a:cubicBezTo>
                    <a:cubicBezTo>
                      <a:pt x="8796985" y="2073707"/>
                      <a:pt x="8820990" y="2062659"/>
                      <a:pt x="8845565" y="2053705"/>
                    </a:cubicBezTo>
                    <a:cubicBezTo>
                      <a:pt x="8886142" y="2039034"/>
                      <a:pt x="8926911" y="2024557"/>
                      <a:pt x="8967871" y="2011221"/>
                    </a:cubicBezTo>
                    <a:cubicBezTo>
                      <a:pt x="8983301" y="2006268"/>
                      <a:pt x="9000257" y="2005697"/>
                      <a:pt x="9015878" y="2001124"/>
                    </a:cubicBezTo>
                    <a:cubicBezTo>
                      <a:pt x="9088840" y="1979597"/>
                      <a:pt x="9161805" y="1957880"/>
                      <a:pt x="9234579" y="1935209"/>
                    </a:cubicBezTo>
                    <a:cubicBezTo>
                      <a:pt x="9272298" y="1923399"/>
                      <a:pt x="9308875" y="1908538"/>
                      <a:pt x="9346597" y="1896917"/>
                    </a:cubicBezTo>
                    <a:cubicBezTo>
                      <a:pt x="9369267" y="1889869"/>
                      <a:pt x="9393650" y="1887773"/>
                      <a:pt x="9416321" y="1880724"/>
                    </a:cubicBezTo>
                    <a:cubicBezTo>
                      <a:pt x="9437278" y="1874247"/>
                      <a:pt x="9456709" y="1863578"/>
                      <a:pt x="9477283" y="1856149"/>
                    </a:cubicBezTo>
                    <a:cubicBezTo>
                      <a:pt x="9540152" y="1833097"/>
                      <a:pt x="9603971" y="1811953"/>
                      <a:pt x="9666265" y="1787186"/>
                    </a:cubicBezTo>
                    <a:cubicBezTo>
                      <a:pt x="9696749" y="1775183"/>
                      <a:pt x="9725323" y="1757849"/>
                      <a:pt x="9754088" y="1741464"/>
                    </a:cubicBezTo>
                    <a:cubicBezTo>
                      <a:pt x="9802858" y="1713841"/>
                      <a:pt x="9850865" y="1685074"/>
                      <a:pt x="9899446" y="1656880"/>
                    </a:cubicBezTo>
                    <a:cubicBezTo>
                      <a:pt x="9935832" y="1635924"/>
                      <a:pt x="9968027" y="1611347"/>
                      <a:pt x="9993175" y="1576487"/>
                    </a:cubicBezTo>
                    <a:cubicBezTo>
                      <a:pt x="10004797" y="1560484"/>
                      <a:pt x="10024990" y="1546768"/>
                      <a:pt x="10044230" y="1540480"/>
                    </a:cubicBezTo>
                    <a:cubicBezTo>
                      <a:pt x="10078713" y="1529241"/>
                      <a:pt x="10104430" y="1507522"/>
                      <a:pt x="10131863" y="1485613"/>
                    </a:cubicBezTo>
                    <a:cubicBezTo>
                      <a:pt x="10166536" y="1457801"/>
                      <a:pt x="10203304" y="1431509"/>
                      <a:pt x="10242357" y="1410555"/>
                    </a:cubicBezTo>
                    <a:cubicBezTo>
                      <a:pt x="10280840" y="1389980"/>
                      <a:pt x="10324086" y="1378549"/>
                      <a:pt x="10363709" y="1359499"/>
                    </a:cubicBezTo>
                    <a:cubicBezTo>
                      <a:pt x="10386952" y="1348259"/>
                      <a:pt x="10407146" y="1330353"/>
                      <a:pt x="10428291" y="1314920"/>
                    </a:cubicBezTo>
                    <a:cubicBezTo>
                      <a:pt x="10449438" y="1299489"/>
                      <a:pt x="10470394" y="1283486"/>
                      <a:pt x="10490969" y="1267104"/>
                    </a:cubicBezTo>
                    <a:cubicBezTo>
                      <a:pt x="10502208" y="1258149"/>
                      <a:pt x="10511734" y="1246909"/>
                      <a:pt x="10523354" y="1238337"/>
                    </a:cubicBezTo>
                    <a:cubicBezTo>
                      <a:pt x="10545263" y="1222334"/>
                      <a:pt x="10569075" y="1208808"/>
                      <a:pt x="10590031" y="1191664"/>
                    </a:cubicBezTo>
                    <a:cubicBezTo>
                      <a:pt x="10610225" y="1175089"/>
                      <a:pt x="10633467" y="1166707"/>
                      <a:pt x="10656519" y="1156038"/>
                    </a:cubicBezTo>
                    <a:cubicBezTo>
                      <a:pt x="10674046" y="1148036"/>
                      <a:pt x="10686617" y="1130320"/>
                      <a:pt x="10703573" y="1120603"/>
                    </a:cubicBezTo>
                    <a:cubicBezTo>
                      <a:pt x="10727767" y="1106697"/>
                      <a:pt x="10746246" y="1089553"/>
                      <a:pt x="10764534" y="1067643"/>
                    </a:cubicBezTo>
                    <a:cubicBezTo>
                      <a:pt x="10785111" y="1043068"/>
                      <a:pt x="10820162" y="1029732"/>
                      <a:pt x="10850453" y="1014301"/>
                    </a:cubicBezTo>
                    <a:cubicBezTo>
                      <a:pt x="10876171" y="1001157"/>
                      <a:pt x="10906081" y="995632"/>
                      <a:pt x="10929704" y="980201"/>
                    </a:cubicBezTo>
                    <a:cubicBezTo>
                      <a:pt x="10946279" y="969342"/>
                      <a:pt x="10958661" y="948957"/>
                      <a:pt x="10967423" y="930289"/>
                    </a:cubicBezTo>
                    <a:cubicBezTo>
                      <a:pt x="10987046" y="887995"/>
                      <a:pt x="11021146" y="861897"/>
                      <a:pt x="11058869" y="838084"/>
                    </a:cubicBezTo>
                    <a:cubicBezTo>
                      <a:pt x="11097350" y="813699"/>
                      <a:pt x="11133927" y="786836"/>
                      <a:pt x="11172600" y="762834"/>
                    </a:cubicBezTo>
                    <a:cubicBezTo>
                      <a:pt x="11211843" y="738638"/>
                      <a:pt x="11243658" y="706443"/>
                      <a:pt x="11275283" y="673676"/>
                    </a:cubicBezTo>
                    <a:cubicBezTo>
                      <a:pt x="11288238" y="660150"/>
                      <a:pt x="11305192" y="650434"/>
                      <a:pt x="11320623" y="639195"/>
                    </a:cubicBezTo>
                    <a:cubicBezTo>
                      <a:pt x="11338339" y="626241"/>
                      <a:pt x="11355296" y="611953"/>
                      <a:pt x="11374346" y="601664"/>
                    </a:cubicBezTo>
                    <a:cubicBezTo>
                      <a:pt x="11398160" y="588709"/>
                      <a:pt x="11424069" y="579757"/>
                      <a:pt x="11448453" y="567755"/>
                    </a:cubicBezTo>
                    <a:cubicBezTo>
                      <a:pt x="11476838" y="553657"/>
                      <a:pt x="11505795" y="539750"/>
                      <a:pt x="11532275" y="522605"/>
                    </a:cubicBezTo>
                    <a:cubicBezTo>
                      <a:pt x="11545039" y="514413"/>
                      <a:pt x="11553613" y="499363"/>
                      <a:pt x="11562947" y="486598"/>
                    </a:cubicBezTo>
                    <a:cubicBezTo>
                      <a:pt x="11599714" y="436305"/>
                      <a:pt x="11635529" y="385441"/>
                      <a:pt x="11672489" y="335337"/>
                    </a:cubicBezTo>
                    <a:cubicBezTo>
                      <a:pt x="11712304" y="281424"/>
                      <a:pt x="11763931" y="241608"/>
                      <a:pt x="11821656" y="207889"/>
                    </a:cubicBezTo>
                    <a:cubicBezTo>
                      <a:pt x="11877664" y="175312"/>
                      <a:pt x="11931195" y="138734"/>
                      <a:pt x="11986443" y="104824"/>
                    </a:cubicBezTo>
                    <a:cubicBezTo>
                      <a:pt x="11998443" y="97395"/>
                      <a:pt x="12013114" y="94347"/>
                      <a:pt x="12026448" y="88821"/>
                    </a:cubicBezTo>
                    <a:cubicBezTo>
                      <a:pt x="12072360" y="69580"/>
                      <a:pt x="12118083" y="50147"/>
                      <a:pt x="12160947" y="28621"/>
                    </a:cubicBezTo>
                    <a:lnTo>
                      <a:pt x="12192000" y="0"/>
                    </a:lnTo>
                    <a:close/>
                  </a:path>
                </a:pathLst>
              </a:cu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D1A0BEEB-C008-4150-A935-C6AAF537DA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3681702"/>
                <a:ext cx="12192000" cy="3176298"/>
              </a:xfrm>
              <a:custGeom>
                <a:avLst/>
                <a:gdLst>
                  <a:gd name="connsiteX0" fmla="*/ 12192000 w 12192000"/>
                  <a:gd name="connsiteY0" fmla="*/ 0 h 3176298"/>
                  <a:gd name="connsiteX1" fmla="*/ 12192000 w 12192000"/>
                  <a:gd name="connsiteY1" fmla="*/ 3176298 h 3176298"/>
                  <a:gd name="connsiteX2" fmla="*/ 0 w 12192000"/>
                  <a:gd name="connsiteY2" fmla="*/ 3176298 h 3176298"/>
                  <a:gd name="connsiteX3" fmla="*/ 0 w 12192000"/>
                  <a:gd name="connsiteY3" fmla="*/ 2264980 h 3176298"/>
                  <a:gd name="connsiteX4" fmla="*/ 544 w 12192000"/>
                  <a:gd name="connsiteY4" fmla="*/ 2264980 h 3176298"/>
                  <a:gd name="connsiteX5" fmla="*/ 544 w 12192000"/>
                  <a:gd name="connsiteY5" fmla="*/ 2392219 h 3176298"/>
                  <a:gd name="connsiteX6" fmla="*/ 61197 w 12192000"/>
                  <a:gd name="connsiteY6" fmla="*/ 2387448 h 3176298"/>
                  <a:gd name="connsiteX7" fmla="*/ 119613 w 12192000"/>
                  <a:gd name="connsiteY7" fmla="*/ 2369945 h 3176298"/>
                  <a:gd name="connsiteX8" fmla="*/ 172384 w 12192000"/>
                  <a:gd name="connsiteY8" fmla="*/ 2347084 h 3176298"/>
                  <a:gd name="connsiteX9" fmla="*/ 274873 w 12192000"/>
                  <a:gd name="connsiteY9" fmla="*/ 2336988 h 3176298"/>
                  <a:gd name="connsiteX10" fmla="*/ 307259 w 12192000"/>
                  <a:gd name="connsiteY10" fmla="*/ 2331461 h 3176298"/>
                  <a:gd name="connsiteX11" fmla="*/ 394511 w 12192000"/>
                  <a:gd name="connsiteY11" fmla="*/ 2308601 h 3176298"/>
                  <a:gd name="connsiteX12" fmla="*/ 494337 w 12192000"/>
                  <a:gd name="connsiteY12" fmla="*/ 2268213 h 3176298"/>
                  <a:gd name="connsiteX13" fmla="*/ 546917 w 12192000"/>
                  <a:gd name="connsiteY13" fmla="*/ 2283264 h 3176298"/>
                  <a:gd name="connsiteX14" fmla="*/ 730754 w 12192000"/>
                  <a:gd name="connsiteY14" fmla="*/ 2240780 h 3176298"/>
                  <a:gd name="connsiteX15" fmla="*/ 785432 w 12192000"/>
                  <a:gd name="connsiteY15" fmla="*/ 2218682 h 3176298"/>
                  <a:gd name="connsiteX16" fmla="*/ 801053 w 12192000"/>
                  <a:gd name="connsiteY16" fmla="*/ 2204013 h 3176298"/>
                  <a:gd name="connsiteX17" fmla="*/ 858205 w 12192000"/>
                  <a:gd name="connsiteY17" fmla="*/ 2169532 h 3176298"/>
                  <a:gd name="connsiteX18" fmla="*/ 949646 w 12192000"/>
                  <a:gd name="connsiteY18" fmla="*/ 2157340 h 3176298"/>
                  <a:gd name="connsiteX19" fmla="*/ 960887 w 12192000"/>
                  <a:gd name="connsiteY19" fmla="*/ 2150099 h 3176298"/>
                  <a:gd name="connsiteX20" fmla="*/ 977653 w 12192000"/>
                  <a:gd name="connsiteY20" fmla="*/ 2138480 h 3176298"/>
                  <a:gd name="connsiteX21" fmla="*/ 1071762 w 12192000"/>
                  <a:gd name="connsiteY21" fmla="*/ 2117905 h 3176298"/>
                  <a:gd name="connsiteX22" fmla="*/ 1092527 w 12192000"/>
                  <a:gd name="connsiteY22" fmla="*/ 2111428 h 3176298"/>
                  <a:gd name="connsiteX23" fmla="*/ 1109865 w 12192000"/>
                  <a:gd name="connsiteY23" fmla="*/ 2100568 h 3176298"/>
                  <a:gd name="connsiteX24" fmla="*/ 1162823 w 12192000"/>
                  <a:gd name="connsiteY24" fmla="*/ 2075613 h 3176298"/>
                  <a:gd name="connsiteX25" fmla="*/ 1206641 w 12192000"/>
                  <a:gd name="connsiteY25" fmla="*/ 2074851 h 3176298"/>
                  <a:gd name="connsiteX26" fmla="*/ 1267411 w 12192000"/>
                  <a:gd name="connsiteY26" fmla="*/ 2060753 h 3176298"/>
                  <a:gd name="connsiteX27" fmla="*/ 1380762 w 12192000"/>
                  <a:gd name="connsiteY27" fmla="*/ 2046847 h 3176298"/>
                  <a:gd name="connsiteX28" fmla="*/ 1404006 w 12192000"/>
                  <a:gd name="connsiteY28" fmla="*/ 2038844 h 3176298"/>
                  <a:gd name="connsiteX29" fmla="*/ 1544598 w 12192000"/>
                  <a:gd name="connsiteY29" fmla="*/ 2000932 h 3176298"/>
                  <a:gd name="connsiteX30" fmla="*/ 1657188 w 12192000"/>
                  <a:gd name="connsiteY30" fmla="*/ 2001697 h 3176298"/>
                  <a:gd name="connsiteX31" fmla="*/ 1665950 w 12192000"/>
                  <a:gd name="connsiteY31" fmla="*/ 2003411 h 3176298"/>
                  <a:gd name="connsiteX32" fmla="*/ 1709006 w 12192000"/>
                  <a:gd name="connsiteY32" fmla="*/ 2015983 h 3176298"/>
                  <a:gd name="connsiteX33" fmla="*/ 1775684 w 12192000"/>
                  <a:gd name="connsiteY33" fmla="*/ 2012555 h 3176298"/>
                  <a:gd name="connsiteX34" fmla="*/ 1821596 w 12192000"/>
                  <a:gd name="connsiteY34" fmla="*/ 1995218 h 3176298"/>
                  <a:gd name="connsiteX35" fmla="*/ 1878748 w 12192000"/>
                  <a:gd name="connsiteY35" fmla="*/ 1994457 h 3176298"/>
                  <a:gd name="connsiteX36" fmla="*/ 1944092 w 12192000"/>
                  <a:gd name="connsiteY36" fmla="*/ 2005315 h 3176298"/>
                  <a:gd name="connsiteX37" fmla="*/ 1973429 w 12192000"/>
                  <a:gd name="connsiteY37" fmla="*/ 2007601 h 3176298"/>
                  <a:gd name="connsiteX38" fmla="*/ 2054013 w 12192000"/>
                  <a:gd name="connsiteY38" fmla="*/ 2030082 h 3176298"/>
                  <a:gd name="connsiteX39" fmla="*/ 2102021 w 12192000"/>
                  <a:gd name="connsiteY39" fmla="*/ 2024557 h 3176298"/>
                  <a:gd name="connsiteX40" fmla="*/ 2149267 w 12192000"/>
                  <a:gd name="connsiteY40" fmla="*/ 2009697 h 3176298"/>
                  <a:gd name="connsiteX41" fmla="*/ 2179556 w 12192000"/>
                  <a:gd name="connsiteY41" fmla="*/ 1995409 h 3176298"/>
                  <a:gd name="connsiteX42" fmla="*/ 2240710 w 12192000"/>
                  <a:gd name="connsiteY42" fmla="*/ 1985312 h 3176298"/>
                  <a:gd name="connsiteX43" fmla="*/ 2251948 w 12192000"/>
                  <a:gd name="connsiteY43" fmla="*/ 1986836 h 3176298"/>
                  <a:gd name="connsiteX44" fmla="*/ 2434456 w 12192000"/>
                  <a:gd name="connsiteY44" fmla="*/ 1999410 h 3176298"/>
                  <a:gd name="connsiteX45" fmla="*/ 2506847 w 12192000"/>
                  <a:gd name="connsiteY45" fmla="*/ 2019603 h 3176298"/>
                  <a:gd name="connsiteX46" fmla="*/ 2522279 w 12192000"/>
                  <a:gd name="connsiteY46" fmla="*/ 2022080 h 3176298"/>
                  <a:gd name="connsiteX47" fmla="*/ 2676398 w 12192000"/>
                  <a:gd name="connsiteY47" fmla="*/ 2044751 h 3176298"/>
                  <a:gd name="connsiteX48" fmla="*/ 2693543 w 12192000"/>
                  <a:gd name="connsiteY48" fmla="*/ 2045703 h 3176298"/>
                  <a:gd name="connsiteX49" fmla="*/ 2741360 w 12192000"/>
                  <a:gd name="connsiteY49" fmla="*/ 2041701 h 3176298"/>
                  <a:gd name="connsiteX50" fmla="*/ 2854140 w 12192000"/>
                  <a:gd name="connsiteY50" fmla="*/ 2082851 h 3176298"/>
                  <a:gd name="connsiteX51" fmla="*/ 2967110 w 12192000"/>
                  <a:gd name="connsiteY51" fmla="*/ 2096949 h 3176298"/>
                  <a:gd name="connsiteX52" fmla="*/ 3029216 w 12192000"/>
                  <a:gd name="connsiteY52" fmla="*/ 2096757 h 3176298"/>
                  <a:gd name="connsiteX53" fmla="*/ 3073604 w 12192000"/>
                  <a:gd name="connsiteY53" fmla="*/ 2106856 h 3176298"/>
                  <a:gd name="connsiteX54" fmla="*/ 3182763 w 12192000"/>
                  <a:gd name="connsiteY54" fmla="*/ 2137527 h 3176298"/>
                  <a:gd name="connsiteX55" fmla="*/ 3234202 w 12192000"/>
                  <a:gd name="connsiteY55" fmla="*/ 2142289 h 3176298"/>
                  <a:gd name="connsiteX56" fmla="*/ 3288877 w 12192000"/>
                  <a:gd name="connsiteY56" fmla="*/ 2152578 h 3176298"/>
                  <a:gd name="connsiteX57" fmla="*/ 3424135 w 12192000"/>
                  <a:gd name="connsiteY57" fmla="*/ 2198680 h 3176298"/>
                  <a:gd name="connsiteX58" fmla="*/ 3534629 w 12192000"/>
                  <a:gd name="connsiteY58" fmla="*/ 2196013 h 3176298"/>
                  <a:gd name="connsiteX59" fmla="*/ 3605116 w 12192000"/>
                  <a:gd name="connsiteY59" fmla="*/ 2196583 h 3176298"/>
                  <a:gd name="connsiteX60" fmla="*/ 3689131 w 12192000"/>
                  <a:gd name="connsiteY60" fmla="*/ 2211824 h 3176298"/>
                  <a:gd name="connsiteX61" fmla="*/ 3757902 w 12192000"/>
                  <a:gd name="connsiteY61" fmla="*/ 2234114 h 3176298"/>
                  <a:gd name="connsiteX62" fmla="*/ 3852966 w 12192000"/>
                  <a:gd name="connsiteY62" fmla="*/ 2251831 h 3176298"/>
                  <a:gd name="connsiteX63" fmla="*/ 3947648 w 12192000"/>
                  <a:gd name="connsiteY63" fmla="*/ 2285932 h 3176298"/>
                  <a:gd name="connsiteX64" fmla="*/ 4013753 w 12192000"/>
                  <a:gd name="connsiteY64" fmla="*/ 2312031 h 3176298"/>
                  <a:gd name="connsiteX65" fmla="*/ 4105766 w 12192000"/>
                  <a:gd name="connsiteY65" fmla="*/ 2335082 h 3176298"/>
                  <a:gd name="connsiteX66" fmla="*/ 4246551 w 12192000"/>
                  <a:gd name="connsiteY66" fmla="*/ 2351274 h 3176298"/>
                  <a:gd name="connsiteX67" fmla="*/ 4311323 w 12192000"/>
                  <a:gd name="connsiteY67" fmla="*/ 2352991 h 3176298"/>
                  <a:gd name="connsiteX68" fmla="*/ 4413817 w 12192000"/>
                  <a:gd name="connsiteY68" fmla="*/ 2390899 h 3176298"/>
                  <a:gd name="connsiteX69" fmla="*/ 4457632 w 12192000"/>
                  <a:gd name="connsiteY69" fmla="*/ 2409188 h 3176298"/>
                  <a:gd name="connsiteX70" fmla="*/ 4497068 w 12192000"/>
                  <a:gd name="connsiteY70" fmla="*/ 2393947 h 3176298"/>
                  <a:gd name="connsiteX71" fmla="*/ 4522596 w 12192000"/>
                  <a:gd name="connsiteY71" fmla="*/ 2376421 h 3176298"/>
                  <a:gd name="connsiteX72" fmla="*/ 4603368 w 12192000"/>
                  <a:gd name="connsiteY72" fmla="*/ 2391282 h 3176298"/>
                  <a:gd name="connsiteX73" fmla="*/ 4689098 w 12192000"/>
                  <a:gd name="connsiteY73" fmla="*/ 2406903 h 3176298"/>
                  <a:gd name="connsiteX74" fmla="*/ 4719697 w 12192000"/>
                  <a:gd name="connsiteY74" fmla="*/ 2413428 h 3176298"/>
                  <a:gd name="connsiteX75" fmla="*/ 4726469 w 12192000"/>
                  <a:gd name="connsiteY75" fmla="*/ 2414298 h 3176298"/>
                  <a:gd name="connsiteX76" fmla="*/ 4785776 w 12192000"/>
                  <a:gd name="connsiteY76" fmla="*/ 2414298 h 3176298"/>
                  <a:gd name="connsiteX77" fmla="*/ 4788661 w 12192000"/>
                  <a:gd name="connsiteY77" fmla="*/ 2414047 h 3176298"/>
                  <a:gd name="connsiteX78" fmla="*/ 4827024 w 12192000"/>
                  <a:gd name="connsiteY78" fmla="*/ 2408999 h 3176298"/>
                  <a:gd name="connsiteX79" fmla="*/ 4887415 w 12192000"/>
                  <a:gd name="connsiteY79" fmla="*/ 2405570 h 3176298"/>
                  <a:gd name="connsiteX80" fmla="*/ 4936184 w 12192000"/>
                  <a:gd name="connsiteY80" fmla="*/ 2395853 h 3176298"/>
                  <a:gd name="connsiteX81" fmla="*/ 4953328 w 12192000"/>
                  <a:gd name="connsiteY81" fmla="*/ 2390138 h 3176298"/>
                  <a:gd name="connsiteX82" fmla="*/ 5089162 w 12192000"/>
                  <a:gd name="connsiteY82" fmla="*/ 2345560 h 3176298"/>
                  <a:gd name="connsiteX83" fmla="*/ 5234326 w 12192000"/>
                  <a:gd name="connsiteY83" fmla="*/ 2309935 h 3176298"/>
                  <a:gd name="connsiteX84" fmla="*/ 5328438 w 12192000"/>
                  <a:gd name="connsiteY84" fmla="*/ 2332416 h 3176298"/>
                  <a:gd name="connsiteX85" fmla="*/ 5363491 w 12192000"/>
                  <a:gd name="connsiteY85" fmla="*/ 2332034 h 3176298"/>
                  <a:gd name="connsiteX86" fmla="*/ 5524660 w 12192000"/>
                  <a:gd name="connsiteY86" fmla="*/ 2337178 h 3176298"/>
                  <a:gd name="connsiteX87" fmla="*/ 5553045 w 12192000"/>
                  <a:gd name="connsiteY87" fmla="*/ 2342701 h 3176298"/>
                  <a:gd name="connsiteX88" fmla="*/ 5706401 w 12192000"/>
                  <a:gd name="connsiteY88" fmla="*/ 2320032 h 3176298"/>
                  <a:gd name="connsiteX89" fmla="*/ 5762029 w 12192000"/>
                  <a:gd name="connsiteY89" fmla="*/ 2316221 h 3176298"/>
                  <a:gd name="connsiteX90" fmla="*/ 5813276 w 12192000"/>
                  <a:gd name="connsiteY90" fmla="*/ 2309935 h 3176298"/>
                  <a:gd name="connsiteX91" fmla="*/ 5884906 w 12192000"/>
                  <a:gd name="connsiteY91" fmla="*/ 2308411 h 3176298"/>
                  <a:gd name="connsiteX92" fmla="*/ 5959204 w 12192000"/>
                  <a:gd name="connsiteY92" fmla="*/ 2311269 h 3176298"/>
                  <a:gd name="connsiteX93" fmla="*/ 6042072 w 12192000"/>
                  <a:gd name="connsiteY93" fmla="*/ 2310697 h 3176298"/>
                  <a:gd name="connsiteX94" fmla="*/ 6074842 w 12192000"/>
                  <a:gd name="connsiteY94" fmla="*/ 2305745 h 3176298"/>
                  <a:gd name="connsiteX95" fmla="*/ 6163425 w 12192000"/>
                  <a:gd name="connsiteY95" fmla="*/ 2309172 h 3176298"/>
                  <a:gd name="connsiteX96" fmla="*/ 6209909 w 12192000"/>
                  <a:gd name="connsiteY96" fmla="*/ 2303459 h 3176298"/>
                  <a:gd name="connsiteX97" fmla="*/ 6286493 w 12192000"/>
                  <a:gd name="connsiteY97" fmla="*/ 2302315 h 3176298"/>
                  <a:gd name="connsiteX98" fmla="*/ 6311449 w 12192000"/>
                  <a:gd name="connsiteY98" fmla="*/ 2300980 h 3176298"/>
                  <a:gd name="connsiteX99" fmla="*/ 6333739 w 12192000"/>
                  <a:gd name="connsiteY99" fmla="*/ 2300218 h 3176298"/>
                  <a:gd name="connsiteX100" fmla="*/ 6410131 w 12192000"/>
                  <a:gd name="connsiteY100" fmla="*/ 2315841 h 3176298"/>
                  <a:gd name="connsiteX101" fmla="*/ 6477951 w 12192000"/>
                  <a:gd name="connsiteY101" fmla="*/ 2316793 h 3176298"/>
                  <a:gd name="connsiteX102" fmla="*/ 6596828 w 12192000"/>
                  <a:gd name="connsiteY102" fmla="*/ 2329368 h 3176298"/>
                  <a:gd name="connsiteX103" fmla="*/ 6623118 w 12192000"/>
                  <a:gd name="connsiteY103" fmla="*/ 2324985 h 3176298"/>
                  <a:gd name="connsiteX104" fmla="*/ 6705417 w 12192000"/>
                  <a:gd name="connsiteY104" fmla="*/ 2323272 h 3176298"/>
                  <a:gd name="connsiteX105" fmla="*/ 6752283 w 12192000"/>
                  <a:gd name="connsiteY105" fmla="*/ 2321937 h 3176298"/>
                  <a:gd name="connsiteX106" fmla="*/ 6810195 w 12192000"/>
                  <a:gd name="connsiteY106" fmla="*/ 2331082 h 3176298"/>
                  <a:gd name="connsiteX107" fmla="*/ 6910782 w 12192000"/>
                  <a:gd name="connsiteY107" fmla="*/ 2350512 h 3176298"/>
                  <a:gd name="connsiteX108" fmla="*/ 6937263 w 12192000"/>
                  <a:gd name="connsiteY108" fmla="*/ 2353561 h 3176298"/>
                  <a:gd name="connsiteX109" fmla="*/ 6985653 w 12192000"/>
                  <a:gd name="connsiteY109" fmla="*/ 2362897 h 3176298"/>
                  <a:gd name="connsiteX110" fmla="*/ 6994415 w 12192000"/>
                  <a:gd name="connsiteY110" fmla="*/ 2364611 h 3176298"/>
                  <a:gd name="connsiteX111" fmla="*/ 7068141 w 12192000"/>
                  <a:gd name="connsiteY111" fmla="*/ 2388234 h 3176298"/>
                  <a:gd name="connsiteX112" fmla="*/ 7106432 w 12192000"/>
                  <a:gd name="connsiteY112" fmla="*/ 2390138 h 3176298"/>
                  <a:gd name="connsiteX113" fmla="*/ 7216547 w 12192000"/>
                  <a:gd name="connsiteY113" fmla="*/ 2390330 h 3176298"/>
                  <a:gd name="connsiteX114" fmla="*/ 7263220 w 12192000"/>
                  <a:gd name="connsiteY114" fmla="*/ 2386709 h 3176298"/>
                  <a:gd name="connsiteX115" fmla="*/ 7375428 w 12192000"/>
                  <a:gd name="connsiteY115" fmla="*/ 2372803 h 3176298"/>
                  <a:gd name="connsiteX116" fmla="*/ 7445916 w 12192000"/>
                  <a:gd name="connsiteY116" fmla="*/ 2365945 h 3176298"/>
                  <a:gd name="connsiteX117" fmla="*/ 7526880 w 12192000"/>
                  <a:gd name="connsiteY117" fmla="*/ 2355084 h 3176298"/>
                  <a:gd name="connsiteX118" fmla="*/ 7619655 w 12192000"/>
                  <a:gd name="connsiteY118" fmla="*/ 2348226 h 3176298"/>
                  <a:gd name="connsiteX119" fmla="*/ 7788636 w 12192000"/>
                  <a:gd name="connsiteY119" fmla="*/ 2327461 h 3176298"/>
                  <a:gd name="connsiteX120" fmla="*/ 7952280 w 12192000"/>
                  <a:gd name="connsiteY120" fmla="*/ 2305935 h 3176298"/>
                  <a:gd name="connsiteX121" fmla="*/ 8019339 w 12192000"/>
                  <a:gd name="connsiteY121" fmla="*/ 2286884 h 3176298"/>
                  <a:gd name="connsiteX122" fmla="*/ 8137835 w 12192000"/>
                  <a:gd name="connsiteY122" fmla="*/ 2259832 h 3176298"/>
                  <a:gd name="connsiteX123" fmla="*/ 8189651 w 12192000"/>
                  <a:gd name="connsiteY123" fmla="*/ 2243639 h 3176298"/>
                  <a:gd name="connsiteX124" fmla="*/ 8313671 w 12192000"/>
                  <a:gd name="connsiteY124" fmla="*/ 2209920 h 3176298"/>
                  <a:gd name="connsiteX125" fmla="*/ 8459979 w 12192000"/>
                  <a:gd name="connsiteY125" fmla="*/ 2158864 h 3176298"/>
                  <a:gd name="connsiteX126" fmla="*/ 8516369 w 12192000"/>
                  <a:gd name="connsiteY126" fmla="*/ 2144003 h 3176298"/>
                  <a:gd name="connsiteX127" fmla="*/ 8657726 w 12192000"/>
                  <a:gd name="connsiteY127" fmla="*/ 2106284 h 3176298"/>
                  <a:gd name="connsiteX128" fmla="*/ 8711448 w 12192000"/>
                  <a:gd name="connsiteY128" fmla="*/ 2098664 h 3176298"/>
                  <a:gd name="connsiteX129" fmla="*/ 8772219 w 12192000"/>
                  <a:gd name="connsiteY129" fmla="*/ 2082280 h 3176298"/>
                  <a:gd name="connsiteX130" fmla="*/ 8845565 w 12192000"/>
                  <a:gd name="connsiteY130" fmla="*/ 2053705 h 3176298"/>
                  <a:gd name="connsiteX131" fmla="*/ 8967871 w 12192000"/>
                  <a:gd name="connsiteY131" fmla="*/ 2011221 h 3176298"/>
                  <a:gd name="connsiteX132" fmla="*/ 9015878 w 12192000"/>
                  <a:gd name="connsiteY132" fmla="*/ 2001124 h 3176298"/>
                  <a:gd name="connsiteX133" fmla="*/ 9234579 w 12192000"/>
                  <a:gd name="connsiteY133" fmla="*/ 1935209 h 3176298"/>
                  <a:gd name="connsiteX134" fmla="*/ 9346597 w 12192000"/>
                  <a:gd name="connsiteY134" fmla="*/ 1896917 h 3176298"/>
                  <a:gd name="connsiteX135" fmla="*/ 9416321 w 12192000"/>
                  <a:gd name="connsiteY135" fmla="*/ 1880724 h 3176298"/>
                  <a:gd name="connsiteX136" fmla="*/ 9477283 w 12192000"/>
                  <a:gd name="connsiteY136" fmla="*/ 1856149 h 3176298"/>
                  <a:gd name="connsiteX137" fmla="*/ 9666265 w 12192000"/>
                  <a:gd name="connsiteY137" fmla="*/ 1787186 h 3176298"/>
                  <a:gd name="connsiteX138" fmla="*/ 9754088 w 12192000"/>
                  <a:gd name="connsiteY138" fmla="*/ 1741464 h 3176298"/>
                  <a:gd name="connsiteX139" fmla="*/ 9899446 w 12192000"/>
                  <a:gd name="connsiteY139" fmla="*/ 1656880 h 3176298"/>
                  <a:gd name="connsiteX140" fmla="*/ 9993175 w 12192000"/>
                  <a:gd name="connsiteY140" fmla="*/ 1576487 h 3176298"/>
                  <a:gd name="connsiteX141" fmla="*/ 10044230 w 12192000"/>
                  <a:gd name="connsiteY141" fmla="*/ 1540480 h 3176298"/>
                  <a:gd name="connsiteX142" fmla="*/ 10131863 w 12192000"/>
                  <a:gd name="connsiteY142" fmla="*/ 1485613 h 3176298"/>
                  <a:gd name="connsiteX143" fmla="*/ 10242357 w 12192000"/>
                  <a:gd name="connsiteY143" fmla="*/ 1410555 h 3176298"/>
                  <a:gd name="connsiteX144" fmla="*/ 10363709 w 12192000"/>
                  <a:gd name="connsiteY144" fmla="*/ 1359499 h 3176298"/>
                  <a:gd name="connsiteX145" fmla="*/ 10428291 w 12192000"/>
                  <a:gd name="connsiteY145" fmla="*/ 1314920 h 3176298"/>
                  <a:gd name="connsiteX146" fmla="*/ 10490969 w 12192000"/>
                  <a:gd name="connsiteY146" fmla="*/ 1267104 h 3176298"/>
                  <a:gd name="connsiteX147" fmla="*/ 10523354 w 12192000"/>
                  <a:gd name="connsiteY147" fmla="*/ 1238337 h 3176298"/>
                  <a:gd name="connsiteX148" fmla="*/ 10590031 w 12192000"/>
                  <a:gd name="connsiteY148" fmla="*/ 1191664 h 3176298"/>
                  <a:gd name="connsiteX149" fmla="*/ 10656519 w 12192000"/>
                  <a:gd name="connsiteY149" fmla="*/ 1156038 h 3176298"/>
                  <a:gd name="connsiteX150" fmla="*/ 10703573 w 12192000"/>
                  <a:gd name="connsiteY150" fmla="*/ 1120603 h 3176298"/>
                  <a:gd name="connsiteX151" fmla="*/ 10764534 w 12192000"/>
                  <a:gd name="connsiteY151" fmla="*/ 1067643 h 3176298"/>
                  <a:gd name="connsiteX152" fmla="*/ 10850453 w 12192000"/>
                  <a:gd name="connsiteY152" fmla="*/ 1014301 h 3176298"/>
                  <a:gd name="connsiteX153" fmla="*/ 10929704 w 12192000"/>
                  <a:gd name="connsiteY153" fmla="*/ 980201 h 3176298"/>
                  <a:gd name="connsiteX154" fmla="*/ 10967423 w 12192000"/>
                  <a:gd name="connsiteY154" fmla="*/ 930289 h 3176298"/>
                  <a:gd name="connsiteX155" fmla="*/ 11058869 w 12192000"/>
                  <a:gd name="connsiteY155" fmla="*/ 838084 h 3176298"/>
                  <a:gd name="connsiteX156" fmla="*/ 11172600 w 12192000"/>
                  <a:gd name="connsiteY156" fmla="*/ 762834 h 3176298"/>
                  <a:gd name="connsiteX157" fmla="*/ 11275283 w 12192000"/>
                  <a:gd name="connsiteY157" fmla="*/ 673676 h 3176298"/>
                  <a:gd name="connsiteX158" fmla="*/ 11320623 w 12192000"/>
                  <a:gd name="connsiteY158" fmla="*/ 639195 h 3176298"/>
                  <a:gd name="connsiteX159" fmla="*/ 11374346 w 12192000"/>
                  <a:gd name="connsiteY159" fmla="*/ 601664 h 3176298"/>
                  <a:gd name="connsiteX160" fmla="*/ 11448453 w 12192000"/>
                  <a:gd name="connsiteY160" fmla="*/ 567755 h 3176298"/>
                  <a:gd name="connsiteX161" fmla="*/ 11532275 w 12192000"/>
                  <a:gd name="connsiteY161" fmla="*/ 522605 h 3176298"/>
                  <a:gd name="connsiteX162" fmla="*/ 11562947 w 12192000"/>
                  <a:gd name="connsiteY162" fmla="*/ 486598 h 3176298"/>
                  <a:gd name="connsiteX163" fmla="*/ 11672489 w 12192000"/>
                  <a:gd name="connsiteY163" fmla="*/ 335337 h 3176298"/>
                  <a:gd name="connsiteX164" fmla="*/ 11821656 w 12192000"/>
                  <a:gd name="connsiteY164" fmla="*/ 207889 h 3176298"/>
                  <a:gd name="connsiteX165" fmla="*/ 11986443 w 12192000"/>
                  <a:gd name="connsiteY165" fmla="*/ 104824 h 3176298"/>
                  <a:gd name="connsiteX166" fmla="*/ 12026448 w 12192000"/>
                  <a:gd name="connsiteY166" fmla="*/ 88821 h 3176298"/>
                  <a:gd name="connsiteX167" fmla="*/ 12160947 w 12192000"/>
                  <a:gd name="connsiteY167" fmla="*/ 28621 h 3176298"/>
                  <a:gd name="connsiteX168" fmla="*/ 12192000 w 12192000"/>
                  <a:gd name="connsiteY168" fmla="*/ 0 h 3176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12192000" h="3176298">
                    <a:moveTo>
                      <a:pt x="12192000" y="0"/>
                    </a:moveTo>
                    <a:lnTo>
                      <a:pt x="12192000" y="3176298"/>
                    </a:lnTo>
                    <a:lnTo>
                      <a:pt x="0" y="3176298"/>
                    </a:lnTo>
                    <a:lnTo>
                      <a:pt x="0" y="2264980"/>
                    </a:lnTo>
                    <a:lnTo>
                      <a:pt x="544" y="2264980"/>
                    </a:lnTo>
                    <a:lnTo>
                      <a:pt x="544" y="2392219"/>
                    </a:lnTo>
                    <a:lnTo>
                      <a:pt x="61197" y="2387448"/>
                    </a:lnTo>
                    <a:cubicBezTo>
                      <a:pt x="80794" y="2382137"/>
                      <a:pt x="99990" y="2374707"/>
                      <a:pt x="119613" y="2369945"/>
                    </a:cubicBezTo>
                    <a:cubicBezTo>
                      <a:pt x="137898" y="2365563"/>
                      <a:pt x="155046" y="2355466"/>
                      <a:pt x="172384" y="2347084"/>
                    </a:cubicBezTo>
                    <a:cubicBezTo>
                      <a:pt x="205529" y="2331082"/>
                      <a:pt x="240965" y="2341178"/>
                      <a:pt x="274873" y="2336988"/>
                    </a:cubicBezTo>
                    <a:cubicBezTo>
                      <a:pt x="285732" y="2335653"/>
                      <a:pt x="296590" y="2334130"/>
                      <a:pt x="307259" y="2331461"/>
                    </a:cubicBezTo>
                    <a:cubicBezTo>
                      <a:pt x="336408" y="2324413"/>
                      <a:pt x="366127" y="2318317"/>
                      <a:pt x="394511" y="2308601"/>
                    </a:cubicBezTo>
                    <a:cubicBezTo>
                      <a:pt x="426709" y="2297743"/>
                      <a:pt x="457572" y="2283264"/>
                      <a:pt x="494337" y="2268213"/>
                    </a:cubicBezTo>
                    <a:cubicBezTo>
                      <a:pt x="507102" y="2272024"/>
                      <a:pt x="526724" y="2282312"/>
                      <a:pt x="546917" y="2283264"/>
                    </a:cubicBezTo>
                    <a:cubicBezTo>
                      <a:pt x="611880" y="2286503"/>
                      <a:pt x="672650" y="2268786"/>
                      <a:pt x="730754" y="2240780"/>
                    </a:cubicBezTo>
                    <a:cubicBezTo>
                      <a:pt x="748471" y="2232399"/>
                      <a:pt x="767524" y="2226874"/>
                      <a:pt x="785432" y="2218682"/>
                    </a:cubicBezTo>
                    <a:cubicBezTo>
                      <a:pt x="791717" y="2215826"/>
                      <a:pt x="799909" y="2209730"/>
                      <a:pt x="801053" y="2204013"/>
                    </a:cubicBezTo>
                    <a:cubicBezTo>
                      <a:pt x="807719" y="2170866"/>
                      <a:pt x="832486" y="2171436"/>
                      <a:pt x="858205" y="2169532"/>
                    </a:cubicBezTo>
                    <a:cubicBezTo>
                      <a:pt x="888877" y="2167247"/>
                      <a:pt x="919165" y="2161912"/>
                      <a:pt x="949646" y="2157340"/>
                    </a:cubicBezTo>
                    <a:cubicBezTo>
                      <a:pt x="953648" y="2156768"/>
                      <a:pt x="957266" y="2152768"/>
                      <a:pt x="960887" y="2150099"/>
                    </a:cubicBezTo>
                    <a:cubicBezTo>
                      <a:pt x="966411" y="2146099"/>
                      <a:pt x="971554" y="2140003"/>
                      <a:pt x="977653" y="2138480"/>
                    </a:cubicBezTo>
                    <a:cubicBezTo>
                      <a:pt x="1008894" y="2131049"/>
                      <a:pt x="1040327" y="2124763"/>
                      <a:pt x="1071762" y="2117905"/>
                    </a:cubicBezTo>
                    <a:cubicBezTo>
                      <a:pt x="1078810" y="2116380"/>
                      <a:pt x="1086048" y="2114476"/>
                      <a:pt x="1092527" y="2111428"/>
                    </a:cubicBezTo>
                    <a:cubicBezTo>
                      <a:pt x="1098623" y="2108570"/>
                      <a:pt x="1103767" y="2103616"/>
                      <a:pt x="1109865" y="2100568"/>
                    </a:cubicBezTo>
                    <a:cubicBezTo>
                      <a:pt x="1126437" y="2092378"/>
                      <a:pt x="1143394" y="2084757"/>
                      <a:pt x="1162823" y="2075613"/>
                    </a:cubicBezTo>
                    <a:cubicBezTo>
                      <a:pt x="1173681" y="2092757"/>
                      <a:pt x="1188354" y="2083041"/>
                      <a:pt x="1206641" y="2074851"/>
                    </a:cubicBezTo>
                    <a:cubicBezTo>
                      <a:pt x="1225310" y="2066468"/>
                      <a:pt x="1246837" y="2063801"/>
                      <a:pt x="1267411" y="2060753"/>
                    </a:cubicBezTo>
                    <a:cubicBezTo>
                      <a:pt x="1305132" y="2055228"/>
                      <a:pt x="1343044" y="2051799"/>
                      <a:pt x="1380762" y="2046847"/>
                    </a:cubicBezTo>
                    <a:cubicBezTo>
                      <a:pt x="1388765" y="2045703"/>
                      <a:pt x="1397909" y="2043608"/>
                      <a:pt x="1404006" y="2038844"/>
                    </a:cubicBezTo>
                    <a:cubicBezTo>
                      <a:pt x="1445725" y="2006839"/>
                      <a:pt x="1496403" y="1997887"/>
                      <a:pt x="1544598" y="2000932"/>
                    </a:cubicBezTo>
                    <a:cubicBezTo>
                      <a:pt x="1582510" y="2003220"/>
                      <a:pt x="1619658" y="2004935"/>
                      <a:pt x="1657188" y="2001697"/>
                    </a:cubicBezTo>
                    <a:cubicBezTo>
                      <a:pt x="1660046" y="2001505"/>
                      <a:pt x="1663856" y="2001887"/>
                      <a:pt x="1665950" y="2003411"/>
                    </a:cubicBezTo>
                    <a:cubicBezTo>
                      <a:pt x="1678904" y="2013507"/>
                      <a:pt x="1692431" y="2014269"/>
                      <a:pt x="1709006" y="2015983"/>
                    </a:cubicBezTo>
                    <a:cubicBezTo>
                      <a:pt x="1732439" y="2018461"/>
                      <a:pt x="1753965" y="2016745"/>
                      <a:pt x="1775684" y="2012555"/>
                    </a:cubicBezTo>
                    <a:cubicBezTo>
                      <a:pt x="1791496" y="2009507"/>
                      <a:pt x="1807497" y="2003220"/>
                      <a:pt x="1821596" y="1995218"/>
                    </a:cubicBezTo>
                    <a:cubicBezTo>
                      <a:pt x="1841216" y="1983978"/>
                      <a:pt x="1860079" y="1979597"/>
                      <a:pt x="1878748" y="1994457"/>
                    </a:cubicBezTo>
                    <a:cubicBezTo>
                      <a:pt x="1898940" y="2010269"/>
                      <a:pt x="1921800" y="2004745"/>
                      <a:pt x="1944092" y="2005315"/>
                    </a:cubicBezTo>
                    <a:cubicBezTo>
                      <a:pt x="1953806" y="2005507"/>
                      <a:pt x="1964094" y="2005124"/>
                      <a:pt x="1973429" y="2007601"/>
                    </a:cubicBezTo>
                    <a:cubicBezTo>
                      <a:pt x="2000479" y="2014651"/>
                      <a:pt x="2026581" y="2025320"/>
                      <a:pt x="2054013" y="2030082"/>
                    </a:cubicBezTo>
                    <a:cubicBezTo>
                      <a:pt x="2069254" y="2032747"/>
                      <a:pt x="2086208" y="2027986"/>
                      <a:pt x="2102021" y="2024557"/>
                    </a:cubicBezTo>
                    <a:cubicBezTo>
                      <a:pt x="2118023" y="2020937"/>
                      <a:pt x="2133834" y="2015413"/>
                      <a:pt x="2149267" y="2009697"/>
                    </a:cubicBezTo>
                    <a:cubicBezTo>
                      <a:pt x="2159743" y="2005887"/>
                      <a:pt x="2171173" y="2002267"/>
                      <a:pt x="2179556" y="1995409"/>
                    </a:cubicBezTo>
                    <a:cubicBezTo>
                      <a:pt x="2198608" y="1979788"/>
                      <a:pt x="2218229" y="1977120"/>
                      <a:pt x="2240710" y="1985312"/>
                    </a:cubicBezTo>
                    <a:cubicBezTo>
                      <a:pt x="2244137" y="1986647"/>
                      <a:pt x="2248138" y="1986647"/>
                      <a:pt x="2251948" y="1986836"/>
                    </a:cubicBezTo>
                    <a:cubicBezTo>
                      <a:pt x="2312915" y="1990836"/>
                      <a:pt x="2373874" y="1993314"/>
                      <a:pt x="2434456" y="1999410"/>
                    </a:cubicBezTo>
                    <a:cubicBezTo>
                      <a:pt x="2459029" y="2001887"/>
                      <a:pt x="2482652" y="2012745"/>
                      <a:pt x="2506847" y="2019603"/>
                    </a:cubicBezTo>
                    <a:cubicBezTo>
                      <a:pt x="2511800" y="2020937"/>
                      <a:pt x="2517327" y="2023033"/>
                      <a:pt x="2522279" y="2022080"/>
                    </a:cubicBezTo>
                    <a:cubicBezTo>
                      <a:pt x="2576191" y="2012555"/>
                      <a:pt x="2626677" y="2026461"/>
                      <a:pt x="2676398" y="2044751"/>
                    </a:cubicBezTo>
                    <a:cubicBezTo>
                      <a:pt x="2681540" y="2046656"/>
                      <a:pt x="2687827" y="2046084"/>
                      <a:pt x="2693543" y="2045703"/>
                    </a:cubicBezTo>
                    <a:cubicBezTo>
                      <a:pt x="2709548" y="2044370"/>
                      <a:pt x="2726882" y="2037701"/>
                      <a:pt x="2741360" y="2041701"/>
                    </a:cubicBezTo>
                    <a:cubicBezTo>
                      <a:pt x="2779842" y="2052753"/>
                      <a:pt x="2817943" y="2066087"/>
                      <a:pt x="2854140" y="2082851"/>
                    </a:cubicBezTo>
                    <a:cubicBezTo>
                      <a:pt x="2890910" y="2099805"/>
                      <a:pt x="2925008" y="2114095"/>
                      <a:pt x="2967110" y="2096949"/>
                    </a:cubicBezTo>
                    <a:cubicBezTo>
                      <a:pt x="2985016" y="2089709"/>
                      <a:pt x="3008639" y="2094853"/>
                      <a:pt x="3029216" y="2096757"/>
                    </a:cubicBezTo>
                    <a:cubicBezTo>
                      <a:pt x="3044264" y="2098282"/>
                      <a:pt x="3058743" y="2106856"/>
                      <a:pt x="3073604" y="2106856"/>
                    </a:cubicBezTo>
                    <a:cubicBezTo>
                      <a:pt x="3113231" y="2106856"/>
                      <a:pt x="3148472" y="2116953"/>
                      <a:pt x="3182763" y="2137527"/>
                    </a:cubicBezTo>
                    <a:cubicBezTo>
                      <a:pt x="3196102" y="2145528"/>
                      <a:pt x="3216867" y="2140193"/>
                      <a:pt x="3234202" y="2142289"/>
                    </a:cubicBezTo>
                    <a:cubicBezTo>
                      <a:pt x="3252492" y="2144765"/>
                      <a:pt x="3271348" y="2147051"/>
                      <a:pt x="3288877" y="2152578"/>
                    </a:cubicBezTo>
                    <a:cubicBezTo>
                      <a:pt x="3334216" y="2167056"/>
                      <a:pt x="3378986" y="2183439"/>
                      <a:pt x="3424135" y="2198680"/>
                    </a:cubicBezTo>
                    <a:cubicBezTo>
                      <a:pt x="3461282" y="2211253"/>
                      <a:pt x="3497862" y="2201347"/>
                      <a:pt x="3534629" y="2196013"/>
                    </a:cubicBezTo>
                    <a:cubicBezTo>
                      <a:pt x="3557682" y="2192583"/>
                      <a:pt x="3579206" y="2184391"/>
                      <a:pt x="3605116" y="2196583"/>
                    </a:cubicBezTo>
                    <a:cubicBezTo>
                      <a:pt x="3629882" y="2208205"/>
                      <a:pt x="3661315" y="2205537"/>
                      <a:pt x="3689131" y="2211824"/>
                    </a:cubicBezTo>
                    <a:cubicBezTo>
                      <a:pt x="3712565" y="2217157"/>
                      <a:pt x="3735231" y="2225732"/>
                      <a:pt x="3757902" y="2234114"/>
                    </a:cubicBezTo>
                    <a:cubicBezTo>
                      <a:pt x="3788766" y="2245545"/>
                      <a:pt x="3819245" y="2257545"/>
                      <a:pt x="3852966" y="2251831"/>
                    </a:cubicBezTo>
                    <a:cubicBezTo>
                      <a:pt x="3891259" y="2245353"/>
                      <a:pt x="3917546" y="2269738"/>
                      <a:pt x="3947648" y="2285932"/>
                    </a:cubicBezTo>
                    <a:cubicBezTo>
                      <a:pt x="3968414" y="2296980"/>
                      <a:pt x="3991083" y="2305172"/>
                      <a:pt x="4013753" y="2312031"/>
                    </a:cubicBezTo>
                    <a:cubicBezTo>
                      <a:pt x="4044043" y="2320985"/>
                      <a:pt x="4075285" y="2326320"/>
                      <a:pt x="4105766" y="2335082"/>
                    </a:cubicBezTo>
                    <a:cubicBezTo>
                      <a:pt x="4151870" y="2348226"/>
                      <a:pt x="4198546" y="2358514"/>
                      <a:pt x="4246551" y="2351274"/>
                    </a:cubicBezTo>
                    <a:cubicBezTo>
                      <a:pt x="4268649" y="2348036"/>
                      <a:pt x="4289227" y="2348226"/>
                      <a:pt x="4311323" y="2352991"/>
                    </a:cubicBezTo>
                    <a:cubicBezTo>
                      <a:pt x="4347518" y="2360801"/>
                      <a:pt x="4384668" y="2361753"/>
                      <a:pt x="4413817" y="2390899"/>
                    </a:cubicBezTo>
                    <a:cubicBezTo>
                      <a:pt x="4424104" y="2401188"/>
                      <a:pt x="4442581" y="2403853"/>
                      <a:pt x="4457632" y="2409188"/>
                    </a:cubicBezTo>
                    <a:cubicBezTo>
                      <a:pt x="4474969" y="2415476"/>
                      <a:pt x="4487731" y="2412236"/>
                      <a:pt x="4497068" y="2393947"/>
                    </a:cubicBezTo>
                    <a:cubicBezTo>
                      <a:pt x="4501257" y="2385757"/>
                      <a:pt x="4513260" y="2377755"/>
                      <a:pt x="4522596" y="2376421"/>
                    </a:cubicBezTo>
                    <a:cubicBezTo>
                      <a:pt x="4550599" y="2372421"/>
                      <a:pt x="4576318" y="2378327"/>
                      <a:pt x="4603368" y="2391282"/>
                    </a:cubicBezTo>
                    <a:cubicBezTo>
                      <a:pt x="4628705" y="2403474"/>
                      <a:pt x="4660331" y="2402140"/>
                      <a:pt x="4689098" y="2406903"/>
                    </a:cubicBezTo>
                    <a:cubicBezTo>
                      <a:pt x="4699289" y="2408618"/>
                      <a:pt x="4709482" y="2411237"/>
                      <a:pt x="4719697" y="2413428"/>
                    </a:cubicBezTo>
                    <a:lnTo>
                      <a:pt x="4726469" y="2414298"/>
                    </a:lnTo>
                    <a:lnTo>
                      <a:pt x="4785776" y="2414298"/>
                    </a:lnTo>
                    <a:lnTo>
                      <a:pt x="4788661" y="2414047"/>
                    </a:lnTo>
                    <a:cubicBezTo>
                      <a:pt x="4801401" y="2412237"/>
                      <a:pt x="4814166" y="2410142"/>
                      <a:pt x="4827024" y="2408999"/>
                    </a:cubicBezTo>
                    <a:cubicBezTo>
                      <a:pt x="4847027" y="2407095"/>
                      <a:pt x="4867412" y="2407856"/>
                      <a:pt x="4887415" y="2405570"/>
                    </a:cubicBezTo>
                    <a:cubicBezTo>
                      <a:pt x="4903799" y="2403853"/>
                      <a:pt x="4919991" y="2399474"/>
                      <a:pt x="4936184" y="2395853"/>
                    </a:cubicBezTo>
                    <a:cubicBezTo>
                      <a:pt x="4942089" y="2394520"/>
                      <a:pt x="4947996" y="2389376"/>
                      <a:pt x="4953328" y="2390138"/>
                    </a:cubicBezTo>
                    <a:cubicBezTo>
                      <a:pt x="5006292" y="2398330"/>
                      <a:pt x="5044391" y="2361753"/>
                      <a:pt x="5089162" y="2345560"/>
                    </a:cubicBezTo>
                    <a:cubicBezTo>
                      <a:pt x="5136216" y="2328413"/>
                      <a:pt x="5181748" y="2302124"/>
                      <a:pt x="5234326" y="2309935"/>
                    </a:cubicBezTo>
                    <a:cubicBezTo>
                      <a:pt x="5266141" y="2314697"/>
                      <a:pt x="5296812" y="2325747"/>
                      <a:pt x="5328438" y="2332416"/>
                    </a:cubicBezTo>
                    <a:cubicBezTo>
                      <a:pt x="5339677" y="2334701"/>
                      <a:pt x="5352250" y="2334320"/>
                      <a:pt x="5363491" y="2332034"/>
                    </a:cubicBezTo>
                    <a:cubicBezTo>
                      <a:pt x="5417784" y="2321555"/>
                      <a:pt x="5471316" y="2320032"/>
                      <a:pt x="5524660" y="2337178"/>
                    </a:cubicBezTo>
                    <a:cubicBezTo>
                      <a:pt x="5533802" y="2340036"/>
                      <a:pt x="5543518" y="2342701"/>
                      <a:pt x="5553045" y="2342701"/>
                    </a:cubicBezTo>
                    <a:cubicBezTo>
                      <a:pt x="5605244" y="2342701"/>
                      <a:pt x="5656488" y="2338701"/>
                      <a:pt x="5706401" y="2320032"/>
                    </a:cubicBezTo>
                    <a:cubicBezTo>
                      <a:pt x="5723166" y="2313745"/>
                      <a:pt x="5743551" y="2317745"/>
                      <a:pt x="5762029" y="2316221"/>
                    </a:cubicBezTo>
                    <a:cubicBezTo>
                      <a:pt x="5779174" y="2314889"/>
                      <a:pt x="5796702" y="2314317"/>
                      <a:pt x="5813276" y="2309935"/>
                    </a:cubicBezTo>
                    <a:cubicBezTo>
                      <a:pt x="5837472" y="2303459"/>
                      <a:pt x="5859949" y="2302697"/>
                      <a:pt x="5884906" y="2308411"/>
                    </a:cubicBezTo>
                    <a:cubicBezTo>
                      <a:pt x="5908719" y="2313745"/>
                      <a:pt x="5934438" y="2311079"/>
                      <a:pt x="5959204" y="2311269"/>
                    </a:cubicBezTo>
                    <a:cubicBezTo>
                      <a:pt x="5986828" y="2311459"/>
                      <a:pt x="6014449" y="2311649"/>
                      <a:pt x="6042072" y="2310697"/>
                    </a:cubicBezTo>
                    <a:cubicBezTo>
                      <a:pt x="6053124" y="2310317"/>
                      <a:pt x="6065695" y="2302697"/>
                      <a:pt x="6074842" y="2305745"/>
                    </a:cubicBezTo>
                    <a:cubicBezTo>
                      <a:pt x="6104368" y="2316031"/>
                      <a:pt x="6133897" y="2303649"/>
                      <a:pt x="6163425" y="2309172"/>
                    </a:cubicBezTo>
                    <a:cubicBezTo>
                      <a:pt x="6177905" y="2312031"/>
                      <a:pt x="6194288" y="2304220"/>
                      <a:pt x="6209909" y="2303459"/>
                    </a:cubicBezTo>
                    <a:cubicBezTo>
                      <a:pt x="6235437" y="2302124"/>
                      <a:pt x="6260964" y="2302697"/>
                      <a:pt x="6286493" y="2302315"/>
                    </a:cubicBezTo>
                    <a:cubicBezTo>
                      <a:pt x="6294876" y="2302124"/>
                      <a:pt x="6303068" y="2301362"/>
                      <a:pt x="6311449" y="2300980"/>
                    </a:cubicBezTo>
                    <a:cubicBezTo>
                      <a:pt x="6318880" y="2300601"/>
                      <a:pt x="6326691" y="2298887"/>
                      <a:pt x="6333739" y="2300218"/>
                    </a:cubicBezTo>
                    <a:cubicBezTo>
                      <a:pt x="6359268" y="2304983"/>
                      <a:pt x="6384414" y="2312793"/>
                      <a:pt x="6410131" y="2315841"/>
                    </a:cubicBezTo>
                    <a:cubicBezTo>
                      <a:pt x="6432420" y="2318507"/>
                      <a:pt x="6455472" y="2314889"/>
                      <a:pt x="6477951" y="2316793"/>
                    </a:cubicBezTo>
                    <a:cubicBezTo>
                      <a:pt x="6517576" y="2320032"/>
                      <a:pt x="6557201" y="2325747"/>
                      <a:pt x="6596828" y="2329368"/>
                    </a:cubicBezTo>
                    <a:cubicBezTo>
                      <a:pt x="6605401" y="2330130"/>
                      <a:pt x="6614353" y="2325365"/>
                      <a:pt x="6623118" y="2324985"/>
                    </a:cubicBezTo>
                    <a:cubicBezTo>
                      <a:pt x="6650551" y="2324033"/>
                      <a:pt x="6677984" y="2323841"/>
                      <a:pt x="6705417" y="2323272"/>
                    </a:cubicBezTo>
                    <a:cubicBezTo>
                      <a:pt x="6721038" y="2323080"/>
                      <a:pt x="6736851" y="2323651"/>
                      <a:pt x="6752283" y="2321937"/>
                    </a:cubicBezTo>
                    <a:cubicBezTo>
                      <a:pt x="6772665" y="2319651"/>
                      <a:pt x="6791144" y="2316221"/>
                      <a:pt x="6810195" y="2331082"/>
                    </a:cubicBezTo>
                    <a:cubicBezTo>
                      <a:pt x="6839534" y="2354132"/>
                      <a:pt x="6876872" y="2345178"/>
                      <a:pt x="6910782" y="2350512"/>
                    </a:cubicBezTo>
                    <a:cubicBezTo>
                      <a:pt x="6919547" y="2351847"/>
                      <a:pt x="6928501" y="2352036"/>
                      <a:pt x="6937263" y="2353561"/>
                    </a:cubicBezTo>
                    <a:cubicBezTo>
                      <a:pt x="6953457" y="2356418"/>
                      <a:pt x="6969457" y="2359657"/>
                      <a:pt x="6985653" y="2362897"/>
                    </a:cubicBezTo>
                    <a:cubicBezTo>
                      <a:pt x="6988509" y="2363467"/>
                      <a:pt x="6991747" y="2363659"/>
                      <a:pt x="6994415" y="2364611"/>
                    </a:cubicBezTo>
                    <a:cubicBezTo>
                      <a:pt x="7018991" y="2372611"/>
                      <a:pt x="7043184" y="2381755"/>
                      <a:pt x="7068141" y="2388234"/>
                    </a:cubicBezTo>
                    <a:cubicBezTo>
                      <a:pt x="7080334" y="2391472"/>
                      <a:pt x="7093860" y="2391853"/>
                      <a:pt x="7106432" y="2390138"/>
                    </a:cubicBezTo>
                    <a:cubicBezTo>
                      <a:pt x="7143199" y="2385185"/>
                      <a:pt x="7179587" y="2383089"/>
                      <a:pt x="7216547" y="2390330"/>
                    </a:cubicBezTo>
                    <a:cubicBezTo>
                      <a:pt x="7231214" y="2393186"/>
                      <a:pt x="7247599" y="2388424"/>
                      <a:pt x="7263220" y="2386709"/>
                    </a:cubicBezTo>
                    <a:cubicBezTo>
                      <a:pt x="7300559" y="2382137"/>
                      <a:pt x="7337899" y="2377183"/>
                      <a:pt x="7375428" y="2372803"/>
                    </a:cubicBezTo>
                    <a:cubicBezTo>
                      <a:pt x="7398860" y="2370135"/>
                      <a:pt x="7422483" y="2368611"/>
                      <a:pt x="7445916" y="2365945"/>
                    </a:cubicBezTo>
                    <a:cubicBezTo>
                      <a:pt x="7472967" y="2362705"/>
                      <a:pt x="7499828" y="2357753"/>
                      <a:pt x="7526880" y="2355084"/>
                    </a:cubicBezTo>
                    <a:cubicBezTo>
                      <a:pt x="7557742" y="2352036"/>
                      <a:pt x="7588795" y="2351466"/>
                      <a:pt x="7619655" y="2348226"/>
                    </a:cubicBezTo>
                    <a:cubicBezTo>
                      <a:pt x="7676047" y="2341940"/>
                      <a:pt x="7732247" y="2334509"/>
                      <a:pt x="7788636" y="2327461"/>
                    </a:cubicBezTo>
                    <a:cubicBezTo>
                      <a:pt x="7843311" y="2320603"/>
                      <a:pt x="7897987" y="2314507"/>
                      <a:pt x="7952280" y="2305935"/>
                    </a:cubicBezTo>
                    <a:cubicBezTo>
                      <a:pt x="7975142" y="2302315"/>
                      <a:pt x="7996859" y="2292408"/>
                      <a:pt x="8019339" y="2286884"/>
                    </a:cubicBezTo>
                    <a:cubicBezTo>
                      <a:pt x="8058774" y="2277357"/>
                      <a:pt x="8098590" y="2269357"/>
                      <a:pt x="8137835" y="2259832"/>
                    </a:cubicBezTo>
                    <a:cubicBezTo>
                      <a:pt x="8155359" y="2255641"/>
                      <a:pt x="8172124" y="2248593"/>
                      <a:pt x="8189651" y="2243639"/>
                    </a:cubicBezTo>
                    <a:cubicBezTo>
                      <a:pt x="8230992" y="2232208"/>
                      <a:pt x="8272903" y="2222874"/>
                      <a:pt x="8313671" y="2209920"/>
                    </a:cubicBezTo>
                    <a:cubicBezTo>
                      <a:pt x="8362822" y="2194297"/>
                      <a:pt x="8411019" y="2175439"/>
                      <a:pt x="8459979" y="2158864"/>
                    </a:cubicBezTo>
                    <a:cubicBezTo>
                      <a:pt x="8478269" y="2152578"/>
                      <a:pt x="8497511" y="2148957"/>
                      <a:pt x="8516369" y="2144003"/>
                    </a:cubicBezTo>
                    <a:cubicBezTo>
                      <a:pt x="8563425" y="2131431"/>
                      <a:pt x="8610288" y="2118095"/>
                      <a:pt x="8657726" y="2106284"/>
                    </a:cubicBezTo>
                    <a:cubicBezTo>
                      <a:pt x="8675253" y="2101901"/>
                      <a:pt x="8693731" y="2102284"/>
                      <a:pt x="8711448" y="2098664"/>
                    </a:cubicBezTo>
                    <a:cubicBezTo>
                      <a:pt x="8732023" y="2094472"/>
                      <a:pt x="8752407" y="2089138"/>
                      <a:pt x="8772219" y="2082280"/>
                    </a:cubicBezTo>
                    <a:cubicBezTo>
                      <a:pt x="8796985" y="2073707"/>
                      <a:pt x="8820990" y="2062659"/>
                      <a:pt x="8845565" y="2053705"/>
                    </a:cubicBezTo>
                    <a:cubicBezTo>
                      <a:pt x="8886142" y="2039034"/>
                      <a:pt x="8926911" y="2024557"/>
                      <a:pt x="8967871" y="2011221"/>
                    </a:cubicBezTo>
                    <a:cubicBezTo>
                      <a:pt x="8983301" y="2006268"/>
                      <a:pt x="9000257" y="2005697"/>
                      <a:pt x="9015878" y="2001124"/>
                    </a:cubicBezTo>
                    <a:cubicBezTo>
                      <a:pt x="9088840" y="1979597"/>
                      <a:pt x="9161805" y="1957880"/>
                      <a:pt x="9234579" y="1935209"/>
                    </a:cubicBezTo>
                    <a:cubicBezTo>
                      <a:pt x="9272298" y="1923399"/>
                      <a:pt x="9308875" y="1908538"/>
                      <a:pt x="9346597" y="1896917"/>
                    </a:cubicBezTo>
                    <a:cubicBezTo>
                      <a:pt x="9369267" y="1889869"/>
                      <a:pt x="9393650" y="1887773"/>
                      <a:pt x="9416321" y="1880724"/>
                    </a:cubicBezTo>
                    <a:cubicBezTo>
                      <a:pt x="9437278" y="1874247"/>
                      <a:pt x="9456709" y="1863578"/>
                      <a:pt x="9477283" y="1856149"/>
                    </a:cubicBezTo>
                    <a:cubicBezTo>
                      <a:pt x="9540152" y="1833097"/>
                      <a:pt x="9603971" y="1811953"/>
                      <a:pt x="9666265" y="1787186"/>
                    </a:cubicBezTo>
                    <a:cubicBezTo>
                      <a:pt x="9696749" y="1775183"/>
                      <a:pt x="9725323" y="1757849"/>
                      <a:pt x="9754088" y="1741464"/>
                    </a:cubicBezTo>
                    <a:cubicBezTo>
                      <a:pt x="9802858" y="1713841"/>
                      <a:pt x="9850865" y="1685074"/>
                      <a:pt x="9899446" y="1656880"/>
                    </a:cubicBezTo>
                    <a:cubicBezTo>
                      <a:pt x="9935832" y="1635924"/>
                      <a:pt x="9968027" y="1611347"/>
                      <a:pt x="9993175" y="1576487"/>
                    </a:cubicBezTo>
                    <a:cubicBezTo>
                      <a:pt x="10004797" y="1560484"/>
                      <a:pt x="10024990" y="1546768"/>
                      <a:pt x="10044230" y="1540480"/>
                    </a:cubicBezTo>
                    <a:cubicBezTo>
                      <a:pt x="10078713" y="1529241"/>
                      <a:pt x="10104430" y="1507522"/>
                      <a:pt x="10131863" y="1485613"/>
                    </a:cubicBezTo>
                    <a:cubicBezTo>
                      <a:pt x="10166536" y="1457801"/>
                      <a:pt x="10203304" y="1431509"/>
                      <a:pt x="10242357" y="1410555"/>
                    </a:cubicBezTo>
                    <a:cubicBezTo>
                      <a:pt x="10280840" y="1389980"/>
                      <a:pt x="10324086" y="1378549"/>
                      <a:pt x="10363709" y="1359499"/>
                    </a:cubicBezTo>
                    <a:cubicBezTo>
                      <a:pt x="10386952" y="1348259"/>
                      <a:pt x="10407146" y="1330353"/>
                      <a:pt x="10428291" y="1314920"/>
                    </a:cubicBezTo>
                    <a:cubicBezTo>
                      <a:pt x="10449438" y="1299489"/>
                      <a:pt x="10470394" y="1283486"/>
                      <a:pt x="10490969" y="1267104"/>
                    </a:cubicBezTo>
                    <a:cubicBezTo>
                      <a:pt x="10502208" y="1258149"/>
                      <a:pt x="10511734" y="1246909"/>
                      <a:pt x="10523354" y="1238337"/>
                    </a:cubicBezTo>
                    <a:cubicBezTo>
                      <a:pt x="10545263" y="1222334"/>
                      <a:pt x="10569075" y="1208808"/>
                      <a:pt x="10590031" y="1191664"/>
                    </a:cubicBezTo>
                    <a:cubicBezTo>
                      <a:pt x="10610225" y="1175089"/>
                      <a:pt x="10633467" y="1166707"/>
                      <a:pt x="10656519" y="1156038"/>
                    </a:cubicBezTo>
                    <a:cubicBezTo>
                      <a:pt x="10674046" y="1148036"/>
                      <a:pt x="10686617" y="1130320"/>
                      <a:pt x="10703573" y="1120603"/>
                    </a:cubicBezTo>
                    <a:cubicBezTo>
                      <a:pt x="10727767" y="1106697"/>
                      <a:pt x="10746246" y="1089553"/>
                      <a:pt x="10764534" y="1067643"/>
                    </a:cubicBezTo>
                    <a:cubicBezTo>
                      <a:pt x="10785111" y="1043068"/>
                      <a:pt x="10820162" y="1029732"/>
                      <a:pt x="10850453" y="1014301"/>
                    </a:cubicBezTo>
                    <a:cubicBezTo>
                      <a:pt x="10876171" y="1001157"/>
                      <a:pt x="10906081" y="995632"/>
                      <a:pt x="10929704" y="980201"/>
                    </a:cubicBezTo>
                    <a:cubicBezTo>
                      <a:pt x="10946279" y="969342"/>
                      <a:pt x="10958661" y="948957"/>
                      <a:pt x="10967423" y="930289"/>
                    </a:cubicBezTo>
                    <a:cubicBezTo>
                      <a:pt x="10987046" y="887995"/>
                      <a:pt x="11021146" y="861897"/>
                      <a:pt x="11058869" y="838084"/>
                    </a:cubicBezTo>
                    <a:cubicBezTo>
                      <a:pt x="11097350" y="813699"/>
                      <a:pt x="11133927" y="786836"/>
                      <a:pt x="11172600" y="762834"/>
                    </a:cubicBezTo>
                    <a:cubicBezTo>
                      <a:pt x="11211843" y="738638"/>
                      <a:pt x="11243658" y="706443"/>
                      <a:pt x="11275283" y="673676"/>
                    </a:cubicBezTo>
                    <a:cubicBezTo>
                      <a:pt x="11288238" y="660150"/>
                      <a:pt x="11305192" y="650434"/>
                      <a:pt x="11320623" y="639195"/>
                    </a:cubicBezTo>
                    <a:cubicBezTo>
                      <a:pt x="11338339" y="626241"/>
                      <a:pt x="11355296" y="611953"/>
                      <a:pt x="11374346" y="601664"/>
                    </a:cubicBezTo>
                    <a:cubicBezTo>
                      <a:pt x="11398160" y="588709"/>
                      <a:pt x="11424069" y="579757"/>
                      <a:pt x="11448453" y="567755"/>
                    </a:cubicBezTo>
                    <a:cubicBezTo>
                      <a:pt x="11476838" y="553657"/>
                      <a:pt x="11505795" y="539750"/>
                      <a:pt x="11532275" y="522605"/>
                    </a:cubicBezTo>
                    <a:cubicBezTo>
                      <a:pt x="11545039" y="514413"/>
                      <a:pt x="11553613" y="499363"/>
                      <a:pt x="11562947" y="486598"/>
                    </a:cubicBezTo>
                    <a:cubicBezTo>
                      <a:pt x="11599714" y="436305"/>
                      <a:pt x="11635529" y="385441"/>
                      <a:pt x="11672489" y="335337"/>
                    </a:cubicBezTo>
                    <a:cubicBezTo>
                      <a:pt x="11712304" y="281424"/>
                      <a:pt x="11763931" y="241608"/>
                      <a:pt x="11821656" y="207889"/>
                    </a:cubicBezTo>
                    <a:cubicBezTo>
                      <a:pt x="11877664" y="175312"/>
                      <a:pt x="11931195" y="138734"/>
                      <a:pt x="11986443" y="104824"/>
                    </a:cubicBezTo>
                    <a:cubicBezTo>
                      <a:pt x="11998443" y="97395"/>
                      <a:pt x="12013114" y="94347"/>
                      <a:pt x="12026448" y="88821"/>
                    </a:cubicBezTo>
                    <a:cubicBezTo>
                      <a:pt x="12072360" y="69580"/>
                      <a:pt x="12118083" y="50147"/>
                      <a:pt x="12160947" y="28621"/>
                    </a:cubicBezTo>
                    <a:lnTo>
                      <a:pt x="12192000" y="0"/>
                    </a:lnTo>
                    <a:close/>
                  </a:path>
                </a:pathLst>
              </a:custGeom>
              <a:solidFill>
                <a:schemeClr val="bg1">
                  <a:alpha val="14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19" name="Group 11">
              <a:extLst>
                <a:ext uri="{FF2B5EF4-FFF2-40B4-BE49-F238E27FC236}">
                  <a16:creationId xmlns:a16="http://schemas.microsoft.com/office/drawing/2014/main" id="{05148B0F-801C-45A1-80C1-EEC25A22A7C6}"/>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544" y="3296011"/>
              <a:ext cx="12191456" cy="2849975"/>
              <a:chOff x="544" y="3296011"/>
              <a:chExt cx="12191456" cy="2849975"/>
            </a:xfrm>
          </p:grpSpPr>
          <p:sp>
            <p:nvSpPr>
              <p:cNvPr id="13" name="Freeform: Shape 12">
                <a:extLst>
                  <a:ext uri="{FF2B5EF4-FFF2-40B4-BE49-F238E27FC236}">
                    <a16:creationId xmlns:a16="http://schemas.microsoft.com/office/drawing/2014/main" id="{E7715ED9-C8CE-4651-82AA-1C4B5F14A0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4" y="3296011"/>
                <a:ext cx="12191456" cy="2849975"/>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B911230A-EF3B-4760-9087-E4FBE05BDC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4" y="3296011"/>
                <a:ext cx="12191456" cy="2849975"/>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blipFill>
                <a:blip r:embed="rId2">
                  <a:alphaModFix amt="57000"/>
                </a:blip>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sp>
        <p:nvSpPr>
          <p:cNvPr id="2" name="Title 1">
            <a:extLst>
              <a:ext uri="{FF2B5EF4-FFF2-40B4-BE49-F238E27FC236}">
                <a16:creationId xmlns:a16="http://schemas.microsoft.com/office/drawing/2014/main" id="{45E954BC-0736-4BCE-95D0-B0C14C462221}"/>
              </a:ext>
            </a:extLst>
          </p:cNvPr>
          <p:cNvSpPr>
            <a:spLocks noGrp="1"/>
          </p:cNvSpPr>
          <p:nvPr>
            <p:ph type="title"/>
          </p:nvPr>
        </p:nvSpPr>
        <p:spPr>
          <a:xfrm>
            <a:off x="303627" y="85917"/>
            <a:ext cx="7021513" cy="852126"/>
          </a:xfrm>
        </p:spPr>
        <p:txBody>
          <a:bodyPr vert="horz" lIns="91440" tIns="45720" rIns="91440" bIns="45720" rtlCol="0" anchor="b">
            <a:normAutofit/>
          </a:bodyPr>
          <a:lstStyle/>
          <a:p>
            <a:r>
              <a:rPr lang="en-US" sz="5400" b="1" kern="1200" dirty="0">
                <a:solidFill>
                  <a:schemeClr val="bg1"/>
                </a:solidFill>
                <a:latin typeface="+mj-lt"/>
                <a:ea typeface="+mj-ea"/>
                <a:cs typeface="+mj-cs"/>
              </a:rPr>
              <a:t>References</a:t>
            </a:r>
          </a:p>
        </p:txBody>
      </p:sp>
      <p:sp>
        <p:nvSpPr>
          <p:cNvPr id="3" name="Content Placeholder 2">
            <a:extLst>
              <a:ext uri="{FF2B5EF4-FFF2-40B4-BE49-F238E27FC236}">
                <a16:creationId xmlns:a16="http://schemas.microsoft.com/office/drawing/2014/main" id="{B1EF95FD-A6FD-4A06-A8E4-EC1EC133F857}"/>
              </a:ext>
            </a:extLst>
          </p:cNvPr>
          <p:cNvSpPr>
            <a:spLocks noGrp="1"/>
          </p:cNvSpPr>
          <p:nvPr>
            <p:ph idx="1"/>
          </p:nvPr>
        </p:nvSpPr>
        <p:spPr>
          <a:xfrm>
            <a:off x="303627" y="1090044"/>
            <a:ext cx="10259172" cy="4138884"/>
          </a:xfrm>
        </p:spPr>
        <p:txBody>
          <a:bodyPr vert="horz" lIns="91440" tIns="45720" rIns="91440" bIns="45720" rtlCol="0">
            <a:normAutofit fontScale="62500" lnSpcReduction="20000"/>
          </a:bodyPr>
          <a:lstStyle/>
          <a:p>
            <a:pPr marL="0" indent="0">
              <a:buNone/>
            </a:pPr>
            <a:r>
              <a:rPr lang="en-GB" sz="2900" dirty="0" err="1">
                <a:solidFill>
                  <a:schemeClr val="bg1"/>
                </a:solidFill>
              </a:rPr>
              <a:t>Burchardt</a:t>
            </a:r>
            <a:r>
              <a:rPr lang="en-GB" sz="2900" dirty="0">
                <a:solidFill>
                  <a:schemeClr val="bg1"/>
                </a:solidFill>
              </a:rPr>
              <a:t>, T., Grande, J. L., &amp; </a:t>
            </a:r>
            <a:r>
              <a:rPr lang="en-GB" sz="2900" dirty="0" err="1">
                <a:solidFill>
                  <a:schemeClr val="bg1"/>
                </a:solidFill>
              </a:rPr>
              <a:t>Pichaud</a:t>
            </a:r>
            <a:r>
              <a:rPr lang="en-GB" sz="2900" dirty="0">
                <a:solidFill>
                  <a:schemeClr val="bg1"/>
                </a:solidFill>
              </a:rPr>
              <a:t>, D. (2002). Degrees of exclusion: Developing a dynamic, multidimensional measure. In J. Hills, J. L. Grande, &amp; D. </a:t>
            </a:r>
            <a:r>
              <a:rPr lang="en-GB" sz="2900" dirty="0" err="1">
                <a:solidFill>
                  <a:schemeClr val="bg1"/>
                </a:solidFill>
              </a:rPr>
              <a:t>Pichaud</a:t>
            </a:r>
            <a:r>
              <a:rPr lang="en-GB" sz="2900" dirty="0">
                <a:solidFill>
                  <a:schemeClr val="bg1"/>
                </a:solidFill>
              </a:rPr>
              <a:t> (Eds.), Understanding social exclusion (pp. 30–43). Oxford, England: Oxford University Press.</a:t>
            </a:r>
          </a:p>
          <a:p>
            <a:pPr marL="0" indent="0">
              <a:buNone/>
            </a:pPr>
            <a:endParaRPr lang="en-GB" sz="2900" dirty="0">
              <a:solidFill>
                <a:schemeClr val="bg1"/>
              </a:solidFill>
            </a:endParaRPr>
          </a:p>
          <a:p>
            <a:pPr marL="0" indent="0">
              <a:buNone/>
            </a:pPr>
            <a:r>
              <a:rPr lang="en-GB" dirty="0">
                <a:solidFill>
                  <a:schemeClr val="bg1"/>
                </a:solidFill>
              </a:rPr>
              <a:t>Duffy, M. &amp; Mair, J. (2018). </a:t>
            </a:r>
            <a:r>
              <a:rPr lang="en-GB" i="1" dirty="0">
                <a:solidFill>
                  <a:schemeClr val="bg1"/>
                </a:solidFill>
              </a:rPr>
              <a:t>Festival encounters: Theoretical perspectives on festival events and social cohesion. </a:t>
            </a:r>
            <a:r>
              <a:rPr lang="en-GB" dirty="0">
                <a:solidFill>
                  <a:schemeClr val="bg1"/>
                </a:solidFill>
              </a:rPr>
              <a:t>London: Routledge</a:t>
            </a:r>
            <a:endParaRPr lang="en-GB" sz="2900" dirty="0">
              <a:solidFill>
                <a:schemeClr val="bg1"/>
              </a:solidFill>
            </a:endParaRPr>
          </a:p>
          <a:p>
            <a:pPr marL="0" indent="0">
              <a:buNone/>
            </a:pPr>
            <a:endParaRPr lang="en-GB" sz="2900" dirty="0">
              <a:solidFill>
                <a:schemeClr val="bg1"/>
              </a:solidFill>
            </a:endParaRPr>
          </a:p>
          <a:p>
            <a:pPr marL="0" indent="0">
              <a:buNone/>
            </a:pPr>
            <a:r>
              <a:rPr lang="en-GB" sz="2900" dirty="0">
                <a:solidFill>
                  <a:schemeClr val="bg1"/>
                </a:solidFill>
              </a:rPr>
              <a:t>Dunkley, R.  (2015). Reimagining a Sustainable Future through Artistic Events:  A Case Study from Wales </a:t>
            </a:r>
            <a:r>
              <a:rPr lang="en-GB" sz="2900" dirty="0" err="1">
                <a:solidFill>
                  <a:schemeClr val="bg1"/>
                </a:solidFill>
              </a:rPr>
              <a:t>Moufakkir</a:t>
            </a:r>
            <a:r>
              <a:rPr lang="en-GB" sz="2900" dirty="0">
                <a:solidFill>
                  <a:schemeClr val="bg1"/>
                </a:solidFill>
              </a:rPr>
              <a:t>, O, </a:t>
            </a:r>
            <a:r>
              <a:rPr lang="en-GB" sz="2900" dirty="0" err="1">
                <a:solidFill>
                  <a:schemeClr val="bg1"/>
                </a:solidFill>
              </a:rPr>
              <a:t>Pernecky</a:t>
            </a:r>
            <a:r>
              <a:rPr lang="en-GB" sz="2900" dirty="0">
                <a:solidFill>
                  <a:schemeClr val="bg1"/>
                </a:solidFill>
              </a:rPr>
              <a:t>, T. (eds.) in </a:t>
            </a:r>
            <a:r>
              <a:rPr lang="en-GB" sz="2900" i="1" dirty="0">
                <a:solidFill>
                  <a:schemeClr val="bg1"/>
                </a:solidFill>
              </a:rPr>
              <a:t>Ideological, Social and Cultural Aspects of Events</a:t>
            </a:r>
            <a:r>
              <a:rPr lang="en-GB" sz="2900" dirty="0">
                <a:solidFill>
                  <a:schemeClr val="bg1"/>
                </a:solidFill>
              </a:rPr>
              <a:t> (pp. 100-109).   </a:t>
            </a:r>
            <a:r>
              <a:rPr lang="en-GB" sz="2900" dirty="0" err="1">
                <a:solidFill>
                  <a:schemeClr val="bg1"/>
                </a:solidFill>
              </a:rPr>
              <a:t>Walingford</a:t>
            </a:r>
            <a:r>
              <a:rPr lang="en-GB" sz="2900" dirty="0">
                <a:solidFill>
                  <a:schemeClr val="bg1"/>
                </a:solidFill>
              </a:rPr>
              <a:t>: CABI International. </a:t>
            </a:r>
          </a:p>
          <a:p>
            <a:pPr marL="0" indent="0">
              <a:buNone/>
            </a:pPr>
            <a:endParaRPr lang="en-GB" sz="2900" dirty="0">
              <a:solidFill>
                <a:schemeClr val="bg1"/>
              </a:solidFill>
            </a:endParaRPr>
          </a:p>
          <a:p>
            <a:pPr marL="0" indent="0">
              <a:buNone/>
            </a:pPr>
            <a:r>
              <a:rPr lang="en-GB" sz="2900" dirty="0">
                <a:solidFill>
                  <a:schemeClr val="bg1"/>
                </a:solidFill>
              </a:rPr>
              <a:t>Iwasaki, Y (2007) Leisure and Quality of Life in an International and Multicultural Context: What are Major Pathways Linking Leisure to Quality of Life? </a:t>
            </a:r>
            <a:r>
              <a:rPr lang="en-GB" sz="2900" i="1" dirty="0">
                <a:solidFill>
                  <a:schemeClr val="bg1"/>
                </a:solidFill>
              </a:rPr>
              <a:t>Social Indicators Research</a:t>
            </a:r>
            <a:r>
              <a:rPr lang="en-GB" sz="2900" dirty="0">
                <a:solidFill>
                  <a:schemeClr val="bg1"/>
                </a:solidFill>
              </a:rPr>
              <a:t> (2007) 82: pp. 233–264.</a:t>
            </a:r>
          </a:p>
          <a:p>
            <a:pPr marL="0" indent="0">
              <a:buNone/>
            </a:pPr>
            <a:endParaRPr lang="en-GB" sz="2900" dirty="0">
              <a:solidFill>
                <a:schemeClr val="bg1"/>
              </a:solidFill>
            </a:endParaRPr>
          </a:p>
          <a:p>
            <a:pPr marL="0" indent="0">
              <a:buNone/>
            </a:pPr>
            <a:r>
              <a:rPr lang="en-GB" sz="2900" dirty="0">
                <a:solidFill>
                  <a:schemeClr val="bg1"/>
                </a:solidFill>
              </a:rPr>
              <a:t>Jaeger, K. &amp; </a:t>
            </a:r>
            <a:r>
              <a:rPr lang="en-GB" sz="2900" dirty="0" err="1">
                <a:solidFill>
                  <a:schemeClr val="bg1"/>
                </a:solidFill>
              </a:rPr>
              <a:t>Mykletun</a:t>
            </a:r>
            <a:r>
              <a:rPr lang="en-GB" sz="2900" dirty="0">
                <a:solidFill>
                  <a:schemeClr val="bg1"/>
                </a:solidFill>
              </a:rPr>
              <a:t>, R. J. (2013). Festivals, Identity and Belonging. </a:t>
            </a:r>
            <a:r>
              <a:rPr lang="en-GB" sz="2900" i="1" dirty="0">
                <a:solidFill>
                  <a:schemeClr val="bg1"/>
                </a:solidFill>
              </a:rPr>
              <a:t>Event Management 17</a:t>
            </a:r>
            <a:r>
              <a:rPr lang="en-GB" sz="2900" dirty="0">
                <a:solidFill>
                  <a:schemeClr val="bg1"/>
                </a:solidFill>
              </a:rPr>
              <a:t> (3), pp. 23-226.</a:t>
            </a:r>
          </a:p>
          <a:p>
            <a:pPr marL="0" indent="0">
              <a:buNone/>
            </a:pPr>
            <a:endParaRPr lang="en-GB" sz="3400" dirty="0">
              <a:solidFill>
                <a:schemeClr val="bg1"/>
              </a:solidFill>
            </a:endParaRPr>
          </a:p>
          <a:p>
            <a:pPr marL="0" indent="0">
              <a:buNone/>
            </a:pPr>
            <a:endParaRPr lang="en-US" sz="2400" kern="1200" dirty="0">
              <a:solidFill>
                <a:schemeClr val="bg1"/>
              </a:solidFill>
            </a:endParaRPr>
          </a:p>
        </p:txBody>
      </p:sp>
      <p:sp>
        <p:nvSpPr>
          <p:cNvPr id="4" name="Footer Placeholder 3">
            <a:extLst>
              <a:ext uri="{FF2B5EF4-FFF2-40B4-BE49-F238E27FC236}">
                <a16:creationId xmlns:a16="http://schemas.microsoft.com/office/drawing/2014/main" id="{84966765-44F4-4170-A829-3F92EE3A09F1}"/>
              </a:ext>
            </a:extLst>
          </p:cNvPr>
          <p:cNvSpPr>
            <a:spLocks noGrp="1"/>
          </p:cNvSpPr>
          <p:nvPr>
            <p:ph type="ftr" sz="quarter" idx="11"/>
          </p:nvPr>
        </p:nvSpPr>
        <p:spPr/>
        <p:txBody>
          <a:bodyPr/>
          <a:lstStyle/>
          <a:p>
            <a:r>
              <a:rPr lang="en-GB"/>
              <a:t>Karen DaviesAMI-07</a:t>
            </a:r>
          </a:p>
        </p:txBody>
      </p:sp>
    </p:spTree>
    <p:extLst>
      <p:ext uri="{BB962C8B-B14F-4D97-AF65-F5344CB8AC3E}">
        <p14:creationId xmlns:p14="http://schemas.microsoft.com/office/powerpoint/2010/main" val="42415503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B95B9BA8-1D69-4796-85F5-B6D0BD5235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5E954BC-0736-4BCE-95D0-B0C14C462221}"/>
              </a:ext>
            </a:extLst>
          </p:cNvPr>
          <p:cNvSpPr>
            <a:spLocks noGrp="1"/>
          </p:cNvSpPr>
          <p:nvPr>
            <p:ph type="title"/>
          </p:nvPr>
        </p:nvSpPr>
        <p:spPr>
          <a:xfrm>
            <a:off x="466410" y="398856"/>
            <a:ext cx="5273098" cy="868241"/>
          </a:xfrm>
        </p:spPr>
        <p:txBody>
          <a:bodyPr vert="horz" lIns="91440" tIns="45720" rIns="91440" bIns="45720" rtlCol="0" anchor="t">
            <a:normAutofit fontScale="90000"/>
          </a:bodyPr>
          <a:lstStyle/>
          <a:p>
            <a:r>
              <a:rPr lang="en-US" sz="4000" b="1" kern="1200" dirty="0">
                <a:latin typeface="+mj-lt"/>
                <a:ea typeface="+mj-ea"/>
                <a:cs typeface="+mj-cs"/>
              </a:rPr>
              <a:t>References</a:t>
            </a:r>
            <a:br>
              <a:rPr lang="en-US" sz="4000" b="1" kern="1200" dirty="0">
                <a:latin typeface="+mj-lt"/>
                <a:ea typeface="+mj-ea"/>
                <a:cs typeface="+mj-cs"/>
              </a:rPr>
            </a:br>
            <a:endParaRPr lang="en-US" sz="4000" b="1" kern="1200" dirty="0">
              <a:latin typeface="+mj-lt"/>
              <a:ea typeface="+mj-ea"/>
              <a:cs typeface="+mj-cs"/>
            </a:endParaRPr>
          </a:p>
        </p:txBody>
      </p:sp>
      <p:sp>
        <p:nvSpPr>
          <p:cNvPr id="3" name="Content Placeholder 2">
            <a:extLst>
              <a:ext uri="{FF2B5EF4-FFF2-40B4-BE49-F238E27FC236}">
                <a16:creationId xmlns:a16="http://schemas.microsoft.com/office/drawing/2014/main" id="{B1EF95FD-A6FD-4A06-A8E4-EC1EC133F857}"/>
              </a:ext>
            </a:extLst>
          </p:cNvPr>
          <p:cNvSpPr>
            <a:spLocks noGrp="1"/>
          </p:cNvSpPr>
          <p:nvPr>
            <p:ph idx="1"/>
          </p:nvPr>
        </p:nvSpPr>
        <p:spPr>
          <a:xfrm>
            <a:off x="407266" y="1297577"/>
            <a:ext cx="10504573" cy="4563292"/>
          </a:xfrm>
        </p:spPr>
        <p:txBody>
          <a:bodyPr vert="horz" lIns="91440" tIns="45720" rIns="91440" bIns="45720" rtlCol="0">
            <a:normAutofit fontScale="77500" lnSpcReduction="20000"/>
          </a:bodyPr>
          <a:lstStyle/>
          <a:p>
            <a:pPr marL="0" indent="0">
              <a:buNone/>
            </a:pPr>
            <a:endParaRPr lang="en-GB" sz="1700" dirty="0">
              <a:solidFill>
                <a:schemeClr val="tx1">
                  <a:alpha val="80000"/>
                </a:schemeClr>
              </a:solidFill>
            </a:endParaRPr>
          </a:p>
          <a:p>
            <a:pPr marL="0" indent="0">
              <a:buNone/>
            </a:pPr>
            <a:r>
              <a:rPr lang="en-GB" sz="2300" dirty="0"/>
              <a:t>Jepson, A. &amp; Stadler, R. (2017). Conceptualizing the Impact of Festival and Event Attendance Upon Family Quality of Life (QOL).  </a:t>
            </a:r>
            <a:r>
              <a:rPr lang="en-GB" sz="2300" i="1" dirty="0"/>
              <a:t>Event Management, 21</a:t>
            </a:r>
            <a:r>
              <a:rPr lang="en-GB" sz="2300" dirty="0"/>
              <a:t>, pp. 47-60.</a:t>
            </a:r>
          </a:p>
          <a:p>
            <a:pPr marL="0" indent="0">
              <a:buNone/>
            </a:pPr>
            <a:endParaRPr lang="en-GB" sz="2300" dirty="0"/>
          </a:p>
          <a:p>
            <a:pPr marL="0" indent="0">
              <a:buNone/>
            </a:pPr>
            <a:r>
              <a:rPr lang="en-GB" sz="2300" dirty="0"/>
              <a:t>Lister, R (1990).  </a:t>
            </a:r>
            <a:r>
              <a:rPr lang="en-GB" sz="2300" i="1" dirty="0"/>
              <a:t>The Exclusive Society: Citizenship and the Poor</a:t>
            </a:r>
            <a:r>
              <a:rPr lang="en-GB" sz="2300" dirty="0"/>
              <a:t>. London: CPAG</a:t>
            </a:r>
          </a:p>
          <a:p>
            <a:pPr marL="0" indent="0">
              <a:buNone/>
            </a:pPr>
            <a:endParaRPr lang="en-GB" sz="2300" dirty="0"/>
          </a:p>
          <a:p>
            <a:pPr marL="0" indent="0">
              <a:buNone/>
            </a:pPr>
            <a:r>
              <a:rPr lang="en-GB" sz="2300" dirty="0"/>
              <a:t>Padley, M. &amp; Hirsch, D. (2017). </a:t>
            </a:r>
            <a:r>
              <a:rPr lang="en-GB" sz="2300" i="1" dirty="0"/>
              <a:t>A Minimum Income Standard for the UK in 2017</a:t>
            </a:r>
            <a:r>
              <a:rPr lang="en-GB" sz="2300" dirty="0"/>
              <a:t>.  York: Joseph Rountree Foundation.  Available at: </a:t>
            </a:r>
            <a:r>
              <a:rPr lang="en-GB" sz="2300" u="sng" dirty="0">
                <a:hlinkClick r:id="rId2"/>
              </a:rPr>
              <a:t>https://www.jrf.org.uk/report/minimum-income-standard-uk-2017</a:t>
            </a:r>
            <a:r>
              <a:rPr lang="en-GB" sz="2300" u="sng" dirty="0"/>
              <a:t>.</a:t>
            </a:r>
            <a:endParaRPr lang="en-GB" sz="2300" dirty="0"/>
          </a:p>
          <a:p>
            <a:pPr marL="0" indent="0">
              <a:buNone/>
            </a:pPr>
            <a:endParaRPr lang="en-GB" sz="2300" dirty="0"/>
          </a:p>
          <a:p>
            <a:pPr marL="0" indent="0">
              <a:buNone/>
            </a:pPr>
            <a:r>
              <a:rPr lang="en-GB" sz="2300" dirty="0"/>
              <a:t>Social Metrics Commission (2018). </a:t>
            </a:r>
            <a:r>
              <a:rPr lang="en-GB" sz="2300" i="1" dirty="0"/>
              <a:t>A New Measure of Poverty for the UK: The final report of the Social Metrics Commission</a:t>
            </a:r>
            <a:r>
              <a:rPr lang="en-GB" sz="2300" dirty="0"/>
              <a:t>.  London: Social Metrics Commission.  Available at: </a:t>
            </a:r>
            <a:r>
              <a:rPr lang="en-GB" sz="2300" u="sng" dirty="0">
                <a:hlinkClick r:id="rId3">
                  <a:extLst>
                    <a:ext uri="{A12FA001-AC4F-418D-AE19-62706E023703}">
                      <ahyp:hlinkClr xmlns:ahyp="http://schemas.microsoft.com/office/drawing/2018/hyperlinkcolor" val="tx"/>
                    </a:ext>
                  </a:extLst>
                </a:hlinkClick>
              </a:rPr>
              <a:t>https://socialmetricscommission.org.uk/wp-content/uploads/2019/07/SMC_measuring-poverty-201809_full-report.pdf</a:t>
            </a:r>
            <a:endParaRPr lang="en-GB" sz="2300" dirty="0"/>
          </a:p>
          <a:p>
            <a:pPr marL="0" indent="0">
              <a:buNone/>
            </a:pPr>
            <a:endParaRPr lang="en-US" sz="2300" kern="1200" dirty="0"/>
          </a:p>
          <a:p>
            <a:pPr marL="0" indent="0">
              <a:buNone/>
            </a:pPr>
            <a:r>
              <a:rPr lang="en-GB" sz="2300" dirty="0"/>
              <a:t>Wilks, L. (2011). Bridging and bonding: social capital at music festivals, </a:t>
            </a:r>
            <a:r>
              <a:rPr lang="en-GB" sz="2300" i="1" dirty="0"/>
              <a:t>Journal of Policy Research in Tourism, Leisure and Events</a:t>
            </a:r>
            <a:r>
              <a:rPr lang="en-GB" sz="2300" dirty="0"/>
              <a:t>, 3 (3), pp. 281-297</a:t>
            </a:r>
            <a:r>
              <a:rPr lang="en-GB" dirty="0"/>
              <a:t>.</a:t>
            </a:r>
          </a:p>
          <a:p>
            <a:pPr marL="0" indent="0">
              <a:buNone/>
            </a:pPr>
            <a:endParaRPr lang="en-US" sz="1700" kern="1200" dirty="0">
              <a:solidFill>
                <a:schemeClr val="tx1">
                  <a:alpha val="80000"/>
                </a:schemeClr>
              </a:solidFill>
            </a:endParaRPr>
          </a:p>
        </p:txBody>
      </p:sp>
      <p:sp>
        <p:nvSpPr>
          <p:cNvPr id="4" name="Footer Placeholder 3">
            <a:extLst>
              <a:ext uri="{FF2B5EF4-FFF2-40B4-BE49-F238E27FC236}">
                <a16:creationId xmlns:a16="http://schemas.microsoft.com/office/drawing/2014/main" id="{84966765-44F4-4170-A829-3F92EE3A09F1}"/>
              </a:ext>
            </a:extLst>
          </p:cNvPr>
          <p:cNvSpPr>
            <a:spLocks noGrp="1"/>
          </p:cNvSpPr>
          <p:nvPr>
            <p:ph type="ftr" sz="quarter" idx="11"/>
          </p:nvPr>
        </p:nvSpPr>
        <p:spPr>
          <a:xfrm>
            <a:off x="7859713" y="6025942"/>
            <a:ext cx="3497262" cy="365125"/>
          </a:xfrm>
        </p:spPr>
        <p:txBody>
          <a:bodyPr>
            <a:normAutofit/>
          </a:bodyPr>
          <a:lstStyle/>
          <a:p>
            <a:pPr algn="r">
              <a:spcAft>
                <a:spcPts val="600"/>
              </a:spcAft>
            </a:pPr>
            <a:r>
              <a:rPr lang="en-GB" sz="1000">
                <a:solidFill>
                  <a:schemeClr val="tx1">
                    <a:alpha val="60000"/>
                  </a:schemeClr>
                </a:solidFill>
              </a:rPr>
              <a:t>Karen DaviesAMI-07</a:t>
            </a:r>
          </a:p>
        </p:txBody>
      </p:sp>
      <p:grpSp>
        <p:nvGrpSpPr>
          <p:cNvPr id="24" name="Group 23">
            <a:extLst>
              <a:ext uri="{FF2B5EF4-FFF2-40B4-BE49-F238E27FC236}">
                <a16:creationId xmlns:a16="http://schemas.microsoft.com/office/drawing/2014/main" id="{4728F330-19FB-4D39-BD0F-53032ABFEB7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79015" y="0"/>
            <a:ext cx="712985" cy="6858000"/>
            <a:chOff x="11479015" y="0"/>
            <a:chExt cx="712985" cy="6858000"/>
          </a:xfrm>
          <a:effectLst>
            <a:outerShdw blurRad="381000" dist="152400" dir="10800000" algn="ctr" rotWithShape="0">
              <a:schemeClr val="bg1">
                <a:alpha val="10000"/>
              </a:schemeClr>
            </a:outerShdw>
          </a:effectLst>
        </p:grpSpPr>
        <p:sp>
          <p:nvSpPr>
            <p:cNvPr id="25" name="Freeform: Shape 24">
              <a:extLst>
                <a:ext uri="{FF2B5EF4-FFF2-40B4-BE49-F238E27FC236}">
                  <a16:creationId xmlns:a16="http://schemas.microsoft.com/office/drawing/2014/main" id="{30220D63-6F38-42F9-8AAD-3B1363A4FAE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479018" y="0"/>
              <a:ext cx="712982" cy="6858000"/>
            </a:xfrm>
            <a:custGeom>
              <a:avLst/>
              <a:gdLst>
                <a:gd name="connsiteX0" fmla="*/ 280560 w 712982"/>
                <a:gd name="connsiteY0" fmla="*/ 0 h 6858000"/>
                <a:gd name="connsiteX1" fmla="*/ 712982 w 712982"/>
                <a:gd name="connsiteY1" fmla="*/ 0 h 6858000"/>
                <a:gd name="connsiteX2" fmla="*/ 712982 w 712982"/>
                <a:gd name="connsiteY2" fmla="*/ 6858000 h 6858000"/>
                <a:gd name="connsiteX3" fmla="*/ 372527 w 712982"/>
                <a:gd name="connsiteY3" fmla="*/ 6858000 h 6858000"/>
                <a:gd name="connsiteX4" fmla="*/ 372901 w 712982"/>
                <a:gd name="connsiteY4" fmla="*/ 6835810 h 6858000"/>
                <a:gd name="connsiteX5" fmla="*/ 363017 w 712982"/>
                <a:gd name="connsiteY5" fmla="*/ 6518145 h 6858000"/>
                <a:gd name="connsiteX6" fmla="*/ 310498 w 712982"/>
                <a:gd name="connsiteY6" fmla="*/ 6393936 h 6858000"/>
                <a:gd name="connsiteX7" fmla="*/ 305420 w 712982"/>
                <a:gd name="connsiteY7" fmla="*/ 6355564 h 6858000"/>
                <a:gd name="connsiteX8" fmla="*/ 311030 w 712982"/>
                <a:gd name="connsiteY8" fmla="*/ 6267729 h 6858000"/>
                <a:gd name="connsiteX9" fmla="*/ 281440 w 712982"/>
                <a:gd name="connsiteY9" fmla="*/ 6090959 h 6858000"/>
                <a:gd name="connsiteX10" fmla="*/ 258928 w 712982"/>
                <a:gd name="connsiteY10" fmla="*/ 6026981 h 6858000"/>
                <a:gd name="connsiteX11" fmla="*/ 245105 w 712982"/>
                <a:gd name="connsiteY11" fmla="*/ 5991615 h 6858000"/>
                <a:gd name="connsiteX12" fmla="*/ 197441 w 712982"/>
                <a:gd name="connsiteY12" fmla="*/ 5807458 h 6858000"/>
                <a:gd name="connsiteX13" fmla="*/ 159115 w 712982"/>
                <a:gd name="connsiteY13" fmla="*/ 5727356 h 6858000"/>
                <a:gd name="connsiteX14" fmla="*/ 152306 w 712982"/>
                <a:gd name="connsiteY14" fmla="*/ 5705270 h 6858000"/>
                <a:gd name="connsiteX15" fmla="*/ 150939 w 712982"/>
                <a:gd name="connsiteY15" fmla="*/ 5580441 h 6858000"/>
                <a:gd name="connsiteX16" fmla="*/ 187956 w 712982"/>
                <a:gd name="connsiteY16" fmla="*/ 5482729 h 6858000"/>
                <a:gd name="connsiteX17" fmla="*/ 201902 w 712982"/>
                <a:gd name="connsiteY17" fmla="*/ 5463053 h 6858000"/>
                <a:gd name="connsiteX18" fmla="*/ 168174 w 712982"/>
                <a:gd name="connsiteY18" fmla="*/ 5205662 h 6858000"/>
                <a:gd name="connsiteX19" fmla="*/ 157186 w 712982"/>
                <a:gd name="connsiteY19" fmla="*/ 5166766 h 6858000"/>
                <a:gd name="connsiteX20" fmla="*/ 163999 w 712982"/>
                <a:gd name="connsiteY20" fmla="*/ 4972256 h 6858000"/>
                <a:gd name="connsiteX21" fmla="*/ 163388 w 712982"/>
                <a:gd name="connsiteY21" fmla="*/ 4915833 h 6858000"/>
                <a:gd name="connsiteX22" fmla="*/ 166361 w 712982"/>
                <a:gd name="connsiteY22" fmla="*/ 4712964 h 6858000"/>
                <a:gd name="connsiteX23" fmla="*/ 140122 w 712982"/>
                <a:gd name="connsiteY23" fmla="*/ 4687152 h 6858000"/>
                <a:gd name="connsiteX24" fmla="*/ 73058 w 712982"/>
                <a:gd name="connsiteY24" fmla="*/ 4611951 h 6858000"/>
                <a:gd name="connsiteX25" fmla="*/ 3979 w 712982"/>
                <a:gd name="connsiteY25" fmla="*/ 4456771 h 6858000"/>
                <a:gd name="connsiteX26" fmla="*/ 2091 w 712982"/>
                <a:gd name="connsiteY26" fmla="*/ 4412781 h 6858000"/>
                <a:gd name="connsiteX27" fmla="*/ 75905 w 712982"/>
                <a:gd name="connsiteY27" fmla="*/ 4292897 h 6858000"/>
                <a:gd name="connsiteX28" fmla="*/ 104434 w 712982"/>
                <a:gd name="connsiteY28" fmla="*/ 4235333 h 6858000"/>
                <a:gd name="connsiteX29" fmla="*/ 151065 w 712982"/>
                <a:gd name="connsiteY29" fmla="*/ 4075686 h 6858000"/>
                <a:gd name="connsiteX30" fmla="*/ 161243 w 712982"/>
                <a:gd name="connsiteY30" fmla="*/ 4061695 h 6858000"/>
                <a:gd name="connsiteX31" fmla="*/ 286285 w 712982"/>
                <a:gd name="connsiteY31" fmla="*/ 3933862 h 6858000"/>
                <a:gd name="connsiteX32" fmla="*/ 306926 w 712982"/>
                <a:gd name="connsiteY32" fmla="*/ 3905847 h 6858000"/>
                <a:gd name="connsiteX33" fmla="*/ 340015 w 712982"/>
                <a:gd name="connsiteY33" fmla="*/ 3871199 h 6858000"/>
                <a:gd name="connsiteX34" fmla="*/ 400111 w 712982"/>
                <a:gd name="connsiteY34" fmla="*/ 3767743 h 6858000"/>
                <a:gd name="connsiteX35" fmla="*/ 409694 w 712982"/>
                <a:gd name="connsiteY35" fmla="*/ 3646690 h 6858000"/>
                <a:gd name="connsiteX36" fmla="*/ 428447 w 712982"/>
                <a:gd name="connsiteY36" fmla="*/ 3499752 h 6858000"/>
                <a:gd name="connsiteX37" fmla="*/ 445033 w 712982"/>
                <a:gd name="connsiteY37" fmla="*/ 3437349 h 6858000"/>
                <a:gd name="connsiteX38" fmla="*/ 471431 w 712982"/>
                <a:gd name="connsiteY38" fmla="*/ 3272018 h 6858000"/>
                <a:gd name="connsiteX39" fmla="*/ 495919 w 712982"/>
                <a:gd name="connsiteY39" fmla="*/ 3153432 h 6858000"/>
                <a:gd name="connsiteX40" fmla="*/ 499541 w 712982"/>
                <a:gd name="connsiteY40" fmla="*/ 2985907 h 6858000"/>
                <a:gd name="connsiteX41" fmla="*/ 491640 w 712982"/>
                <a:gd name="connsiteY41" fmla="*/ 2905697 h 6858000"/>
                <a:gd name="connsiteX42" fmla="*/ 586592 w 712982"/>
                <a:gd name="connsiteY42" fmla="*/ 2746325 h 6858000"/>
                <a:gd name="connsiteX43" fmla="*/ 647211 w 712982"/>
                <a:gd name="connsiteY43" fmla="*/ 2620857 h 6858000"/>
                <a:gd name="connsiteX44" fmla="*/ 598120 w 712982"/>
                <a:gd name="connsiteY44" fmla="*/ 2501248 h 6858000"/>
                <a:gd name="connsiteX45" fmla="*/ 560897 w 712982"/>
                <a:gd name="connsiteY45" fmla="*/ 2471368 h 6858000"/>
                <a:gd name="connsiteX46" fmla="*/ 506928 w 712982"/>
                <a:gd name="connsiteY46" fmla="*/ 2272389 h 6858000"/>
                <a:gd name="connsiteX47" fmla="*/ 474122 w 712982"/>
                <a:gd name="connsiteY47" fmla="*/ 1983284 h 6858000"/>
                <a:gd name="connsiteX48" fmla="*/ 349180 w 712982"/>
                <a:gd name="connsiteY48" fmla="*/ 1510207 h 6858000"/>
                <a:gd name="connsiteX49" fmla="*/ 306451 w 712982"/>
                <a:gd name="connsiteY49" fmla="*/ 1430003 h 6858000"/>
                <a:gd name="connsiteX50" fmla="*/ 287747 w 712982"/>
                <a:gd name="connsiteY50" fmla="*/ 1336633 h 6858000"/>
                <a:gd name="connsiteX51" fmla="*/ 304326 w 712982"/>
                <a:gd name="connsiteY51" fmla="*/ 1298229 h 6858000"/>
                <a:gd name="connsiteX52" fmla="*/ 317671 w 712982"/>
                <a:gd name="connsiteY52" fmla="*/ 1136667 h 6858000"/>
                <a:gd name="connsiteX53" fmla="*/ 314959 w 712982"/>
                <a:gd name="connsiteY53" fmla="*/ 1106522 h 6858000"/>
                <a:gd name="connsiteX54" fmla="*/ 290675 w 712982"/>
                <a:gd name="connsiteY54" fmla="*/ 1004980 h 6858000"/>
                <a:gd name="connsiteX55" fmla="*/ 272712 w 712982"/>
                <a:gd name="connsiteY55" fmla="*/ 910357 h 6858000"/>
                <a:gd name="connsiteX56" fmla="*/ 270963 w 712982"/>
                <a:gd name="connsiteY56" fmla="*/ 667028 h 6858000"/>
                <a:gd name="connsiteX57" fmla="*/ 244986 w 712982"/>
                <a:gd name="connsiteY57" fmla="*/ 483131 h 6858000"/>
                <a:gd name="connsiteX58" fmla="*/ 241465 w 712982"/>
                <a:gd name="connsiteY58" fmla="*/ 397465 h 6858000"/>
                <a:gd name="connsiteX59" fmla="*/ 244890 w 712982"/>
                <a:gd name="connsiteY59" fmla="*/ 348507 h 6858000"/>
                <a:gd name="connsiteX60" fmla="*/ 293439 w 712982"/>
                <a:gd name="connsiteY60" fmla="*/ 233141 h 6858000"/>
                <a:gd name="connsiteX61" fmla="*/ 300513 w 712982"/>
                <a:gd name="connsiteY61" fmla="*/ 17206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712982" h="6858000">
                  <a:moveTo>
                    <a:pt x="280560" y="0"/>
                  </a:moveTo>
                  <a:lnTo>
                    <a:pt x="712982" y="0"/>
                  </a:lnTo>
                  <a:lnTo>
                    <a:pt x="712982" y="6858000"/>
                  </a:lnTo>
                  <a:lnTo>
                    <a:pt x="372527" y="6858000"/>
                  </a:lnTo>
                  <a:lnTo>
                    <a:pt x="372901" y="6835810"/>
                  </a:lnTo>
                  <a:cubicBezTo>
                    <a:pt x="343741" y="6729822"/>
                    <a:pt x="373381" y="6623551"/>
                    <a:pt x="363017" y="6518145"/>
                  </a:cubicBezTo>
                  <a:cubicBezTo>
                    <a:pt x="358372" y="6470360"/>
                    <a:pt x="362468" y="6422202"/>
                    <a:pt x="310498" y="6393936"/>
                  </a:cubicBezTo>
                  <a:cubicBezTo>
                    <a:pt x="303659" y="6390296"/>
                    <a:pt x="304819" y="6368800"/>
                    <a:pt x="305420" y="6355564"/>
                  </a:cubicBezTo>
                  <a:cubicBezTo>
                    <a:pt x="306594" y="6326166"/>
                    <a:pt x="314451" y="6296329"/>
                    <a:pt x="311030" y="6267729"/>
                  </a:cubicBezTo>
                  <a:cubicBezTo>
                    <a:pt x="304253" y="6208466"/>
                    <a:pt x="293104" y="6149393"/>
                    <a:pt x="281440" y="6090959"/>
                  </a:cubicBezTo>
                  <a:cubicBezTo>
                    <a:pt x="276978" y="6068911"/>
                    <a:pt x="266829" y="6048361"/>
                    <a:pt x="258928" y="6026981"/>
                  </a:cubicBezTo>
                  <a:cubicBezTo>
                    <a:pt x="254416" y="6015184"/>
                    <a:pt x="244605" y="6003083"/>
                    <a:pt x="245105" y="5991615"/>
                  </a:cubicBezTo>
                  <a:cubicBezTo>
                    <a:pt x="248075" y="5925141"/>
                    <a:pt x="216651" y="5867990"/>
                    <a:pt x="197441" y="5807458"/>
                  </a:cubicBezTo>
                  <a:cubicBezTo>
                    <a:pt x="188523" y="5779456"/>
                    <a:pt x="171697" y="5754078"/>
                    <a:pt x="159115" y="5727356"/>
                  </a:cubicBezTo>
                  <a:cubicBezTo>
                    <a:pt x="155717" y="5720411"/>
                    <a:pt x="152517" y="5712566"/>
                    <a:pt x="152306" y="5705270"/>
                  </a:cubicBezTo>
                  <a:cubicBezTo>
                    <a:pt x="151252" y="5663532"/>
                    <a:pt x="151674" y="5621922"/>
                    <a:pt x="150939" y="5580441"/>
                  </a:cubicBezTo>
                  <a:cubicBezTo>
                    <a:pt x="150326" y="5542748"/>
                    <a:pt x="147369" y="5505023"/>
                    <a:pt x="187956" y="5482729"/>
                  </a:cubicBezTo>
                  <a:cubicBezTo>
                    <a:pt x="194324" y="5479395"/>
                    <a:pt x="198291" y="5470181"/>
                    <a:pt x="201902" y="5463053"/>
                  </a:cubicBezTo>
                  <a:cubicBezTo>
                    <a:pt x="257480" y="5353065"/>
                    <a:pt x="249730" y="5298303"/>
                    <a:pt x="168174" y="5205662"/>
                  </a:cubicBezTo>
                  <a:cubicBezTo>
                    <a:pt x="159805" y="5196040"/>
                    <a:pt x="152161" y="5174340"/>
                    <a:pt x="157186" y="5166766"/>
                  </a:cubicBezTo>
                  <a:cubicBezTo>
                    <a:pt x="198743" y="5102508"/>
                    <a:pt x="186477" y="5038579"/>
                    <a:pt x="163999" y="4972256"/>
                  </a:cubicBezTo>
                  <a:cubicBezTo>
                    <a:pt x="158020" y="4955056"/>
                    <a:pt x="155299" y="4930181"/>
                    <a:pt x="163388" y="4915833"/>
                  </a:cubicBezTo>
                  <a:cubicBezTo>
                    <a:pt x="200708" y="4847649"/>
                    <a:pt x="186907" y="4780374"/>
                    <a:pt x="166361" y="4712964"/>
                  </a:cubicBezTo>
                  <a:cubicBezTo>
                    <a:pt x="163165" y="4702485"/>
                    <a:pt x="150748" y="4690669"/>
                    <a:pt x="140122" y="4687152"/>
                  </a:cubicBezTo>
                  <a:cubicBezTo>
                    <a:pt x="102452" y="4674589"/>
                    <a:pt x="86917" y="4644970"/>
                    <a:pt x="73058" y="4611951"/>
                  </a:cubicBezTo>
                  <a:cubicBezTo>
                    <a:pt x="50686" y="4559957"/>
                    <a:pt x="25516" y="4509149"/>
                    <a:pt x="3979" y="4456771"/>
                  </a:cubicBezTo>
                  <a:cubicBezTo>
                    <a:pt x="-1236" y="4443877"/>
                    <a:pt x="-726" y="4427139"/>
                    <a:pt x="2091" y="4412781"/>
                  </a:cubicBezTo>
                  <a:cubicBezTo>
                    <a:pt x="11653" y="4363733"/>
                    <a:pt x="45382" y="4329603"/>
                    <a:pt x="75905" y="4292897"/>
                  </a:cubicBezTo>
                  <a:cubicBezTo>
                    <a:pt x="89361" y="4276787"/>
                    <a:pt x="97880" y="4255660"/>
                    <a:pt x="104434" y="4235333"/>
                  </a:cubicBezTo>
                  <a:cubicBezTo>
                    <a:pt x="121200" y="4182569"/>
                    <a:pt x="135523" y="4128901"/>
                    <a:pt x="151065" y="4075686"/>
                  </a:cubicBezTo>
                  <a:cubicBezTo>
                    <a:pt x="152552" y="4070549"/>
                    <a:pt x="157315" y="4065932"/>
                    <a:pt x="161243" y="4061695"/>
                  </a:cubicBezTo>
                  <a:cubicBezTo>
                    <a:pt x="202828" y="4019095"/>
                    <a:pt x="244731" y="3976753"/>
                    <a:pt x="286285" y="3933862"/>
                  </a:cubicBezTo>
                  <a:cubicBezTo>
                    <a:pt x="294168" y="3925683"/>
                    <a:pt x="299393" y="3914571"/>
                    <a:pt x="306926" y="3905847"/>
                  </a:cubicBezTo>
                  <a:cubicBezTo>
                    <a:pt x="317292" y="3893589"/>
                    <a:pt x="326766" y="3878502"/>
                    <a:pt x="340015" y="3871199"/>
                  </a:cubicBezTo>
                  <a:cubicBezTo>
                    <a:pt x="381725" y="3848490"/>
                    <a:pt x="396760" y="3812013"/>
                    <a:pt x="400111" y="3767743"/>
                  </a:cubicBezTo>
                  <a:cubicBezTo>
                    <a:pt x="403294" y="3727294"/>
                    <a:pt x="405323" y="3686973"/>
                    <a:pt x="409694" y="3646690"/>
                  </a:cubicBezTo>
                  <a:cubicBezTo>
                    <a:pt x="414852" y="3597538"/>
                    <a:pt x="420910" y="3548579"/>
                    <a:pt x="428447" y="3499752"/>
                  </a:cubicBezTo>
                  <a:cubicBezTo>
                    <a:pt x="431696" y="3478619"/>
                    <a:pt x="435683" y="3456228"/>
                    <a:pt x="445033" y="3437349"/>
                  </a:cubicBezTo>
                  <a:cubicBezTo>
                    <a:pt x="470858" y="3384475"/>
                    <a:pt x="486179" y="3329236"/>
                    <a:pt x="471431" y="3272018"/>
                  </a:cubicBezTo>
                  <a:cubicBezTo>
                    <a:pt x="459682" y="3226180"/>
                    <a:pt x="472474" y="3185267"/>
                    <a:pt x="495919" y="3153432"/>
                  </a:cubicBezTo>
                  <a:cubicBezTo>
                    <a:pt x="538461" y="3095505"/>
                    <a:pt x="521296" y="3040311"/>
                    <a:pt x="499541" y="2985907"/>
                  </a:cubicBezTo>
                  <a:cubicBezTo>
                    <a:pt x="488276" y="2957871"/>
                    <a:pt x="486838" y="2934028"/>
                    <a:pt x="491640" y="2905697"/>
                  </a:cubicBezTo>
                  <a:cubicBezTo>
                    <a:pt x="502898" y="2840071"/>
                    <a:pt x="547705" y="2792141"/>
                    <a:pt x="586592" y="2746325"/>
                  </a:cubicBezTo>
                  <a:cubicBezTo>
                    <a:pt x="619786" y="2707275"/>
                    <a:pt x="636305" y="2665661"/>
                    <a:pt x="647211" y="2620857"/>
                  </a:cubicBezTo>
                  <a:cubicBezTo>
                    <a:pt x="661216" y="2564298"/>
                    <a:pt x="648982" y="2522027"/>
                    <a:pt x="598120" y="2501248"/>
                  </a:cubicBezTo>
                  <a:cubicBezTo>
                    <a:pt x="583733" y="2495506"/>
                    <a:pt x="566431" y="2484521"/>
                    <a:pt x="560897" y="2471368"/>
                  </a:cubicBezTo>
                  <a:cubicBezTo>
                    <a:pt x="533469" y="2407931"/>
                    <a:pt x="496686" y="2344634"/>
                    <a:pt x="506928" y="2272389"/>
                  </a:cubicBezTo>
                  <a:cubicBezTo>
                    <a:pt x="520879" y="2172517"/>
                    <a:pt x="509052" y="2077807"/>
                    <a:pt x="474122" y="1983284"/>
                  </a:cubicBezTo>
                  <a:cubicBezTo>
                    <a:pt x="417537" y="1829959"/>
                    <a:pt x="358639" y="1676886"/>
                    <a:pt x="349180" y="1510207"/>
                  </a:cubicBezTo>
                  <a:cubicBezTo>
                    <a:pt x="347619" y="1482573"/>
                    <a:pt x="326399" y="1451821"/>
                    <a:pt x="306451" y="1430003"/>
                  </a:cubicBezTo>
                  <a:cubicBezTo>
                    <a:pt x="268511" y="1388202"/>
                    <a:pt x="266127" y="1390512"/>
                    <a:pt x="287747" y="1336633"/>
                  </a:cubicBezTo>
                  <a:cubicBezTo>
                    <a:pt x="293070" y="1323756"/>
                    <a:pt x="295470" y="1308272"/>
                    <a:pt x="304326" y="1298229"/>
                  </a:cubicBezTo>
                  <a:cubicBezTo>
                    <a:pt x="349361" y="1247057"/>
                    <a:pt x="331041" y="1191986"/>
                    <a:pt x="317671" y="1136667"/>
                  </a:cubicBezTo>
                  <a:cubicBezTo>
                    <a:pt x="315148" y="1126990"/>
                    <a:pt x="311827" y="1115354"/>
                    <a:pt x="314959" y="1106522"/>
                  </a:cubicBezTo>
                  <a:cubicBezTo>
                    <a:pt x="329032" y="1066641"/>
                    <a:pt x="319157" y="1035231"/>
                    <a:pt x="290675" y="1004980"/>
                  </a:cubicBezTo>
                  <a:cubicBezTo>
                    <a:pt x="266138" y="978690"/>
                    <a:pt x="249805" y="947108"/>
                    <a:pt x="272712" y="910357"/>
                  </a:cubicBezTo>
                  <a:cubicBezTo>
                    <a:pt x="323486" y="828702"/>
                    <a:pt x="317578" y="747981"/>
                    <a:pt x="270963" y="667028"/>
                  </a:cubicBezTo>
                  <a:cubicBezTo>
                    <a:pt x="237707" y="609204"/>
                    <a:pt x="225082" y="549995"/>
                    <a:pt x="244986" y="483131"/>
                  </a:cubicBezTo>
                  <a:cubicBezTo>
                    <a:pt x="252708" y="457408"/>
                    <a:pt x="242285" y="426353"/>
                    <a:pt x="241465" y="397465"/>
                  </a:cubicBezTo>
                  <a:cubicBezTo>
                    <a:pt x="240850" y="381142"/>
                    <a:pt x="239176" y="363176"/>
                    <a:pt x="244890" y="348507"/>
                  </a:cubicBezTo>
                  <a:cubicBezTo>
                    <a:pt x="259350" y="309454"/>
                    <a:pt x="279299" y="272445"/>
                    <a:pt x="293439" y="233141"/>
                  </a:cubicBezTo>
                  <a:cubicBezTo>
                    <a:pt x="300152" y="214256"/>
                    <a:pt x="302437" y="192349"/>
                    <a:pt x="300513" y="172069"/>
                  </a:cubicBezTo>
                  <a:close/>
                </a:path>
              </a:pathLst>
            </a:cu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Freeform: Shape 25">
              <a:extLst>
                <a:ext uri="{FF2B5EF4-FFF2-40B4-BE49-F238E27FC236}">
                  <a16:creationId xmlns:a16="http://schemas.microsoft.com/office/drawing/2014/main" id="{97B054CB-4DA3-4EDD-B196-A5DDD1E4E6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479015" y="0"/>
              <a:ext cx="712985" cy="6858000"/>
            </a:xfrm>
            <a:custGeom>
              <a:avLst/>
              <a:gdLst>
                <a:gd name="connsiteX0" fmla="*/ 280560 w 712985"/>
                <a:gd name="connsiteY0" fmla="*/ 0 h 6858000"/>
                <a:gd name="connsiteX1" fmla="*/ 712985 w 712985"/>
                <a:gd name="connsiteY1" fmla="*/ 0 h 6858000"/>
                <a:gd name="connsiteX2" fmla="*/ 712985 w 712985"/>
                <a:gd name="connsiteY2" fmla="*/ 6858000 h 6858000"/>
                <a:gd name="connsiteX3" fmla="*/ 372527 w 712985"/>
                <a:gd name="connsiteY3" fmla="*/ 6858000 h 6858000"/>
                <a:gd name="connsiteX4" fmla="*/ 372901 w 712985"/>
                <a:gd name="connsiteY4" fmla="*/ 6835810 h 6858000"/>
                <a:gd name="connsiteX5" fmla="*/ 363017 w 712985"/>
                <a:gd name="connsiteY5" fmla="*/ 6518145 h 6858000"/>
                <a:gd name="connsiteX6" fmla="*/ 310498 w 712985"/>
                <a:gd name="connsiteY6" fmla="*/ 6393936 h 6858000"/>
                <a:gd name="connsiteX7" fmla="*/ 305420 w 712985"/>
                <a:gd name="connsiteY7" fmla="*/ 6355564 h 6858000"/>
                <a:gd name="connsiteX8" fmla="*/ 311030 w 712985"/>
                <a:gd name="connsiteY8" fmla="*/ 6267729 h 6858000"/>
                <a:gd name="connsiteX9" fmla="*/ 281440 w 712985"/>
                <a:gd name="connsiteY9" fmla="*/ 6090959 h 6858000"/>
                <a:gd name="connsiteX10" fmla="*/ 258928 w 712985"/>
                <a:gd name="connsiteY10" fmla="*/ 6026981 h 6858000"/>
                <a:gd name="connsiteX11" fmla="*/ 245105 w 712985"/>
                <a:gd name="connsiteY11" fmla="*/ 5991615 h 6858000"/>
                <a:gd name="connsiteX12" fmla="*/ 197441 w 712985"/>
                <a:gd name="connsiteY12" fmla="*/ 5807458 h 6858000"/>
                <a:gd name="connsiteX13" fmla="*/ 159115 w 712985"/>
                <a:gd name="connsiteY13" fmla="*/ 5727356 h 6858000"/>
                <a:gd name="connsiteX14" fmla="*/ 152306 w 712985"/>
                <a:gd name="connsiteY14" fmla="*/ 5705270 h 6858000"/>
                <a:gd name="connsiteX15" fmla="*/ 150939 w 712985"/>
                <a:gd name="connsiteY15" fmla="*/ 5580441 h 6858000"/>
                <a:gd name="connsiteX16" fmla="*/ 187956 w 712985"/>
                <a:gd name="connsiteY16" fmla="*/ 5482729 h 6858000"/>
                <a:gd name="connsiteX17" fmla="*/ 201902 w 712985"/>
                <a:gd name="connsiteY17" fmla="*/ 5463053 h 6858000"/>
                <a:gd name="connsiteX18" fmla="*/ 168174 w 712985"/>
                <a:gd name="connsiteY18" fmla="*/ 5205662 h 6858000"/>
                <a:gd name="connsiteX19" fmla="*/ 157186 w 712985"/>
                <a:gd name="connsiteY19" fmla="*/ 5166766 h 6858000"/>
                <a:gd name="connsiteX20" fmla="*/ 163999 w 712985"/>
                <a:gd name="connsiteY20" fmla="*/ 4972256 h 6858000"/>
                <a:gd name="connsiteX21" fmla="*/ 163388 w 712985"/>
                <a:gd name="connsiteY21" fmla="*/ 4915833 h 6858000"/>
                <a:gd name="connsiteX22" fmla="*/ 166361 w 712985"/>
                <a:gd name="connsiteY22" fmla="*/ 4712964 h 6858000"/>
                <a:gd name="connsiteX23" fmla="*/ 140122 w 712985"/>
                <a:gd name="connsiteY23" fmla="*/ 4687152 h 6858000"/>
                <a:gd name="connsiteX24" fmla="*/ 73058 w 712985"/>
                <a:gd name="connsiteY24" fmla="*/ 4611951 h 6858000"/>
                <a:gd name="connsiteX25" fmla="*/ 3979 w 712985"/>
                <a:gd name="connsiteY25" fmla="*/ 4456771 h 6858000"/>
                <a:gd name="connsiteX26" fmla="*/ 2091 w 712985"/>
                <a:gd name="connsiteY26" fmla="*/ 4412781 h 6858000"/>
                <a:gd name="connsiteX27" fmla="*/ 75905 w 712985"/>
                <a:gd name="connsiteY27" fmla="*/ 4292897 h 6858000"/>
                <a:gd name="connsiteX28" fmla="*/ 104434 w 712985"/>
                <a:gd name="connsiteY28" fmla="*/ 4235333 h 6858000"/>
                <a:gd name="connsiteX29" fmla="*/ 151065 w 712985"/>
                <a:gd name="connsiteY29" fmla="*/ 4075686 h 6858000"/>
                <a:gd name="connsiteX30" fmla="*/ 161243 w 712985"/>
                <a:gd name="connsiteY30" fmla="*/ 4061695 h 6858000"/>
                <a:gd name="connsiteX31" fmla="*/ 286285 w 712985"/>
                <a:gd name="connsiteY31" fmla="*/ 3933862 h 6858000"/>
                <a:gd name="connsiteX32" fmla="*/ 306926 w 712985"/>
                <a:gd name="connsiteY32" fmla="*/ 3905847 h 6858000"/>
                <a:gd name="connsiteX33" fmla="*/ 340015 w 712985"/>
                <a:gd name="connsiteY33" fmla="*/ 3871199 h 6858000"/>
                <a:gd name="connsiteX34" fmla="*/ 400111 w 712985"/>
                <a:gd name="connsiteY34" fmla="*/ 3767743 h 6858000"/>
                <a:gd name="connsiteX35" fmla="*/ 409694 w 712985"/>
                <a:gd name="connsiteY35" fmla="*/ 3646690 h 6858000"/>
                <a:gd name="connsiteX36" fmla="*/ 428447 w 712985"/>
                <a:gd name="connsiteY36" fmla="*/ 3499752 h 6858000"/>
                <a:gd name="connsiteX37" fmla="*/ 445033 w 712985"/>
                <a:gd name="connsiteY37" fmla="*/ 3437349 h 6858000"/>
                <a:gd name="connsiteX38" fmla="*/ 471431 w 712985"/>
                <a:gd name="connsiteY38" fmla="*/ 3272018 h 6858000"/>
                <a:gd name="connsiteX39" fmla="*/ 495919 w 712985"/>
                <a:gd name="connsiteY39" fmla="*/ 3153432 h 6858000"/>
                <a:gd name="connsiteX40" fmla="*/ 499541 w 712985"/>
                <a:gd name="connsiteY40" fmla="*/ 2985907 h 6858000"/>
                <a:gd name="connsiteX41" fmla="*/ 491640 w 712985"/>
                <a:gd name="connsiteY41" fmla="*/ 2905697 h 6858000"/>
                <a:gd name="connsiteX42" fmla="*/ 586592 w 712985"/>
                <a:gd name="connsiteY42" fmla="*/ 2746325 h 6858000"/>
                <a:gd name="connsiteX43" fmla="*/ 647211 w 712985"/>
                <a:gd name="connsiteY43" fmla="*/ 2620857 h 6858000"/>
                <a:gd name="connsiteX44" fmla="*/ 598120 w 712985"/>
                <a:gd name="connsiteY44" fmla="*/ 2501248 h 6858000"/>
                <a:gd name="connsiteX45" fmla="*/ 560897 w 712985"/>
                <a:gd name="connsiteY45" fmla="*/ 2471368 h 6858000"/>
                <a:gd name="connsiteX46" fmla="*/ 506928 w 712985"/>
                <a:gd name="connsiteY46" fmla="*/ 2272389 h 6858000"/>
                <a:gd name="connsiteX47" fmla="*/ 474122 w 712985"/>
                <a:gd name="connsiteY47" fmla="*/ 1983284 h 6858000"/>
                <a:gd name="connsiteX48" fmla="*/ 349180 w 712985"/>
                <a:gd name="connsiteY48" fmla="*/ 1510207 h 6858000"/>
                <a:gd name="connsiteX49" fmla="*/ 306451 w 712985"/>
                <a:gd name="connsiteY49" fmla="*/ 1430003 h 6858000"/>
                <a:gd name="connsiteX50" fmla="*/ 287747 w 712985"/>
                <a:gd name="connsiteY50" fmla="*/ 1336633 h 6858000"/>
                <a:gd name="connsiteX51" fmla="*/ 304326 w 712985"/>
                <a:gd name="connsiteY51" fmla="*/ 1298229 h 6858000"/>
                <a:gd name="connsiteX52" fmla="*/ 317671 w 712985"/>
                <a:gd name="connsiteY52" fmla="*/ 1136667 h 6858000"/>
                <a:gd name="connsiteX53" fmla="*/ 314959 w 712985"/>
                <a:gd name="connsiteY53" fmla="*/ 1106522 h 6858000"/>
                <a:gd name="connsiteX54" fmla="*/ 290675 w 712985"/>
                <a:gd name="connsiteY54" fmla="*/ 1004980 h 6858000"/>
                <a:gd name="connsiteX55" fmla="*/ 272712 w 712985"/>
                <a:gd name="connsiteY55" fmla="*/ 910357 h 6858000"/>
                <a:gd name="connsiteX56" fmla="*/ 270963 w 712985"/>
                <a:gd name="connsiteY56" fmla="*/ 667028 h 6858000"/>
                <a:gd name="connsiteX57" fmla="*/ 244986 w 712985"/>
                <a:gd name="connsiteY57" fmla="*/ 483131 h 6858000"/>
                <a:gd name="connsiteX58" fmla="*/ 241465 w 712985"/>
                <a:gd name="connsiteY58" fmla="*/ 397465 h 6858000"/>
                <a:gd name="connsiteX59" fmla="*/ 244890 w 712985"/>
                <a:gd name="connsiteY59" fmla="*/ 348507 h 6858000"/>
                <a:gd name="connsiteX60" fmla="*/ 293439 w 712985"/>
                <a:gd name="connsiteY60" fmla="*/ 233141 h 6858000"/>
                <a:gd name="connsiteX61" fmla="*/ 300513 w 712985"/>
                <a:gd name="connsiteY61" fmla="*/ 17206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712985" h="6858000">
                  <a:moveTo>
                    <a:pt x="280560" y="0"/>
                  </a:moveTo>
                  <a:lnTo>
                    <a:pt x="712985" y="0"/>
                  </a:lnTo>
                  <a:lnTo>
                    <a:pt x="712985" y="6858000"/>
                  </a:lnTo>
                  <a:lnTo>
                    <a:pt x="372527" y="6858000"/>
                  </a:lnTo>
                  <a:lnTo>
                    <a:pt x="372901" y="6835810"/>
                  </a:lnTo>
                  <a:cubicBezTo>
                    <a:pt x="343741" y="6729822"/>
                    <a:pt x="373381" y="6623551"/>
                    <a:pt x="363017" y="6518145"/>
                  </a:cubicBezTo>
                  <a:cubicBezTo>
                    <a:pt x="358372" y="6470360"/>
                    <a:pt x="362468" y="6422202"/>
                    <a:pt x="310498" y="6393936"/>
                  </a:cubicBezTo>
                  <a:cubicBezTo>
                    <a:pt x="303659" y="6390296"/>
                    <a:pt x="304819" y="6368800"/>
                    <a:pt x="305420" y="6355564"/>
                  </a:cubicBezTo>
                  <a:cubicBezTo>
                    <a:pt x="306594" y="6326166"/>
                    <a:pt x="314451" y="6296329"/>
                    <a:pt x="311030" y="6267729"/>
                  </a:cubicBezTo>
                  <a:cubicBezTo>
                    <a:pt x="304253" y="6208466"/>
                    <a:pt x="293104" y="6149393"/>
                    <a:pt x="281440" y="6090959"/>
                  </a:cubicBezTo>
                  <a:cubicBezTo>
                    <a:pt x="276978" y="6068911"/>
                    <a:pt x="266829" y="6048361"/>
                    <a:pt x="258928" y="6026981"/>
                  </a:cubicBezTo>
                  <a:cubicBezTo>
                    <a:pt x="254416" y="6015184"/>
                    <a:pt x="244605" y="6003083"/>
                    <a:pt x="245105" y="5991615"/>
                  </a:cubicBezTo>
                  <a:cubicBezTo>
                    <a:pt x="248075" y="5925141"/>
                    <a:pt x="216651" y="5867990"/>
                    <a:pt x="197441" y="5807458"/>
                  </a:cubicBezTo>
                  <a:cubicBezTo>
                    <a:pt x="188523" y="5779456"/>
                    <a:pt x="171697" y="5754078"/>
                    <a:pt x="159115" y="5727356"/>
                  </a:cubicBezTo>
                  <a:cubicBezTo>
                    <a:pt x="155717" y="5720411"/>
                    <a:pt x="152517" y="5712566"/>
                    <a:pt x="152306" y="5705270"/>
                  </a:cubicBezTo>
                  <a:cubicBezTo>
                    <a:pt x="151252" y="5663532"/>
                    <a:pt x="151674" y="5621922"/>
                    <a:pt x="150939" y="5580441"/>
                  </a:cubicBezTo>
                  <a:cubicBezTo>
                    <a:pt x="150326" y="5542748"/>
                    <a:pt x="147369" y="5505023"/>
                    <a:pt x="187956" y="5482729"/>
                  </a:cubicBezTo>
                  <a:cubicBezTo>
                    <a:pt x="194324" y="5479395"/>
                    <a:pt x="198291" y="5470181"/>
                    <a:pt x="201902" y="5463053"/>
                  </a:cubicBezTo>
                  <a:cubicBezTo>
                    <a:pt x="257480" y="5353065"/>
                    <a:pt x="249730" y="5298303"/>
                    <a:pt x="168174" y="5205662"/>
                  </a:cubicBezTo>
                  <a:cubicBezTo>
                    <a:pt x="159805" y="5196040"/>
                    <a:pt x="152161" y="5174340"/>
                    <a:pt x="157186" y="5166766"/>
                  </a:cubicBezTo>
                  <a:cubicBezTo>
                    <a:pt x="198743" y="5102508"/>
                    <a:pt x="186477" y="5038579"/>
                    <a:pt x="163999" y="4972256"/>
                  </a:cubicBezTo>
                  <a:cubicBezTo>
                    <a:pt x="158020" y="4955056"/>
                    <a:pt x="155299" y="4930181"/>
                    <a:pt x="163388" y="4915833"/>
                  </a:cubicBezTo>
                  <a:cubicBezTo>
                    <a:pt x="200708" y="4847649"/>
                    <a:pt x="186907" y="4780374"/>
                    <a:pt x="166361" y="4712964"/>
                  </a:cubicBezTo>
                  <a:cubicBezTo>
                    <a:pt x="163165" y="4702485"/>
                    <a:pt x="150748" y="4690669"/>
                    <a:pt x="140122" y="4687152"/>
                  </a:cubicBezTo>
                  <a:cubicBezTo>
                    <a:pt x="102452" y="4674589"/>
                    <a:pt x="86917" y="4644970"/>
                    <a:pt x="73058" y="4611951"/>
                  </a:cubicBezTo>
                  <a:cubicBezTo>
                    <a:pt x="50686" y="4559957"/>
                    <a:pt x="25516" y="4509149"/>
                    <a:pt x="3979" y="4456771"/>
                  </a:cubicBezTo>
                  <a:cubicBezTo>
                    <a:pt x="-1236" y="4443877"/>
                    <a:pt x="-726" y="4427139"/>
                    <a:pt x="2091" y="4412781"/>
                  </a:cubicBezTo>
                  <a:cubicBezTo>
                    <a:pt x="11653" y="4363733"/>
                    <a:pt x="45382" y="4329603"/>
                    <a:pt x="75905" y="4292897"/>
                  </a:cubicBezTo>
                  <a:cubicBezTo>
                    <a:pt x="89361" y="4276787"/>
                    <a:pt x="97880" y="4255660"/>
                    <a:pt x="104434" y="4235333"/>
                  </a:cubicBezTo>
                  <a:cubicBezTo>
                    <a:pt x="121200" y="4182569"/>
                    <a:pt x="135523" y="4128901"/>
                    <a:pt x="151065" y="4075686"/>
                  </a:cubicBezTo>
                  <a:cubicBezTo>
                    <a:pt x="152552" y="4070549"/>
                    <a:pt x="157315" y="4065932"/>
                    <a:pt x="161243" y="4061695"/>
                  </a:cubicBezTo>
                  <a:cubicBezTo>
                    <a:pt x="202828" y="4019095"/>
                    <a:pt x="244731" y="3976753"/>
                    <a:pt x="286285" y="3933862"/>
                  </a:cubicBezTo>
                  <a:cubicBezTo>
                    <a:pt x="294168" y="3925683"/>
                    <a:pt x="299393" y="3914571"/>
                    <a:pt x="306926" y="3905847"/>
                  </a:cubicBezTo>
                  <a:cubicBezTo>
                    <a:pt x="317292" y="3893589"/>
                    <a:pt x="326766" y="3878502"/>
                    <a:pt x="340015" y="3871199"/>
                  </a:cubicBezTo>
                  <a:cubicBezTo>
                    <a:pt x="381725" y="3848490"/>
                    <a:pt x="396760" y="3812013"/>
                    <a:pt x="400111" y="3767743"/>
                  </a:cubicBezTo>
                  <a:cubicBezTo>
                    <a:pt x="403294" y="3727294"/>
                    <a:pt x="405323" y="3686973"/>
                    <a:pt x="409694" y="3646690"/>
                  </a:cubicBezTo>
                  <a:cubicBezTo>
                    <a:pt x="414852" y="3597538"/>
                    <a:pt x="420910" y="3548579"/>
                    <a:pt x="428447" y="3499752"/>
                  </a:cubicBezTo>
                  <a:cubicBezTo>
                    <a:pt x="431696" y="3478619"/>
                    <a:pt x="435683" y="3456228"/>
                    <a:pt x="445033" y="3437349"/>
                  </a:cubicBezTo>
                  <a:cubicBezTo>
                    <a:pt x="470858" y="3384475"/>
                    <a:pt x="486179" y="3329236"/>
                    <a:pt x="471431" y="3272018"/>
                  </a:cubicBezTo>
                  <a:cubicBezTo>
                    <a:pt x="459682" y="3226180"/>
                    <a:pt x="472474" y="3185267"/>
                    <a:pt x="495919" y="3153432"/>
                  </a:cubicBezTo>
                  <a:cubicBezTo>
                    <a:pt x="538461" y="3095505"/>
                    <a:pt x="521296" y="3040311"/>
                    <a:pt x="499541" y="2985907"/>
                  </a:cubicBezTo>
                  <a:cubicBezTo>
                    <a:pt x="488276" y="2957871"/>
                    <a:pt x="486838" y="2934028"/>
                    <a:pt x="491640" y="2905697"/>
                  </a:cubicBezTo>
                  <a:cubicBezTo>
                    <a:pt x="502898" y="2840071"/>
                    <a:pt x="547705" y="2792141"/>
                    <a:pt x="586592" y="2746325"/>
                  </a:cubicBezTo>
                  <a:cubicBezTo>
                    <a:pt x="619786" y="2707275"/>
                    <a:pt x="636305" y="2665661"/>
                    <a:pt x="647211" y="2620857"/>
                  </a:cubicBezTo>
                  <a:cubicBezTo>
                    <a:pt x="661216" y="2564298"/>
                    <a:pt x="648982" y="2522027"/>
                    <a:pt x="598120" y="2501248"/>
                  </a:cubicBezTo>
                  <a:cubicBezTo>
                    <a:pt x="583733" y="2495506"/>
                    <a:pt x="566431" y="2484521"/>
                    <a:pt x="560897" y="2471368"/>
                  </a:cubicBezTo>
                  <a:cubicBezTo>
                    <a:pt x="533469" y="2407931"/>
                    <a:pt x="496686" y="2344634"/>
                    <a:pt x="506928" y="2272389"/>
                  </a:cubicBezTo>
                  <a:cubicBezTo>
                    <a:pt x="520879" y="2172517"/>
                    <a:pt x="509052" y="2077807"/>
                    <a:pt x="474122" y="1983284"/>
                  </a:cubicBezTo>
                  <a:cubicBezTo>
                    <a:pt x="417537" y="1829959"/>
                    <a:pt x="358639" y="1676886"/>
                    <a:pt x="349180" y="1510207"/>
                  </a:cubicBezTo>
                  <a:cubicBezTo>
                    <a:pt x="347619" y="1482573"/>
                    <a:pt x="326399" y="1451821"/>
                    <a:pt x="306451" y="1430003"/>
                  </a:cubicBezTo>
                  <a:cubicBezTo>
                    <a:pt x="268511" y="1388202"/>
                    <a:pt x="266127" y="1390512"/>
                    <a:pt x="287747" y="1336633"/>
                  </a:cubicBezTo>
                  <a:cubicBezTo>
                    <a:pt x="293070" y="1323756"/>
                    <a:pt x="295470" y="1308272"/>
                    <a:pt x="304326" y="1298229"/>
                  </a:cubicBezTo>
                  <a:cubicBezTo>
                    <a:pt x="349361" y="1247057"/>
                    <a:pt x="331041" y="1191986"/>
                    <a:pt x="317671" y="1136667"/>
                  </a:cubicBezTo>
                  <a:cubicBezTo>
                    <a:pt x="315148" y="1126990"/>
                    <a:pt x="311827" y="1115354"/>
                    <a:pt x="314959" y="1106522"/>
                  </a:cubicBezTo>
                  <a:cubicBezTo>
                    <a:pt x="329032" y="1066641"/>
                    <a:pt x="319157" y="1035231"/>
                    <a:pt x="290675" y="1004980"/>
                  </a:cubicBezTo>
                  <a:cubicBezTo>
                    <a:pt x="266138" y="978690"/>
                    <a:pt x="249805" y="947108"/>
                    <a:pt x="272712" y="910357"/>
                  </a:cubicBezTo>
                  <a:cubicBezTo>
                    <a:pt x="323486" y="828702"/>
                    <a:pt x="317578" y="747981"/>
                    <a:pt x="270963" y="667028"/>
                  </a:cubicBezTo>
                  <a:cubicBezTo>
                    <a:pt x="237707" y="609204"/>
                    <a:pt x="225082" y="549995"/>
                    <a:pt x="244986" y="483131"/>
                  </a:cubicBezTo>
                  <a:cubicBezTo>
                    <a:pt x="252708" y="457408"/>
                    <a:pt x="242285" y="426353"/>
                    <a:pt x="241465" y="397465"/>
                  </a:cubicBezTo>
                  <a:cubicBezTo>
                    <a:pt x="240850" y="381142"/>
                    <a:pt x="239176" y="363176"/>
                    <a:pt x="244890" y="348507"/>
                  </a:cubicBezTo>
                  <a:cubicBezTo>
                    <a:pt x="259350" y="309454"/>
                    <a:pt x="279299" y="272445"/>
                    <a:pt x="293439" y="233141"/>
                  </a:cubicBezTo>
                  <a:cubicBezTo>
                    <a:pt x="300152" y="214256"/>
                    <a:pt x="302437" y="192349"/>
                    <a:pt x="300513" y="172069"/>
                  </a:cubicBezTo>
                  <a:close/>
                </a:path>
              </a:pathLst>
            </a:custGeom>
            <a:blipFill>
              <a:blip r:embed="rId4">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3719985169"/>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60172D-D28E-4260-BF95-6BA847EC61EB}"/>
              </a:ext>
            </a:extLst>
          </p:cNvPr>
          <p:cNvSpPr>
            <a:spLocks noGrp="1"/>
          </p:cNvSpPr>
          <p:nvPr>
            <p:ph type="title"/>
          </p:nvPr>
        </p:nvSpPr>
        <p:spPr>
          <a:xfrm>
            <a:off x="6289165" y="854619"/>
            <a:ext cx="5259707" cy="1325563"/>
          </a:xfrm>
        </p:spPr>
        <p:txBody>
          <a:bodyPr>
            <a:normAutofit/>
          </a:bodyPr>
          <a:lstStyle/>
          <a:p>
            <a:r>
              <a:rPr lang="en-GB" dirty="0"/>
              <a:t>What will I Cover?</a:t>
            </a:r>
          </a:p>
        </p:txBody>
      </p:sp>
      <p:sp>
        <p:nvSpPr>
          <p:cNvPr id="139" name="Freeform: Shape 138">
            <a:extLst>
              <a:ext uri="{FF2B5EF4-FFF2-40B4-BE49-F238E27FC236}">
                <a16:creationId xmlns:a16="http://schemas.microsoft.com/office/drawing/2014/main" id="{357DD0D3-F869-46D0-944C-6EC60E19E3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136816" cy="5254922"/>
          </a:xfrm>
          <a:custGeom>
            <a:avLst/>
            <a:gdLst>
              <a:gd name="connsiteX0" fmla="*/ 0 w 6136816"/>
              <a:gd name="connsiteY0" fmla="*/ 0 h 5254922"/>
              <a:gd name="connsiteX1" fmla="*/ 6136816 w 6136816"/>
              <a:gd name="connsiteY1" fmla="*/ 0 h 5254922"/>
              <a:gd name="connsiteX2" fmla="*/ 6134892 w 6136816"/>
              <a:gd name="connsiteY2" fmla="*/ 111520 h 5254922"/>
              <a:gd name="connsiteX3" fmla="*/ 6066513 w 6136816"/>
              <a:gd name="connsiteY3" fmla="*/ 752995 h 5254922"/>
              <a:gd name="connsiteX4" fmla="*/ 140712 w 6136816"/>
              <a:gd name="connsiteY4" fmla="*/ 5219363 h 5254922"/>
              <a:gd name="connsiteX5" fmla="*/ 0 w 6136816"/>
              <a:gd name="connsiteY5" fmla="*/ 5199534 h 525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36816" h="5254922">
                <a:moveTo>
                  <a:pt x="0" y="0"/>
                </a:moveTo>
                <a:lnTo>
                  <a:pt x="6136816" y="0"/>
                </a:lnTo>
                <a:lnTo>
                  <a:pt x="6134892" y="111520"/>
                </a:lnTo>
                <a:cubicBezTo>
                  <a:pt x="6124961" y="323936"/>
                  <a:pt x="6102367" y="538040"/>
                  <a:pt x="6066513" y="752995"/>
                </a:cubicBezTo>
                <a:cubicBezTo>
                  <a:pt x="5592281" y="3596146"/>
                  <a:pt x="2972232" y="5545369"/>
                  <a:pt x="140712" y="5219363"/>
                </a:cubicBezTo>
                <a:lnTo>
                  <a:pt x="0" y="5199534"/>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2050" name="Picture 2" descr="Free-to-use festival images: Glastonbury 2017 | TheFestivals">
            <a:extLst>
              <a:ext uri="{FF2B5EF4-FFF2-40B4-BE49-F238E27FC236}">
                <a16:creationId xmlns:a16="http://schemas.microsoft.com/office/drawing/2014/main" id="{FE3FF4BD-7CF4-4334-B7CF-CE360C22461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487" r="3403" b="-2"/>
          <a:stretch/>
        </p:blipFill>
        <p:spPr bwMode="auto">
          <a:xfrm>
            <a:off x="1" y="2"/>
            <a:ext cx="5863721" cy="4984915"/>
          </a:xfrm>
          <a:custGeom>
            <a:avLst/>
            <a:gdLst/>
            <a:ahLst/>
            <a:cxnLst/>
            <a:rect l="l" t="t" r="r" b="b"/>
            <a:pathLst>
              <a:path w="5863721" h="4984915">
                <a:moveTo>
                  <a:pt x="0" y="0"/>
                </a:moveTo>
                <a:lnTo>
                  <a:pt x="5863721" y="0"/>
                </a:lnTo>
                <a:lnTo>
                  <a:pt x="5844576" y="326138"/>
                </a:lnTo>
                <a:cubicBezTo>
                  <a:pt x="5833049" y="448313"/>
                  <a:pt x="5817094" y="570952"/>
                  <a:pt x="5796589" y="693884"/>
                </a:cubicBezTo>
                <a:cubicBezTo>
                  <a:pt x="5344573" y="3403845"/>
                  <a:pt x="2847261" y="5261756"/>
                  <a:pt x="148386" y="4951022"/>
                </a:cubicBezTo>
                <a:lnTo>
                  <a:pt x="0" y="4930112"/>
                </a:lnTo>
                <a:close/>
              </a:path>
            </a:pathLst>
          </a:custGeom>
          <a:noFill/>
          <a:extLst>
            <a:ext uri="{909E8E84-426E-40DD-AFC4-6F175D3DCCD1}">
              <a14:hiddenFill xmlns:a14="http://schemas.microsoft.com/office/drawing/2010/main">
                <a:solidFill>
                  <a:srgbClr val="FFFFFF"/>
                </a:solidFill>
              </a14:hiddenFill>
            </a:ext>
          </a:extLst>
        </p:spPr>
      </p:pic>
      <p:sp>
        <p:nvSpPr>
          <p:cNvPr id="2054" name="Content Placeholder 2053">
            <a:extLst>
              <a:ext uri="{FF2B5EF4-FFF2-40B4-BE49-F238E27FC236}">
                <a16:creationId xmlns:a16="http://schemas.microsoft.com/office/drawing/2014/main" id="{CB01F743-9F61-48A1-83CF-856AC0CD5074}"/>
              </a:ext>
            </a:extLst>
          </p:cNvPr>
          <p:cNvSpPr>
            <a:spLocks noGrp="1"/>
          </p:cNvSpPr>
          <p:nvPr>
            <p:ph idx="1"/>
          </p:nvPr>
        </p:nvSpPr>
        <p:spPr>
          <a:xfrm>
            <a:off x="6289158" y="2627461"/>
            <a:ext cx="5259714" cy="3375920"/>
          </a:xfrm>
        </p:spPr>
        <p:txBody>
          <a:bodyPr anchor="t">
            <a:normAutofit/>
          </a:bodyPr>
          <a:lstStyle/>
          <a:p>
            <a:r>
              <a:rPr lang="en-US" sz="1800" dirty="0"/>
              <a:t>Aims and research questions</a:t>
            </a:r>
          </a:p>
          <a:p>
            <a:r>
              <a:rPr lang="en-US" sz="1800" dirty="0"/>
              <a:t>Why is affordability to festivals important?</a:t>
            </a:r>
          </a:p>
          <a:p>
            <a:r>
              <a:rPr lang="en-US" sz="1800" dirty="0"/>
              <a:t>Trends in the music festival industry pre-</a:t>
            </a:r>
            <a:r>
              <a:rPr lang="en-US" sz="1800" dirty="0" err="1"/>
              <a:t>Covid</a:t>
            </a:r>
            <a:r>
              <a:rPr lang="en-US" sz="1800" dirty="0"/>
              <a:t> 19</a:t>
            </a:r>
          </a:p>
          <a:p>
            <a:r>
              <a:rPr lang="en-US" sz="1800" dirty="0"/>
              <a:t>Trends in the music festival industry post-</a:t>
            </a:r>
            <a:r>
              <a:rPr lang="en-US" sz="1800" dirty="0" err="1"/>
              <a:t>Covid</a:t>
            </a:r>
            <a:r>
              <a:rPr lang="en-US" sz="1800" dirty="0"/>
              <a:t> 19</a:t>
            </a:r>
          </a:p>
          <a:p>
            <a:r>
              <a:rPr lang="en-US" sz="1800" dirty="0"/>
              <a:t>Methods used to investigate the issue</a:t>
            </a:r>
          </a:p>
          <a:p>
            <a:r>
              <a:rPr lang="en-US" sz="1800" dirty="0"/>
              <a:t>Key findings </a:t>
            </a:r>
          </a:p>
          <a:p>
            <a:r>
              <a:rPr lang="en-US" sz="1800" dirty="0"/>
              <a:t>What next?</a:t>
            </a:r>
          </a:p>
          <a:p>
            <a:endParaRPr lang="en-US" sz="1800" dirty="0"/>
          </a:p>
        </p:txBody>
      </p:sp>
      <p:sp>
        <p:nvSpPr>
          <p:cNvPr id="4" name="Footer Placeholder 3">
            <a:extLst>
              <a:ext uri="{FF2B5EF4-FFF2-40B4-BE49-F238E27FC236}">
                <a16:creationId xmlns:a16="http://schemas.microsoft.com/office/drawing/2014/main" id="{72825097-A3AC-4D06-B793-FA1DB63D15CC}"/>
              </a:ext>
            </a:extLst>
          </p:cNvPr>
          <p:cNvSpPr>
            <a:spLocks noGrp="1"/>
          </p:cNvSpPr>
          <p:nvPr>
            <p:ph type="ftr" sz="quarter" idx="11"/>
          </p:nvPr>
        </p:nvSpPr>
        <p:spPr/>
        <p:txBody>
          <a:bodyPr/>
          <a:lstStyle/>
          <a:p>
            <a:r>
              <a:rPr lang="en-GB"/>
              <a:t>Karen DaviesAMI-07</a:t>
            </a:r>
          </a:p>
        </p:txBody>
      </p:sp>
    </p:spTree>
    <p:extLst>
      <p:ext uri="{BB962C8B-B14F-4D97-AF65-F5344CB8AC3E}">
        <p14:creationId xmlns:p14="http://schemas.microsoft.com/office/powerpoint/2010/main" val="1593651597"/>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AD21898E-86C0-4C8A-A76C-DF33E844C8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9542" y="0"/>
            <a:ext cx="10432916" cy="6858000"/>
          </a:xfrm>
          <a:custGeom>
            <a:avLst/>
            <a:gdLst>
              <a:gd name="connsiteX0" fmla="*/ 1287962 w 10432916"/>
              <a:gd name="connsiteY0" fmla="*/ 0 h 6858000"/>
              <a:gd name="connsiteX1" fmla="*/ 9144956 w 10432916"/>
              <a:gd name="connsiteY1" fmla="*/ 0 h 6858000"/>
              <a:gd name="connsiteX2" fmla="*/ 9241731 w 10432916"/>
              <a:gd name="connsiteY2" fmla="*/ 111692 h 6858000"/>
              <a:gd name="connsiteX3" fmla="*/ 10432916 w 10432916"/>
              <a:gd name="connsiteY3" fmla="*/ 3429001 h 6858000"/>
              <a:gd name="connsiteX4" fmla="*/ 9241730 w 10432916"/>
              <a:gd name="connsiteY4" fmla="*/ 6746310 h 6858000"/>
              <a:gd name="connsiteX5" fmla="*/ 9144957 w 10432916"/>
              <a:gd name="connsiteY5" fmla="*/ 6858000 h 6858000"/>
              <a:gd name="connsiteX6" fmla="*/ 1287959 w 10432916"/>
              <a:gd name="connsiteY6" fmla="*/ 6858000 h 6858000"/>
              <a:gd name="connsiteX7" fmla="*/ 1191186 w 10432916"/>
              <a:gd name="connsiteY7" fmla="*/ 6746310 h 6858000"/>
              <a:gd name="connsiteX8" fmla="*/ 0 w 10432916"/>
              <a:gd name="connsiteY8" fmla="*/ 3429001 h 6858000"/>
              <a:gd name="connsiteX9" fmla="*/ 1191186 w 10432916"/>
              <a:gd name="connsiteY9" fmla="*/ 11169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32916" h="6858000">
                <a:moveTo>
                  <a:pt x="1287962" y="0"/>
                </a:moveTo>
                <a:lnTo>
                  <a:pt x="9144956" y="0"/>
                </a:lnTo>
                <a:lnTo>
                  <a:pt x="9241731" y="111692"/>
                </a:lnTo>
                <a:cubicBezTo>
                  <a:pt x="9985889" y="1013175"/>
                  <a:pt x="10432916" y="2168897"/>
                  <a:pt x="10432916" y="3429001"/>
                </a:cubicBezTo>
                <a:cubicBezTo>
                  <a:pt x="10432916" y="4689105"/>
                  <a:pt x="9985889" y="5844827"/>
                  <a:pt x="9241730" y="6746310"/>
                </a:cubicBezTo>
                <a:lnTo>
                  <a:pt x="9144957" y="6858000"/>
                </a:lnTo>
                <a:lnTo>
                  <a:pt x="1287959" y="6858000"/>
                </a:lnTo>
                <a:lnTo>
                  <a:pt x="1191186" y="6746310"/>
                </a:lnTo>
                <a:cubicBezTo>
                  <a:pt x="447027" y="5844827"/>
                  <a:pt x="0" y="4689105"/>
                  <a:pt x="0" y="3429001"/>
                </a:cubicBezTo>
                <a:cubicBezTo>
                  <a:pt x="0" y="2168897"/>
                  <a:pt x="447027" y="1013175"/>
                  <a:pt x="1191186" y="111692"/>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5C8F04BD-D093-45D0-B54C-50FDB308B4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4942" y="0"/>
            <a:ext cx="9922116" cy="6858000"/>
          </a:xfrm>
          <a:custGeom>
            <a:avLst/>
            <a:gdLst>
              <a:gd name="connsiteX0" fmla="*/ 1378575 w 9922116"/>
              <a:gd name="connsiteY0" fmla="*/ 0 h 6858000"/>
              <a:gd name="connsiteX1" fmla="*/ 8543542 w 9922116"/>
              <a:gd name="connsiteY1" fmla="*/ 0 h 6858000"/>
              <a:gd name="connsiteX2" fmla="*/ 8633323 w 9922116"/>
              <a:gd name="connsiteY2" fmla="*/ 94145 h 6858000"/>
              <a:gd name="connsiteX3" fmla="*/ 9922116 w 9922116"/>
              <a:gd name="connsiteY3" fmla="*/ 3429001 h 6858000"/>
              <a:gd name="connsiteX4" fmla="*/ 8633323 w 9922116"/>
              <a:gd name="connsiteY4" fmla="*/ 6763858 h 6858000"/>
              <a:gd name="connsiteX5" fmla="*/ 8543544 w 9922116"/>
              <a:gd name="connsiteY5" fmla="*/ 6858000 h 6858000"/>
              <a:gd name="connsiteX6" fmla="*/ 1378573 w 9922116"/>
              <a:gd name="connsiteY6" fmla="*/ 6858000 h 6858000"/>
              <a:gd name="connsiteX7" fmla="*/ 1288793 w 9922116"/>
              <a:gd name="connsiteY7" fmla="*/ 6763858 h 6858000"/>
              <a:gd name="connsiteX8" fmla="*/ 0 w 9922116"/>
              <a:gd name="connsiteY8" fmla="*/ 3429001 h 6858000"/>
              <a:gd name="connsiteX9" fmla="*/ 1288793 w 9922116"/>
              <a:gd name="connsiteY9" fmla="*/ 9414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22116" h="6858000">
                <a:moveTo>
                  <a:pt x="1378575" y="0"/>
                </a:moveTo>
                <a:lnTo>
                  <a:pt x="8543542" y="0"/>
                </a:lnTo>
                <a:lnTo>
                  <a:pt x="8633323" y="94145"/>
                </a:lnTo>
                <a:cubicBezTo>
                  <a:pt x="9434072" y="974941"/>
                  <a:pt x="9922116" y="2144991"/>
                  <a:pt x="9922116" y="3429001"/>
                </a:cubicBezTo>
                <a:cubicBezTo>
                  <a:pt x="9922116" y="4713011"/>
                  <a:pt x="9434072" y="5883061"/>
                  <a:pt x="8633323" y="6763858"/>
                </a:cubicBezTo>
                <a:lnTo>
                  <a:pt x="8543544" y="6858000"/>
                </a:lnTo>
                <a:lnTo>
                  <a:pt x="1378573" y="6858000"/>
                </a:lnTo>
                <a:lnTo>
                  <a:pt x="1288793" y="6763858"/>
                </a:lnTo>
                <a:cubicBezTo>
                  <a:pt x="488044" y="5883061"/>
                  <a:pt x="0" y="4713011"/>
                  <a:pt x="0" y="3429001"/>
                </a:cubicBezTo>
                <a:cubicBezTo>
                  <a:pt x="0" y="2144991"/>
                  <a:pt x="488044" y="974941"/>
                  <a:pt x="1288793" y="94145"/>
                </a:cubicBezTo>
                <a:close/>
              </a:path>
            </a:pathLst>
          </a:cu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DA2FB05-3289-44F0-8ED0-AE190A31C76B}"/>
              </a:ext>
            </a:extLst>
          </p:cNvPr>
          <p:cNvSpPr>
            <a:spLocks noGrp="1"/>
          </p:cNvSpPr>
          <p:nvPr>
            <p:ph type="title"/>
          </p:nvPr>
        </p:nvSpPr>
        <p:spPr>
          <a:xfrm>
            <a:off x="2311147" y="698269"/>
            <a:ext cx="7569706" cy="1288238"/>
          </a:xfrm>
        </p:spPr>
        <p:txBody>
          <a:bodyPr anchor="ctr">
            <a:normAutofit/>
          </a:bodyPr>
          <a:lstStyle/>
          <a:p>
            <a:pPr algn="ctr"/>
            <a:r>
              <a:rPr lang="en-GB" b="1" dirty="0"/>
              <a:t>Aims of the research</a:t>
            </a:r>
          </a:p>
        </p:txBody>
      </p:sp>
      <p:sp>
        <p:nvSpPr>
          <p:cNvPr id="3" name="Content Placeholder 2">
            <a:extLst>
              <a:ext uri="{FF2B5EF4-FFF2-40B4-BE49-F238E27FC236}">
                <a16:creationId xmlns:a16="http://schemas.microsoft.com/office/drawing/2014/main" id="{B166EB56-4DDF-48F7-AE83-8DF18F84261D}"/>
              </a:ext>
            </a:extLst>
          </p:cNvPr>
          <p:cNvSpPr>
            <a:spLocks noGrp="1"/>
          </p:cNvSpPr>
          <p:nvPr>
            <p:ph idx="1"/>
          </p:nvPr>
        </p:nvSpPr>
        <p:spPr>
          <a:xfrm>
            <a:off x="2095901" y="2409811"/>
            <a:ext cx="7860863" cy="4024884"/>
          </a:xfrm>
        </p:spPr>
        <p:txBody>
          <a:bodyPr anchor="t">
            <a:normAutofit/>
          </a:bodyPr>
          <a:lstStyle/>
          <a:p>
            <a:pPr marL="0" indent="0">
              <a:buNone/>
            </a:pPr>
            <a:endParaRPr lang="en-GB" sz="2400" dirty="0"/>
          </a:p>
          <a:p>
            <a:pPr marL="0" indent="0" algn="ctr">
              <a:buNone/>
            </a:pPr>
            <a:r>
              <a:rPr lang="en-GB" sz="2400" dirty="0"/>
              <a:t>To investigate the issue of access to music festivals by those living in poverty by exploring the costs associated with attendance to UK music festivals and investigating what festivals are doing to counteract this issue.</a:t>
            </a:r>
          </a:p>
        </p:txBody>
      </p:sp>
      <p:sp>
        <p:nvSpPr>
          <p:cNvPr id="4" name="Footer Placeholder 3">
            <a:extLst>
              <a:ext uri="{FF2B5EF4-FFF2-40B4-BE49-F238E27FC236}">
                <a16:creationId xmlns:a16="http://schemas.microsoft.com/office/drawing/2014/main" id="{B931C734-858E-4F22-A7AB-EE33A965339C}"/>
              </a:ext>
            </a:extLst>
          </p:cNvPr>
          <p:cNvSpPr>
            <a:spLocks noGrp="1"/>
          </p:cNvSpPr>
          <p:nvPr>
            <p:ph type="ftr" sz="quarter" idx="11"/>
          </p:nvPr>
        </p:nvSpPr>
        <p:spPr/>
        <p:txBody>
          <a:bodyPr/>
          <a:lstStyle/>
          <a:p>
            <a:r>
              <a:rPr lang="en-GB"/>
              <a:t>Karen DaviesAMI-07</a:t>
            </a:r>
          </a:p>
        </p:txBody>
      </p:sp>
    </p:spTree>
    <p:extLst>
      <p:ext uri="{BB962C8B-B14F-4D97-AF65-F5344CB8AC3E}">
        <p14:creationId xmlns:p14="http://schemas.microsoft.com/office/powerpoint/2010/main" val="1218554518"/>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CB5DFCDA-694D-4637-8E9B-038575194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0" y="0"/>
            <a:ext cx="9952075" cy="6858000"/>
          </a:xfrm>
          <a:custGeom>
            <a:avLst/>
            <a:gdLst>
              <a:gd name="connsiteX0" fmla="*/ 9952075 w 9952075"/>
              <a:gd name="connsiteY0" fmla="*/ 6858000 h 6858000"/>
              <a:gd name="connsiteX1" fmla="*/ 108694 w 9952075"/>
              <a:gd name="connsiteY1" fmla="*/ 6858000 h 6858000"/>
              <a:gd name="connsiteX2" fmla="*/ 79127 w 9952075"/>
              <a:gd name="connsiteY2" fmla="*/ 6681235 h 6858000"/>
              <a:gd name="connsiteX3" fmla="*/ 0 w 9952075"/>
              <a:gd name="connsiteY3" fmla="*/ 5565888 h 6858000"/>
              <a:gd name="connsiteX4" fmla="*/ 2190696 w 9952075"/>
              <a:gd name="connsiteY4" fmla="*/ 145339 h 6858000"/>
              <a:gd name="connsiteX5" fmla="*/ 2339431 w 9952075"/>
              <a:gd name="connsiteY5" fmla="*/ 0 h 6858000"/>
              <a:gd name="connsiteX6" fmla="*/ 9952075 w 9952075"/>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52075" h="6858000">
                <a:moveTo>
                  <a:pt x="9952075"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9952075"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E4DB276E-BFF1-43F5-AB90-7ABA4B9A91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0" y="0"/>
            <a:ext cx="9652017" cy="6858000"/>
          </a:xfrm>
          <a:custGeom>
            <a:avLst/>
            <a:gdLst>
              <a:gd name="connsiteX0" fmla="*/ 9652017 w 9652017"/>
              <a:gd name="connsiteY0" fmla="*/ 6858000 h 6858000"/>
              <a:gd name="connsiteX1" fmla="*/ 112827 w 9652017"/>
              <a:gd name="connsiteY1" fmla="*/ 6858000 h 6858000"/>
              <a:gd name="connsiteX2" fmla="*/ 76084 w 9652017"/>
              <a:gd name="connsiteY2" fmla="*/ 6638337 h 6858000"/>
              <a:gd name="connsiteX3" fmla="*/ 0 w 9652017"/>
              <a:gd name="connsiteY3" fmla="*/ 5565888 h 6858000"/>
              <a:gd name="connsiteX4" fmla="*/ 2157501 w 9652017"/>
              <a:gd name="connsiteY4" fmla="*/ 301488 h 6858000"/>
              <a:gd name="connsiteX5" fmla="*/ 2472310 w 9652017"/>
              <a:gd name="connsiteY5" fmla="*/ 0 h 6858000"/>
              <a:gd name="connsiteX6" fmla="*/ 9652017 w 9652017"/>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52017" h="6858000">
                <a:moveTo>
                  <a:pt x="9652017" y="6858000"/>
                </a:moveTo>
                <a:lnTo>
                  <a:pt x="112827" y="6858000"/>
                </a:lnTo>
                <a:lnTo>
                  <a:pt x="76084" y="6638337"/>
                </a:lnTo>
                <a:cubicBezTo>
                  <a:pt x="25944" y="6288079"/>
                  <a:pt x="0" y="5930014"/>
                  <a:pt x="0" y="5565888"/>
                </a:cubicBezTo>
                <a:cubicBezTo>
                  <a:pt x="0" y="3514654"/>
                  <a:pt x="823309" y="1655711"/>
                  <a:pt x="2157501" y="301488"/>
                </a:cubicBezTo>
                <a:lnTo>
                  <a:pt x="2472310" y="0"/>
                </a:lnTo>
                <a:lnTo>
                  <a:pt x="9652017" y="0"/>
                </a:lnTo>
                <a:close/>
              </a:path>
            </a:pathLst>
          </a:cu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D5065D2E-41C0-4AA7-A8D7-2EC02C32B31C}"/>
              </a:ext>
            </a:extLst>
          </p:cNvPr>
          <p:cNvSpPr>
            <a:spLocks noGrp="1"/>
          </p:cNvSpPr>
          <p:nvPr>
            <p:ph type="title"/>
          </p:nvPr>
        </p:nvSpPr>
        <p:spPr>
          <a:xfrm>
            <a:off x="838198" y="136525"/>
            <a:ext cx="7757694" cy="1186583"/>
          </a:xfrm>
        </p:spPr>
        <p:txBody>
          <a:bodyPr anchor="b">
            <a:normAutofit/>
          </a:bodyPr>
          <a:lstStyle/>
          <a:p>
            <a:r>
              <a:rPr lang="en-GB" b="1" dirty="0"/>
              <a:t>Research questions</a:t>
            </a:r>
          </a:p>
        </p:txBody>
      </p:sp>
      <p:sp>
        <p:nvSpPr>
          <p:cNvPr id="3" name="Content Placeholder 2">
            <a:extLst>
              <a:ext uri="{FF2B5EF4-FFF2-40B4-BE49-F238E27FC236}">
                <a16:creationId xmlns:a16="http://schemas.microsoft.com/office/drawing/2014/main" id="{B0A8E914-FF04-4DE7-A25B-AC339E1D0503}"/>
              </a:ext>
            </a:extLst>
          </p:cNvPr>
          <p:cNvSpPr>
            <a:spLocks noGrp="1"/>
          </p:cNvSpPr>
          <p:nvPr>
            <p:ph idx="1"/>
          </p:nvPr>
        </p:nvSpPr>
        <p:spPr>
          <a:xfrm>
            <a:off x="838198" y="1956390"/>
            <a:ext cx="7322290" cy="3907465"/>
          </a:xfrm>
        </p:spPr>
        <p:txBody>
          <a:bodyPr anchor="t">
            <a:normAutofit/>
          </a:bodyPr>
          <a:lstStyle/>
          <a:p>
            <a:pPr lvl="0"/>
            <a:r>
              <a:rPr lang="en-GB" sz="1900"/>
              <a:t>What are the associated costs of attending music festivals in the UK?</a:t>
            </a:r>
          </a:p>
          <a:p>
            <a:pPr lvl="1"/>
            <a:r>
              <a:rPr lang="en-GB" sz="1900"/>
              <a:t>Including ticket price, food and drink, added extras</a:t>
            </a:r>
          </a:p>
          <a:p>
            <a:pPr marL="457200" lvl="1" indent="0">
              <a:buNone/>
            </a:pPr>
            <a:endParaRPr lang="en-GB" sz="1900"/>
          </a:p>
          <a:p>
            <a:pPr lvl="0"/>
            <a:r>
              <a:rPr lang="en-GB" sz="1900"/>
              <a:t>What outreach work do UK music festivals undertake to deal with the issue of poverty?</a:t>
            </a:r>
          </a:p>
          <a:p>
            <a:pPr lvl="1"/>
            <a:r>
              <a:rPr lang="en-GB" sz="1900"/>
              <a:t>For example partnerships with charities, community work etc.</a:t>
            </a:r>
          </a:p>
          <a:p>
            <a:pPr marL="457200" lvl="1" indent="0">
              <a:buNone/>
            </a:pPr>
            <a:endParaRPr lang="en-GB" sz="1900"/>
          </a:p>
          <a:p>
            <a:pPr lvl="0"/>
            <a:r>
              <a:rPr lang="en-GB" sz="1900"/>
              <a:t>What are festivals doing to make their festivals more accessible for people living in poverty?</a:t>
            </a:r>
          </a:p>
          <a:p>
            <a:pPr lvl="1"/>
            <a:r>
              <a:rPr lang="en-GB" sz="1900"/>
              <a:t>Do music festivals in the UK implement any schemes to make their festivals more accessible for people living in poverty?</a:t>
            </a:r>
          </a:p>
          <a:p>
            <a:endParaRPr lang="en-GB" sz="1900"/>
          </a:p>
        </p:txBody>
      </p:sp>
      <p:sp>
        <p:nvSpPr>
          <p:cNvPr id="4" name="Footer Placeholder 3">
            <a:extLst>
              <a:ext uri="{FF2B5EF4-FFF2-40B4-BE49-F238E27FC236}">
                <a16:creationId xmlns:a16="http://schemas.microsoft.com/office/drawing/2014/main" id="{2B79EE07-501A-4E2D-8561-427384584352}"/>
              </a:ext>
            </a:extLst>
          </p:cNvPr>
          <p:cNvSpPr>
            <a:spLocks noGrp="1"/>
          </p:cNvSpPr>
          <p:nvPr>
            <p:ph type="ftr" sz="quarter" idx="11"/>
          </p:nvPr>
        </p:nvSpPr>
        <p:spPr/>
        <p:txBody>
          <a:bodyPr/>
          <a:lstStyle/>
          <a:p>
            <a:r>
              <a:rPr lang="en-GB"/>
              <a:t>Karen DaviesAMI-07</a:t>
            </a:r>
          </a:p>
        </p:txBody>
      </p:sp>
    </p:spTree>
    <p:extLst>
      <p:ext uri="{BB962C8B-B14F-4D97-AF65-F5344CB8AC3E}">
        <p14:creationId xmlns:p14="http://schemas.microsoft.com/office/powerpoint/2010/main" val="2346819154"/>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025E2AA9-10C9-4A14-BEA3-064CD01311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136816" cy="5254922"/>
          </a:xfrm>
          <a:custGeom>
            <a:avLst/>
            <a:gdLst>
              <a:gd name="connsiteX0" fmla="*/ 0 w 6136816"/>
              <a:gd name="connsiteY0" fmla="*/ 0 h 5254922"/>
              <a:gd name="connsiteX1" fmla="*/ 6136816 w 6136816"/>
              <a:gd name="connsiteY1" fmla="*/ 0 h 5254922"/>
              <a:gd name="connsiteX2" fmla="*/ 6134892 w 6136816"/>
              <a:gd name="connsiteY2" fmla="*/ 111520 h 5254922"/>
              <a:gd name="connsiteX3" fmla="*/ 6066513 w 6136816"/>
              <a:gd name="connsiteY3" fmla="*/ 752995 h 5254922"/>
              <a:gd name="connsiteX4" fmla="*/ 140712 w 6136816"/>
              <a:gd name="connsiteY4" fmla="*/ 5219363 h 5254922"/>
              <a:gd name="connsiteX5" fmla="*/ 0 w 6136816"/>
              <a:gd name="connsiteY5" fmla="*/ 5199534 h 525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36816" h="5254922">
                <a:moveTo>
                  <a:pt x="0" y="0"/>
                </a:moveTo>
                <a:lnTo>
                  <a:pt x="6136816" y="0"/>
                </a:lnTo>
                <a:lnTo>
                  <a:pt x="6134892" y="111520"/>
                </a:lnTo>
                <a:cubicBezTo>
                  <a:pt x="6124961" y="323936"/>
                  <a:pt x="6102367" y="538040"/>
                  <a:pt x="6066513" y="752995"/>
                </a:cubicBezTo>
                <a:cubicBezTo>
                  <a:pt x="5592281" y="3596146"/>
                  <a:pt x="2972232" y="5545369"/>
                  <a:pt x="140712" y="5219363"/>
                </a:cubicBezTo>
                <a:lnTo>
                  <a:pt x="0" y="5199534"/>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0" name="Freeform: Shape 9">
            <a:extLst>
              <a:ext uri="{FF2B5EF4-FFF2-40B4-BE49-F238E27FC236}">
                <a16:creationId xmlns:a16="http://schemas.microsoft.com/office/drawing/2014/main" id="{F076F371-EE61-49EA-AA2A-3582C3AC9B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5863721" cy="4984915"/>
          </a:xfrm>
          <a:custGeom>
            <a:avLst/>
            <a:gdLst>
              <a:gd name="connsiteX0" fmla="*/ 0 w 5863721"/>
              <a:gd name="connsiteY0" fmla="*/ 0 h 4984915"/>
              <a:gd name="connsiteX1" fmla="*/ 5863721 w 5863721"/>
              <a:gd name="connsiteY1" fmla="*/ 0 h 4984915"/>
              <a:gd name="connsiteX2" fmla="*/ 5844576 w 5863721"/>
              <a:gd name="connsiteY2" fmla="*/ 326138 h 4984915"/>
              <a:gd name="connsiteX3" fmla="*/ 5796589 w 5863721"/>
              <a:gd name="connsiteY3" fmla="*/ 693884 h 4984915"/>
              <a:gd name="connsiteX4" fmla="*/ 148386 w 5863721"/>
              <a:gd name="connsiteY4" fmla="*/ 4951022 h 4984915"/>
              <a:gd name="connsiteX5" fmla="*/ 0 w 5863721"/>
              <a:gd name="connsiteY5" fmla="*/ 4930112 h 4984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63721" h="4984915">
                <a:moveTo>
                  <a:pt x="0" y="0"/>
                </a:moveTo>
                <a:lnTo>
                  <a:pt x="5863721" y="0"/>
                </a:lnTo>
                <a:lnTo>
                  <a:pt x="5844576" y="326138"/>
                </a:lnTo>
                <a:cubicBezTo>
                  <a:pt x="5833049" y="448313"/>
                  <a:pt x="5817094" y="570952"/>
                  <a:pt x="5796589" y="693884"/>
                </a:cubicBezTo>
                <a:cubicBezTo>
                  <a:pt x="5344573" y="3403845"/>
                  <a:pt x="2847261" y="5261756"/>
                  <a:pt x="148386" y="4951022"/>
                </a:cubicBezTo>
                <a:lnTo>
                  <a:pt x="0" y="4930112"/>
                </a:lnTo>
                <a:close/>
              </a:path>
            </a:pathLst>
          </a:cu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B2D8021A-D32B-4FD8-95F2-1A28AF2D65E3}"/>
              </a:ext>
            </a:extLst>
          </p:cNvPr>
          <p:cNvSpPr>
            <a:spLocks noGrp="1"/>
          </p:cNvSpPr>
          <p:nvPr>
            <p:ph type="title"/>
          </p:nvPr>
        </p:nvSpPr>
        <p:spPr>
          <a:xfrm>
            <a:off x="804671" y="365125"/>
            <a:ext cx="3405821" cy="3117038"/>
          </a:xfrm>
        </p:spPr>
        <p:txBody>
          <a:bodyPr anchor="ctr">
            <a:normAutofit/>
          </a:bodyPr>
          <a:lstStyle/>
          <a:p>
            <a:r>
              <a:rPr lang="en-GB" b="1" dirty="0"/>
              <a:t>Some definitions</a:t>
            </a:r>
          </a:p>
        </p:txBody>
      </p:sp>
      <p:sp>
        <p:nvSpPr>
          <p:cNvPr id="3" name="Content Placeholder 2">
            <a:extLst>
              <a:ext uri="{FF2B5EF4-FFF2-40B4-BE49-F238E27FC236}">
                <a16:creationId xmlns:a16="http://schemas.microsoft.com/office/drawing/2014/main" id="{CB95D9B1-6A4F-48B4-ADB4-0540429BA3AB}"/>
              </a:ext>
            </a:extLst>
          </p:cNvPr>
          <p:cNvSpPr>
            <a:spLocks noGrp="1"/>
          </p:cNvSpPr>
          <p:nvPr>
            <p:ph idx="1"/>
          </p:nvPr>
        </p:nvSpPr>
        <p:spPr>
          <a:xfrm>
            <a:off x="6374219" y="885793"/>
            <a:ext cx="5156364" cy="5086414"/>
          </a:xfrm>
        </p:spPr>
        <p:txBody>
          <a:bodyPr anchor="ctr">
            <a:normAutofit/>
          </a:bodyPr>
          <a:lstStyle/>
          <a:p>
            <a:r>
              <a:rPr lang="en-GB" sz="1900" dirty="0"/>
              <a:t>Music festival (UK):</a:t>
            </a:r>
          </a:p>
          <a:p>
            <a:pPr lvl="1"/>
            <a:r>
              <a:rPr lang="en-GB" sz="1900" dirty="0"/>
              <a:t>In the context of this research a music festival is defined as a festival where the main programmed activity is music and there is a fee to enter.  The events are on greenfield sites and offer camping as part of the product.</a:t>
            </a:r>
          </a:p>
          <a:p>
            <a:pPr lvl="1"/>
            <a:endParaRPr lang="en-GB" sz="1900" dirty="0"/>
          </a:p>
          <a:p>
            <a:r>
              <a:rPr lang="en-GB" sz="1900" dirty="0"/>
              <a:t>Poverty:  </a:t>
            </a:r>
          </a:p>
          <a:p>
            <a:pPr lvl="1"/>
            <a:r>
              <a:rPr lang="en-GB" sz="1900" dirty="0"/>
              <a:t>an individual’s income is below the Minimum Income Standard (MIS), they have inadequate access to necessary services of good quality but also inadequate opportunity or resource to join in with social, cultural, leisure and decision making activities (Padley &amp; Hirsch, 2017)</a:t>
            </a:r>
          </a:p>
          <a:p>
            <a:pPr lvl="1"/>
            <a:endParaRPr lang="en-GB" sz="1700" dirty="0"/>
          </a:p>
          <a:p>
            <a:pPr marL="457200" lvl="1" indent="0">
              <a:buNone/>
            </a:pPr>
            <a:endParaRPr lang="en-GB" sz="2100" dirty="0"/>
          </a:p>
        </p:txBody>
      </p:sp>
      <p:sp>
        <p:nvSpPr>
          <p:cNvPr id="4" name="Footer Placeholder 3">
            <a:extLst>
              <a:ext uri="{FF2B5EF4-FFF2-40B4-BE49-F238E27FC236}">
                <a16:creationId xmlns:a16="http://schemas.microsoft.com/office/drawing/2014/main" id="{1DD76424-24BF-42B9-8F9C-AF9665EB015F}"/>
              </a:ext>
            </a:extLst>
          </p:cNvPr>
          <p:cNvSpPr>
            <a:spLocks noGrp="1"/>
          </p:cNvSpPr>
          <p:nvPr>
            <p:ph type="ftr" sz="quarter" idx="11"/>
          </p:nvPr>
        </p:nvSpPr>
        <p:spPr/>
        <p:txBody>
          <a:bodyPr/>
          <a:lstStyle/>
          <a:p>
            <a:r>
              <a:rPr lang="en-GB"/>
              <a:t>Karen DaviesAMI-07</a:t>
            </a:r>
          </a:p>
        </p:txBody>
      </p:sp>
    </p:spTree>
    <p:extLst>
      <p:ext uri="{BB962C8B-B14F-4D97-AF65-F5344CB8AC3E}">
        <p14:creationId xmlns:p14="http://schemas.microsoft.com/office/powerpoint/2010/main" val="3634976190"/>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AD21898E-86C0-4C8A-A76C-DF33E844C8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9542" y="0"/>
            <a:ext cx="10432916" cy="6858000"/>
          </a:xfrm>
          <a:custGeom>
            <a:avLst/>
            <a:gdLst>
              <a:gd name="connsiteX0" fmla="*/ 1287962 w 10432916"/>
              <a:gd name="connsiteY0" fmla="*/ 0 h 6858000"/>
              <a:gd name="connsiteX1" fmla="*/ 9144956 w 10432916"/>
              <a:gd name="connsiteY1" fmla="*/ 0 h 6858000"/>
              <a:gd name="connsiteX2" fmla="*/ 9241731 w 10432916"/>
              <a:gd name="connsiteY2" fmla="*/ 111692 h 6858000"/>
              <a:gd name="connsiteX3" fmla="*/ 10432916 w 10432916"/>
              <a:gd name="connsiteY3" fmla="*/ 3429001 h 6858000"/>
              <a:gd name="connsiteX4" fmla="*/ 9241730 w 10432916"/>
              <a:gd name="connsiteY4" fmla="*/ 6746310 h 6858000"/>
              <a:gd name="connsiteX5" fmla="*/ 9144957 w 10432916"/>
              <a:gd name="connsiteY5" fmla="*/ 6858000 h 6858000"/>
              <a:gd name="connsiteX6" fmla="*/ 1287959 w 10432916"/>
              <a:gd name="connsiteY6" fmla="*/ 6858000 h 6858000"/>
              <a:gd name="connsiteX7" fmla="*/ 1191186 w 10432916"/>
              <a:gd name="connsiteY7" fmla="*/ 6746310 h 6858000"/>
              <a:gd name="connsiteX8" fmla="*/ 0 w 10432916"/>
              <a:gd name="connsiteY8" fmla="*/ 3429001 h 6858000"/>
              <a:gd name="connsiteX9" fmla="*/ 1191186 w 10432916"/>
              <a:gd name="connsiteY9" fmla="*/ 11169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32916" h="6858000">
                <a:moveTo>
                  <a:pt x="1287962" y="0"/>
                </a:moveTo>
                <a:lnTo>
                  <a:pt x="9144956" y="0"/>
                </a:lnTo>
                <a:lnTo>
                  <a:pt x="9241731" y="111692"/>
                </a:lnTo>
                <a:cubicBezTo>
                  <a:pt x="9985889" y="1013175"/>
                  <a:pt x="10432916" y="2168897"/>
                  <a:pt x="10432916" y="3429001"/>
                </a:cubicBezTo>
                <a:cubicBezTo>
                  <a:pt x="10432916" y="4689105"/>
                  <a:pt x="9985889" y="5844827"/>
                  <a:pt x="9241730" y="6746310"/>
                </a:cubicBezTo>
                <a:lnTo>
                  <a:pt x="9144957" y="6858000"/>
                </a:lnTo>
                <a:lnTo>
                  <a:pt x="1287959" y="6858000"/>
                </a:lnTo>
                <a:lnTo>
                  <a:pt x="1191186" y="6746310"/>
                </a:lnTo>
                <a:cubicBezTo>
                  <a:pt x="447027" y="5844827"/>
                  <a:pt x="0" y="4689105"/>
                  <a:pt x="0" y="3429001"/>
                </a:cubicBezTo>
                <a:cubicBezTo>
                  <a:pt x="0" y="2168897"/>
                  <a:pt x="447027" y="1013175"/>
                  <a:pt x="1191186" y="111692"/>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5C8F04BD-D093-45D0-B54C-50FDB308B4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4942" y="0"/>
            <a:ext cx="9922116" cy="6858000"/>
          </a:xfrm>
          <a:custGeom>
            <a:avLst/>
            <a:gdLst>
              <a:gd name="connsiteX0" fmla="*/ 1378575 w 9922116"/>
              <a:gd name="connsiteY0" fmla="*/ 0 h 6858000"/>
              <a:gd name="connsiteX1" fmla="*/ 8543542 w 9922116"/>
              <a:gd name="connsiteY1" fmla="*/ 0 h 6858000"/>
              <a:gd name="connsiteX2" fmla="*/ 8633323 w 9922116"/>
              <a:gd name="connsiteY2" fmla="*/ 94145 h 6858000"/>
              <a:gd name="connsiteX3" fmla="*/ 9922116 w 9922116"/>
              <a:gd name="connsiteY3" fmla="*/ 3429001 h 6858000"/>
              <a:gd name="connsiteX4" fmla="*/ 8633323 w 9922116"/>
              <a:gd name="connsiteY4" fmla="*/ 6763858 h 6858000"/>
              <a:gd name="connsiteX5" fmla="*/ 8543544 w 9922116"/>
              <a:gd name="connsiteY5" fmla="*/ 6858000 h 6858000"/>
              <a:gd name="connsiteX6" fmla="*/ 1378573 w 9922116"/>
              <a:gd name="connsiteY6" fmla="*/ 6858000 h 6858000"/>
              <a:gd name="connsiteX7" fmla="*/ 1288793 w 9922116"/>
              <a:gd name="connsiteY7" fmla="*/ 6763858 h 6858000"/>
              <a:gd name="connsiteX8" fmla="*/ 0 w 9922116"/>
              <a:gd name="connsiteY8" fmla="*/ 3429001 h 6858000"/>
              <a:gd name="connsiteX9" fmla="*/ 1288793 w 9922116"/>
              <a:gd name="connsiteY9" fmla="*/ 9414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22116" h="6858000">
                <a:moveTo>
                  <a:pt x="1378575" y="0"/>
                </a:moveTo>
                <a:lnTo>
                  <a:pt x="8543542" y="0"/>
                </a:lnTo>
                <a:lnTo>
                  <a:pt x="8633323" y="94145"/>
                </a:lnTo>
                <a:cubicBezTo>
                  <a:pt x="9434072" y="974941"/>
                  <a:pt x="9922116" y="2144991"/>
                  <a:pt x="9922116" y="3429001"/>
                </a:cubicBezTo>
                <a:cubicBezTo>
                  <a:pt x="9922116" y="4713011"/>
                  <a:pt x="9434072" y="5883061"/>
                  <a:pt x="8633323" y="6763858"/>
                </a:cubicBezTo>
                <a:lnTo>
                  <a:pt x="8543544" y="6858000"/>
                </a:lnTo>
                <a:lnTo>
                  <a:pt x="1378573" y="6858000"/>
                </a:lnTo>
                <a:lnTo>
                  <a:pt x="1288793" y="6763858"/>
                </a:lnTo>
                <a:cubicBezTo>
                  <a:pt x="488044" y="5883061"/>
                  <a:pt x="0" y="4713011"/>
                  <a:pt x="0" y="3429001"/>
                </a:cubicBezTo>
                <a:cubicBezTo>
                  <a:pt x="0" y="2144991"/>
                  <a:pt x="488044" y="974941"/>
                  <a:pt x="1288793" y="94145"/>
                </a:cubicBezTo>
                <a:close/>
              </a:path>
            </a:pathLst>
          </a:cu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D823171-0098-400B-B83B-8D14804B137E}"/>
              </a:ext>
            </a:extLst>
          </p:cNvPr>
          <p:cNvSpPr>
            <a:spLocks noGrp="1"/>
          </p:cNvSpPr>
          <p:nvPr>
            <p:ph type="title"/>
          </p:nvPr>
        </p:nvSpPr>
        <p:spPr>
          <a:xfrm>
            <a:off x="2311147" y="0"/>
            <a:ext cx="7569706" cy="1288238"/>
          </a:xfrm>
        </p:spPr>
        <p:txBody>
          <a:bodyPr anchor="ctr">
            <a:normAutofit/>
          </a:bodyPr>
          <a:lstStyle/>
          <a:p>
            <a:pPr algn="ctr"/>
            <a:r>
              <a:rPr lang="en-GB" b="1" dirty="0"/>
              <a:t>Why is this important?</a:t>
            </a:r>
          </a:p>
        </p:txBody>
      </p:sp>
      <p:sp>
        <p:nvSpPr>
          <p:cNvPr id="3" name="Content Placeholder 2">
            <a:extLst>
              <a:ext uri="{FF2B5EF4-FFF2-40B4-BE49-F238E27FC236}">
                <a16:creationId xmlns:a16="http://schemas.microsoft.com/office/drawing/2014/main" id="{D420F35C-02EF-460C-8AE7-0445FCD0AB70}"/>
              </a:ext>
            </a:extLst>
          </p:cNvPr>
          <p:cNvSpPr>
            <a:spLocks noGrp="1"/>
          </p:cNvSpPr>
          <p:nvPr>
            <p:ph idx="1"/>
          </p:nvPr>
        </p:nvSpPr>
        <p:spPr>
          <a:xfrm>
            <a:off x="1622474" y="1288238"/>
            <a:ext cx="9195582" cy="4620193"/>
          </a:xfrm>
        </p:spPr>
        <p:txBody>
          <a:bodyPr anchor="t">
            <a:noAutofit/>
          </a:bodyPr>
          <a:lstStyle/>
          <a:p>
            <a:r>
              <a:rPr lang="en-GB" sz="2000" dirty="0"/>
              <a:t>According to the Social Metrics Commission (2018), in 2018, 14.2 million people in the UK were living in poverty, half of these have a person with a disability living in their household and 7.7.million are living in ‘persistent poverty’ (for four years or more).  This situation is predicted to get considerably worse following the effects of the Covid-19 pandemic;</a:t>
            </a:r>
          </a:p>
          <a:p>
            <a:r>
              <a:rPr lang="en-GB" sz="2000" dirty="0"/>
              <a:t>Lister (1990, p. 68) inclusion is the “ability to </a:t>
            </a:r>
            <a:r>
              <a:rPr lang="en-GB" sz="2000" dirty="0" err="1"/>
              <a:t>fulfill</a:t>
            </a:r>
            <a:r>
              <a:rPr lang="en-GB" sz="2000" dirty="0"/>
              <a:t> the private and public obligations of citizenship”</a:t>
            </a:r>
          </a:p>
          <a:p>
            <a:r>
              <a:rPr lang="en-GB" sz="2000" dirty="0"/>
              <a:t>An individual is socially excluded if </a:t>
            </a:r>
          </a:p>
          <a:p>
            <a:pPr marL="0" indent="0">
              <a:buNone/>
            </a:pPr>
            <a:r>
              <a:rPr lang="en-GB" sz="2000" dirty="0"/>
              <a:t>	“(a) he or she is geographically resident in a society but (b) for reasons 	beyond 	his or her control, he or she cannot participate in the normal 	activities of 	citizens in that society, and (c) he or she would like to so participate” 	(</a:t>
            </a:r>
            <a:r>
              <a:rPr lang="en-GB" sz="2000" dirty="0" err="1"/>
              <a:t>Burchardt</a:t>
            </a:r>
            <a:r>
              <a:rPr lang="en-GB" sz="2000" dirty="0"/>
              <a:t> et al. 2002, pp. 30, 32).  </a:t>
            </a:r>
          </a:p>
          <a:p>
            <a:pPr marL="0" indent="0" algn="ctr">
              <a:buNone/>
            </a:pPr>
            <a:r>
              <a:rPr lang="en-GB" sz="2000" dirty="0"/>
              <a:t>“</a:t>
            </a:r>
            <a:r>
              <a:rPr lang="en-GB" sz="2000" b="1" dirty="0"/>
              <a:t>providing culturally relevant and meaningful leisure opportunities for less privileged population groups world-wide is clearly a top priority</a:t>
            </a:r>
            <a:r>
              <a:rPr lang="en-GB" sz="2000" dirty="0"/>
              <a:t>” (Iwasaki, 2007, p. 258).</a:t>
            </a:r>
          </a:p>
        </p:txBody>
      </p:sp>
      <p:sp>
        <p:nvSpPr>
          <p:cNvPr id="4" name="Footer Placeholder 3">
            <a:extLst>
              <a:ext uri="{FF2B5EF4-FFF2-40B4-BE49-F238E27FC236}">
                <a16:creationId xmlns:a16="http://schemas.microsoft.com/office/drawing/2014/main" id="{FFEDD41C-DD6A-47A4-B5D3-B49FA0F02B70}"/>
              </a:ext>
            </a:extLst>
          </p:cNvPr>
          <p:cNvSpPr>
            <a:spLocks noGrp="1"/>
          </p:cNvSpPr>
          <p:nvPr>
            <p:ph type="ftr" sz="quarter" idx="11"/>
          </p:nvPr>
        </p:nvSpPr>
        <p:spPr/>
        <p:txBody>
          <a:bodyPr/>
          <a:lstStyle/>
          <a:p>
            <a:r>
              <a:rPr lang="en-GB"/>
              <a:t>Karen DaviesAMI-07</a:t>
            </a:r>
          </a:p>
        </p:txBody>
      </p:sp>
    </p:spTree>
    <p:extLst>
      <p:ext uri="{BB962C8B-B14F-4D97-AF65-F5344CB8AC3E}">
        <p14:creationId xmlns:p14="http://schemas.microsoft.com/office/powerpoint/2010/main" val="2106155845"/>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A8D99C-B555-4B3D-B51C-2AD46EDB0500}"/>
              </a:ext>
            </a:extLst>
          </p:cNvPr>
          <p:cNvSpPr>
            <a:spLocks noGrp="1"/>
          </p:cNvSpPr>
          <p:nvPr>
            <p:ph type="title"/>
          </p:nvPr>
        </p:nvSpPr>
        <p:spPr>
          <a:xfrm>
            <a:off x="6289158" y="803325"/>
            <a:ext cx="5259707" cy="1325563"/>
          </a:xfrm>
        </p:spPr>
        <p:txBody>
          <a:bodyPr>
            <a:normAutofit/>
          </a:bodyPr>
          <a:lstStyle/>
          <a:p>
            <a:r>
              <a:rPr lang="en-GB"/>
              <a:t>Why is this important?</a:t>
            </a:r>
            <a:endParaRPr lang="en-GB" dirty="0"/>
          </a:p>
        </p:txBody>
      </p:sp>
      <p:sp>
        <p:nvSpPr>
          <p:cNvPr id="73" name="Freeform: Shape 72">
            <a:extLst>
              <a:ext uri="{FF2B5EF4-FFF2-40B4-BE49-F238E27FC236}">
                <a16:creationId xmlns:a16="http://schemas.microsoft.com/office/drawing/2014/main" id="{357DD0D3-F869-46D0-944C-6EC60E19E3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136816" cy="5254922"/>
          </a:xfrm>
          <a:custGeom>
            <a:avLst/>
            <a:gdLst>
              <a:gd name="connsiteX0" fmla="*/ 0 w 6136816"/>
              <a:gd name="connsiteY0" fmla="*/ 0 h 5254922"/>
              <a:gd name="connsiteX1" fmla="*/ 6136816 w 6136816"/>
              <a:gd name="connsiteY1" fmla="*/ 0 h 5254922"/>
              <a:gd name="connsiteX2" fmla="*/ 6134892 w 6136816"/>
              <a:gd name="connsiteY2" fmla="*/ 111520 h 5254922"/>
              <a:gd name="connsiteX3" fmla="*/ 6066513 w 6136816"/>
              <a:gd name="connsiteY3" fmla="*/ 752995 h 5254922"/>
              <a:gd name="connsiteX4" fmla="*/ 140712 w 6136816"/>
              <a:gd name="connsiteY4" fmla="*/ 5219363 h 5254922"/>
              <a:gd name="connsiteX5" fmla="*/ 0 w 6136816"/>
              <a:gd name="connsiteY5" fmla="*/ 5199534 h 525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36816" h="5254922">
                <a:moveTo>
                  <a:pt x="0" y="0"/>
                </a:moveTo>
                <a:lnTo>
                  <a:pt x="6136816" y="0"/>
                </a:lnTo>
                <a:lnTo>
                  <a:pt x="6134892" y="111520"/>
                </a:lnTo>
                <a:cubicBezTo>
                  <a:pt x="6124961" y="323936"/>
                  <a:pt x="6102367" y="538040"/>
                  <a:pt x="6066513" y="752995"/>
                </a:cubicBezTo>
                <a:cubicBezTo>
                  <a:pt x="5592281" y="3596146"/>
                  <a:pt x="2972232" y="5545369"/>
                  <a:pt x="140712" y="5219363"/>
                </a:cubicBezTo>
                <a:lnTo>
                  <a:pt x="0" y="5199534"/>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7172" name="Picture 4" descr="IN PHOTOS: Looking back on Malasimbo Music and Arts Festival 2017">
            <a:extLst>
              <a:ext uri="{FF2B5EF4-FFF2-40B4-BE49-F238E27FC236}">
                <a16:creationId xmlns:a16="http://schemas.microsoft.com/office/drawing/2014/main" id="{E8C2CC6E-E632-4B35-A72F-1E96D08FFEE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6015" r="17892"/>
          <a:stretch/>
        </p:blipFill>
        <p:spPr bwMode="auto">
          <a:xfrm>
            <a:off x="1" y="2"/>
            <a:ext cx="5863721" cy="4984915"/>
          </a:xfrm>
          <a:custGeom>
            <a:avLst/>
            <a:gdLst/>
            <a:ahLst/>
            <a:cxnLst/>
            <a:rect l="l" t="t" r="r" b="b"/>
            <a:pathLst>
              <a:path w="5863721" h="4984915">
                <a:moveTo>
                  <a:pt x="0" y="0"/>
                </a:moveTo>
                <a:lnTo>
                  <a:pt x="5863721" y="0"/>
                </a:lnTo>
                <a:lnTo>
                  <a:pt x="5844576" y="326138"/>
                </a:lnTo>
                <a:cubicBezTo>
                  <a:pt x="5833049" y="448313"/>
                  <a:pt x="5817094" y="570952"/>
                  <a:pt x="5796589" y="693884"/>
                </a:cubicBezTo>
                <a:cubicBezTo>
                  <a:pt x="5344573" y="3403845"/>
                  <a:pt x="2847261" y="5261756"/>
                  <a:pt x="148386" y="4951022"/>
                </a:cubicBezTo>
                <a:lnTo>
                  <a:pt x="0" y="4930112"/>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6EE63E32-B2B8-4BBF-AD11-940326CF33F0}"/>
              </a:ext>
            </a:extLst>
          </p:cNvPr>
          <p:cNvSpPr>
            <a:spLocks noGrp="1"/>
          </p:cNvSpPr>
          <p:nvPr>
            <p:ph idx="1"/>
          </p:nvPr>
        </p:nvSpPr>
        <p:spPr>
          <a:xfrm>
            <a:off x="6289158" y="2279018"/>
            <a:ext cx="5259714" cy="3375920"/>
          </a:xfrm>
        </p:spPr>
        <p:txBody>
          <a:bodyPr anchor="t">
            <a:normAutofit/>
          </a:bodyPr>
          <a:lstStyle/>
          <a:p>
            <a:r>
              <a:rPr lang="en-GB" sz="1800" dirty="0"/>
              <a:t>Benefits of attending festivals are many; </a:t>
            </a:r>
          </a:p>
          <a:p>
            <a:pPr lvl="1"/>
            <a:r>
              <a:rPr lang="en-GB" sz="1800" dirty="0"/>
              <a:t>spaces in which identities can be strengthened, challenged and reformed (Jaeger &amp; </a:t>
            </a:r>
            <a:r>
              <a:rPr lang="en-GB" sz="1800" dirty="0" err="1"/>
              <a:t>Mykletun</a:t>
            </a:r>
            <a:r>
              <a:rPr lang="en-GB" sz="1800" dirty="0"/>
              <a:t>, 2013).  </a:t>
            </a:r>
          </a:p>
          <a:p>
            <a:pPr lvl="1"/>
            <a:r>
              <a:rPr lang="en-GB" sz="1800" dirty="0"/>
              <a:t>provide platforms for family togetherness and increased quality of life and wellbeing (Jepson &amp; Stadler, 2017). </a:t>
            </a:r>
          </a:p>
          <a:p>
            <a:pPr lvl="1"/>
            <a:r>
              <a:rPr lang="en-GB" sz="1800" dirty="0"/>
              <a:t>education on the arts (Dunkley, 2015)</a:t>
            </a:r>
          </a:p>
          <a:p>
            <a:pPr lvl="1"/>
            <a:r>
              <a:rPr lang="en-GB" sz="1800" dirty="0"/>
              <a:t>social capital through acts of bridging and bonding (Wilks, 2011)</a:t>
            </a:r>
          </a:p>
          <a:p>
            <a:pPr lvl="1"/>
            <a:r>
              <a:rPr lang="en-GB" sz="1800" dirty="0"/>
              <a:t>support harmony and inclusiveness in society (Duffy &amp; Mair)</a:t>
            </a:r>
          </a:p>
          <a:p>
            <a:endParaRPr lang="en-GB" sz="1800" dirty="0"/>
          </a:p>
        </p:txBody>
      </p:sp>
      <p:sp>
        <p:nvSpPr>
          <p:cNvPr id="4" name="Footer Placeholder 3">
            <a:extLst>
              <a:ext uri="{FF2B5EF4-FFF2-40B4-BE49-F238E27FC236}">
                <a16:creationId xmlns:a16="http://schemas.microsoft.com/office/drawing/2014/main" id="{8A6FE0CE-314E-4403-B9BF-5E7F74A9ACA1}"/>
              </a:ext>
            </a:extLst>
          </p:cNvPr>
          <p:cNvSpPr>
            <a:spLocks noGrp="1"/>
          </p:cNvSpPr>
          <p:nvPr>
            <p:ph type="ftr" sz="quarter" idx="11"/>
          </p:nvPr>
        </p:nvSpPr>
        <p:spPr/>
        <p:txBody>
          <a:bodyPr/>
          <a:lstStyle/>
          <a:p>
            <a:r>
              <a:rPr lang="en-GB"/>
              <a:t>Karen DaviesAMI-07</a:t>
            </a:r>
          </a:p>
        </p:txBody>
      </p:sp>
    </p:spTree>
    <p:extLst>
      <p:ext uri="{BB962C8B-B14F-4D97-AF65-F5344CB8AC3E}">
        <p14:creationId xmlns:p14="http://schemas.microsoft.com/office/powerpoint/2010/main" val="2611053369"/>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C9C88-2BF9-439B-A131-F9874EB75EF0}"/>
              </a:ext>
            </a:extLst>
          </p:cNvPr>
          <p:cNvSpPr>
            <a:spLocks noGrp="1"/>
          </p:cNvSpPr>
          <p:nvPr>
            <p:ph type="title"/>
          </p:nvPr>
        </p:nvSpPr>
        <p:spPr>
          <a:xfrm>
            <a:off x="795437" y="3893558"/>
            <a:ext cx="3674963" cy="2076333"/>
          </a:xfrm>
        </p:spPr>
        <p:txBody>
          <a:bodyPr vert="horz" lIns="91440" tIns="45720" rIns="91440" bIns="45720" rtlCol="0" anchor="t">
            <a:normAutofit/>
          </a:bodyPr>
          <a:lstStyle/>
          <a:p>
            <a:r>
              <a:rPr lang="en-US" sz="4000" dirty="0"/>
              <a:t>Music Festivals Pre Covid-19</a:t>
            </a:r>
          </a:p>
        </p:txBody>
      </p:sp>
      <p:sp>
        <p:nvSpPr>
          <p:cNvPr id="46" name="Freeform: Shape 45">
            <a:extLst>
              <a:ext uri="{FF2B5EF4-FFF2-40B4-BE49-F238E27FC236}">
                <a16:creationId xmlns:a16="http://schemas.microsoft.com/office/drawing/2014/main" id="{BCC55ACC-A2F6-403C-A3A4-D59B3734D4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57312" y="381000"/>
            <a:ext cx="6334689" cy="6477000"/>
          </a:xfrm>
          <a:custGeom>
            <a:avLst/>
            <a:gdLst>
              <a:gd name="connsiteX0" fmla="*/ 3561588 w 6334689"/>
              <a:gd name="connsiteY0" fmla="*/ 0 h 6477000"/>
              <a:gd name="connsiteX1" fmla="*/ 6309883 w 6334689"/>
              <a:gd name="connsiteY1" fmla="*/ 1296087 h 6477000"/>
              <a:gd name="connsiteX2" fmla="*/ 6334689 w 6334689"/>
              <a:gd name="connsiteY2" fmla="*/ 1329261 h 6477000"/>
              <a:gd name="connsiteX3" fmla="*/ 6334689 w 6334689"/>
              <a:gd name="connsiteY3" fmla="*/ 5793916 h 6477000"/>
              <a:gd name="connsiteX4" fmla="*/ 6309883 w 6334689"/>
              <a:gd name="connsiteY4" fmla="*/ 5827089 h 6477000"/>
              <a:gd name="connsiteX5" fmla="*/ 5760467 w 6334689"/>
              <a:gd name="connsiteY5" fmla="*/ 6363539 h 6477000"/>
              <a:gd name="connsiteX6" fmla="*/ 5607796 w 6334689"/>
              <a:gd name="connsiteY6" fmla="*/ 6477000 h 6477000"/>
              <a:gd name="connsiteX7" fmla="*/ 1519571 w 6334689"/>
              <a:gd name="connsiteY7" fmla="*/ 6477000 h 6477000"/>
              <a:gd name="connsiteX8" fmla="*/ 1296088 w 6334689"/>
              <a:gd name="connsiteY8" fmla="*/ 6309883 h 6477000"/>
              <a:gd name="connsiteX9" fmla="*/ 0 w 6334689"/>
              <a:gd name="connsiteY9" fmla="*/ 3561588 h 6477000"/>
              <a:gd name="connsiteX10" fmla="*/ 3561588 w 6334689"/>
              <a:gd name="connsiteY10" fmla="*/ 0 h 6477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34689" h="6477000">
                <a:moveTo>
                  <a:pt x="3561588" y="0"/>
                </a:moveTo>
                <a:cubicBezTo>
                  <a:pt x="4668032" y="0"/>
                  <a:pt x="5656635" y="504534"/>
                  <a:pt x="6309883" y="1296087"/>
                </a:cubicBezTo>
                <a:lnTo>
                  <a:pt x="6334689" y="1329261"/>
                </a:lnTo>
                <a:lnTo>
                  <a:pt x="6334689" y="5793916"/>
                </a:lnTo>
                <a:lnTo>
                  <a:pt x="6309883" y="5827089"/>
                </a:lnTo>
                <a:cubicBezTo>
                  <a:pt x="6146571" y="6024977"/>
                  <a:pt x="5962299" y="6204927"/>
                  <a:pt x="5760467" y="6363539"/>
                </a:cubicBezTo>
                <a:lnTo>
                  <a:pt x="5607796" y="6477000"/>
                </a:lnTo>
                <a:lnTo>
                  <a:pt x="1519571" y="6477000"/>
                </a:lnTo>
                <a:lnTo>
                  <a:pt x="1296088" y="6309883"/>
                </a:lnTo>
                <a:cubicBezTo>
                  <a:pt x="504535" y="5656635"/>
                  <a:pt x="0" y="4668032"/>
                  <a:pt x="0" y="3561588"/>
                </a:cubicBezTo>
                <a:cubicBezTo>
                  <a:pt x="0" y="1594577"/>
                  <a:pt x="1594577" y="0"/>
                  <a:pt x="3561588"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 name="Content Placeholder 2">
            <a:extLst>
              <a:ext uri="{FF2B5EF4-FFF2-40B4-BE49-F238E27FC236}">
                <a16:creationId xmlns:a16="http://schemas.microsoft.com/office/drawing/2014/main" id="{9E6C2674-9516-48F3-ADEB-4DD152F6A48D}"/>
              </a:ext>
            </a:extLst>
          </p:cNvPr>
          <p:cNvGraphicFramePr>
            <a:graphicFrameLocks noGrp="1"/>
          </p:cNvGraphicFramePr>
          <p:nvPr>
            <p:ph idx="1"/>
            <p:extLst>
              <p:ext uri="{D42A27DB-BD31-4B8C-83A1-F6EECF244321}">
                <p14:modId xmlns:p14="http://schemas.microsoft.com/office/powerpoint/2010/main" val="1459785663"/>
              </p:ext>
            </p:extLst>
          </p:nvPr>
        </p:nvGraphicFramePr>
        <p:xfrm>
          <a:off x="5815855" y="546369"/>
          <a:ext cx="5508711" cy="55098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074" name="Picture 2">
            <a:extLst>
              <a:ext uri="{FF2B5EF4-FFF2-40B4-BE49-F238E27FC236}">
                <a16:creationId xmlns:a16="http://schemas.microsoft.com/office/drawing/2014/main" id="{5A6D7450-29CB-4693-919B-D8149A905C6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7434" y="825764"/>
            <a:ext cx="3602966" cy="2419510"/>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a:extLst>
              <a:ext uri="{FF2B5EF4-FFF2-40B4-BE49-F238E27FC236}">
                <a16:creationId xmlns:a16="http://schemas.microsoft.com/office/drawing/2014/main" id="{58B00161-8AA8-4733-98F2-79EE50B4E023}"/>
              </a:ext>
            </a:extLst>
          </p:cNvPr>
          <p:cNvSpPr>
            <a:spLocks noGrp="1"/>
          </p:cNvSpPr>
          <p:nvPr>
            <p:ph type="ftr" sz="quarter" idx="11"/>
          </p:nvPr>
        </p:nvSpPr>
        <p:spPr/>
        <p:txBody>
          <a:bodyPr/>
          <a:lstStyle/>
          <a:p>
            <a:r>
              <a:rPr lang="en-GB"/>
              <a:t>Karen DaviesAMI-07</a:t>
            </a:r>
          </a:p>
        </p:txBody>
      </p:sp>
    </p:spTree>
    <p:extLst>
      <p:ext uri="{BB962C8B-B14F-4D97-AF65-F5344CB8AC3E}">
        <p14:creationId xmlns:p14="http://schemas.microsoft.com/office/powerpoint/2010/main" val="2879757622"/>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C9C88-2BF9-439B-A131-F9874EB75EF0}"/>
              </a:ext>
            </a:extLst>
          </p:cNvPr>
          <p:cNvSpPr>
            <a:spLocks noGrp="1"/>
          </p:cNvSpPr>
          <p:nvPr>
            <p:ph type="title"/>
          </p:nvPr>
        </p:nvSpPr>
        <p:spPr>
          <a:xfrm>
            <a:off x="6234330" y="803325"/>
            <a:ext cx="5314536" cy="1325563"/>
          </a:xfrm>
        </p:spPr>
        <p:txBody>
          <a:bodyPr vert="horz" lIns="91440" tIns="45720" rIns="91440" bIns="45720" rtlCol="0">
            <a:normAutofit/>
          </a:bodyPr>
          <a:lstStyle/>
          <a:p>
            <a:r>
              <a:rPr lang="en-US" dirty="0"/>
              <a:t>Music Festivals Post Covid-19</a:t>
            </a:r>
          </a:p>
        </p:txBody>
      </p:sp>
      <p:sp>
        <p:nvSpPr>
          <p:cNvPr id="135" name="Freeform: Shape 134">
            <a:extLst>
              <a:ext uri="{FF2B5EF4-FFF2-40B4-BE49-F238E27FC236}">
                <a16:creationId xmlns:a16="http://schemas.microsoft.com/office/drawing/2014/main" id="{CF62D2A7-8207-488C-9F46-316BA81A1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074" name="Picture 2">
            <a:extLst>
              <a:ext uri="{FF2B5EF4-FFF2-40B4-BE49-F238E27FC236}">
                <a16:creationId xmlns:a16="http://schemas.microsoft.com/office/drawing/2014/main" id="{5A6D7450-29CB-4693-919B-D8149A905C6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9784" r="15592" b="-1"/>
          <a:stretch/>
        </p:blipFill>
        <p:spPr bwMode="auto">
          <a:xfrm>
            <a:off x="2" y="-2"/>
            <a:ext cx="5441859" cy="5654940"/>
          </a:xfrm>
          <a:custGeom>
            <a:avLst/>
            <a:gdLst/>
            <a:ahLst/>
            <a:cxnLst/>
            <a:rect l="l" t="t" r="r" b="b"/>
            <a:pathLst>
              <a:path w="5441859" h="5654940">
                <a:moveTo>
                  <a:pt x="0" y="0"/>
                </a:moveTo>
                <a:lnTo>
                  <a:pt x="4400491" y="0"/>
                </a:lnTo>
                <a:lnTo>
                  <a:pt x="4484766" y="76595"/>
                </a:lnTo>
                <a:cubicBezTo>
                  <a:pt x="5076107" y="667936"/>
                  <a:pt x="5441859" y="1484866"/>
                  <a:pt x="5441859" y="2387221"/>
                </a:cubicBezTo>
                <a:cubicBezTo>
                  <a:pt x="5441859" y="4191932"/>
                  <a:pt x="3978851" y="5654940"/>
                  <a:pt x="2174140" y="5654940"/>
                </a:cubicBezTo>
                <a:cubicBezTo>
                  <a:pt x="1412778" y="5654940"/>
                  <a:pt x="712231" y="5394557"/>
                  <a:pt x="156693" y="4957981"/>
                </a:cubicBezTo>
                <a:lnTo>
                  <a:pt x="0" y="4820612"/>
                </a:lnTo>
                <a:close/>
              </a:path>
            </a:pathLst>
          </a:custGeom>
          <a:noFill/>
          <a:extLst>
            <a:ext uri="{909E8E84-426E-40DD-AFC4-6F175D3DCCD1}">
              <a14:hiddenFill xmlns:a14="http://schemas.microsoft.com/office/drawing/2010/main">
                <a:solidFill>
                  <a:srgbClr val="FFFFFF"/>
                </a:solidFill>
              </a14:hiddenFill>
            </a:ext>
          </a:extLst>
        </p:spPr>
      </p:pic>
      <p:graphicFrame>
        <p:nvGraphicFramePr>
          <p:cNvPr id="5" name="Content Placeholder 2">
            <a:extLst>
              <a:ext uri="{FF2B5EF4-FFF2-40B4-BE49-F238E27FC236}">
                <a16:creationId xmlns:a16="http://schemas.microsoft.com/office/drawing/2014/main" id="{9E6C2674-9516-48F3-ADEB-4DD152F6A48D}"/>
              </a:ext>
            </a:extLst>
          </p:cNvPr>
          <p:cNvGraphicFramePr>
            <a:graphicFrameLocks noGrp="1"/>
          </p:cNvGraphicFramePr>
          <p:nvPr>
            <p:ph idx="1"/>
            <p:extLst>
              <p:ext uri="{D42A27DB-BD31-4B8C-83A1-F6EECF244321}">
                <p14:modId xmlns:p14="http://schemas.microsoft.com/office/powerpoint/2010/main" val="4166262420"/>
              </p:ext>
            </p:extLst>
          </p:nvPr>
        </p:nvGraphicFramePr>
        <p:xfrm>
          <a:off x="6234329" y="2279018"/>
          <a:ext cx="5314543" cy="33759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Footer Placeholder 2">
            <a:extLst>
              <a:ext uri="{FF2B5EF4-FFF2-40B4-BE49-F238E27FC236}">
                <a16:creationId xmlns:a16="http://schemas.microsoft.com/office/drawing/2014/main" id="{C1A6A8FF-61C7-4905-AE1D-0453798EEDE9}"/>
              </a:ext>
            </a:extLst>
          </p:cNvPr>
          <p:cNvSpPr>
            <a:spLocks noGrp="1"/>
          </p:cNvSpPr>
          <p:nvPr>
            <p:ph type="ftr" sz="quarter" idx="11"/>
          </p:nvPr>
        </p:nvSpPr>
        <p:spPr/>
        <p:txBody>
          <a:bodyPr/>
          <a:lstStyle/>
          <a:p>
            <a:r>
              <a:rPr lang="en-GB"/>
              <a:t>Karen DaviesAMI-07</a:t>
            </a:r>
          </a:p>
        </p:txBody>
      </p:sp>
    </p:spTree>
    <p:extLst>
      <p:ext uri="{BB962C8B-B14F-4D97-AF65-F5344CB8AC3E}">
        <p14:creationId xmlns:p14="http://schemas.microsoft.com/office/powerpoint/2010/main" val="2269151187"/>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TotalTime>
  <Words>2078</Words>
  <Application>Microsoft Office PowerPoint</Application>
  <PresentationFormat>Widescreen</PresentationFormat>
  <Paragraphs>208</Paragraphs>
  <Slides>18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Calibri Light</vt:lpstr>
      <vt:lpstr>Ubuntu</vt:lpstr>
      <vt:lpstr>Office Theme</vt:lpstr>
      <vt:lpstr>Exploring issues of affordability for participation in UK music festivals </vt:lpstr>
      <vt:lpstr>What will I Cover?</vt:lpstr>
      <vt:lpstr>Aims of the research</vt:lpstr>
      <vt:lpstr>Research questions</vt:lpstr>
      <vt:lpstr>Some definitions</vt:lpstr>
      <vt:lpstr>Why is this important?</vt:lpstr>
      <vt:lpstr>Why is this important?</vt:lpstr>
      <vt:lpstr>Music Festivals Pre Covid-19</vt:lpstr>
      <vt:lpstr>Music Festivals Post Covid-19</vt:lpstr>
      <vt:lpstr>Methods</vt:lpstr>
      <vt:lpstr>Results:</vt:lpstr>
      <vt:lpstr>Results</vt:lpstr>
      <vt:lpstr>Results</vt:lpstr>
      <vt:lpstr>Results</vt:lpstr>
      <vt:lpstr>Results</vt:lpstr>
      <vt:lpstr>Conclusions:</vt:lpstr>
      <vt:lpstr>References</vt:lpstr>
      <vt:lpstr>References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Exploring issues of affordability for participation in UK music festivals</dc:title>
  <dc:creator>Karen Davies</dc:creator>
  <cp:lastModifiedBy>Karen Davies</cp:lastModifiedBy>
  <cp:revision>3</cp:revision>
  <dcterms:created xsi:type="dcterms:W3CDTF">2021-05-14T17:43:28Z</dcterms:created>
  <dcterms:modified xsi:type="dcterms:W3CDTF">2021-05-14T17:52:50Z</dcterms:modified>
</cp:coreProperties>
</file>