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258" r:id="rId6"/>
    <p:sldId id="264" r:id="rId7"/>
    <p:sldId id="260" r:id="rId8"/>
    <p:sldId id="265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5"/>
    <p:restoredTop sz="94673"/>
  </p:normalViewPr>
  <p:slideViewPr>
    <p:cSldViewPr snapToGrid="0" snapToObjects="1">
      <p:cViewPr varScale="1">
        <p:scale>
          <a:sx n="85" d="100"/>
          <a:sy n="85" d="100"/>
        </p:scale>
        <p:origin x="7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2E2AD-B7AE-4491-9E0B-4C15F29CD67A}" type="datetimeFigureOut">
              <a:rPr lang="en-GB" smtClean="0"/>
              <a:t>14/05/2021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23623-E1E6-4190-9353-7CFFF54D41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6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23623-E1E6-4190-9353-7CFFF54D414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913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23623-E1E6-4190-9353-7CFFF54D414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604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23623-E1E6-4190-9353-7CFFF54D414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567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23623-E1E6-4190-9353-7CFFF54D414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142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23623-E1E6-4190-9353-7CFFF54D414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121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23623-E1E6-4190-9353-7CFFF54D414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01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237510" cy="365125"/>
          </a:xfrm>
        </p:spPr>
        <p:txBody>
          <a:bodyPr/>
          <a:lstStyle/>
          <a:p>
            <a:fld id="{0C31D5D2-5FC6-8744-87A0-60E5ED809D7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13412" y="1537855"/>
            <a:ext cx="9534698" cy="83127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13412" y="2818014"/>
            <a:ext cx="4547061" cy="302583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342611" y="2818014"/>
            <a:ext cx="4505499" cy="3025834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009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7695-471E-4645-BC7C-F138F0E742C3}" type="datetimeFigureOut">
              <a:rPr lang="en-US" smtClean="0"/>
              <a:t>5/14/2021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5D2-5FC6-8744-87A0-60E5ED809D7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72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8078" y="2862467"/>
            <a:ext cx="10475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+mj-lt"/>
              </a:rPr>
              <a:t>Opening Title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8389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58078" y="4720726"/>
            <a:ext cx="10787072" cy="830109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FFFF00"/>
                </a:solidFill>
              </a:rPr>
              <a:t>Kubernetes: </a:t>
            </a:r>
            <a:br>
              <a:rPr lang="en-US" sz="3600" b="1" dirty="0">
                <a:solidFill>
                  <a:srgbClr val="FFFF00"/>
                </a:solidFill>
              </a:rPr>
            </a:br>
            <a:r>
              <a:rPr lang="en-US" sz="3600" b="1" dirty="0">
                <a:solidFill>
                  <a:srgbClr val="FFFF00"/>
                </a:solidFill>
              </a:rPr>
              <a:t>Essential for Cloud Transformation</a:t>
            </a:r>
            <a:br>
              <a:rPr lang="en-US" sz="3600" b="1" dirty="0">
                <a:solidFill>
                  <a:srgbClr val="FFFF00"/>
                </a:solidFill>
              </a:rPr>
            </a:br>
            <a:r>
              <a:rPr lang="en-GB" sz="1800" dirty="0">
                <a:solidFill>
                  <a:srgbClr val="FFFF00"/>
                </a:solidFill>
              </a:rPr>
              <a:t>by</a:t>
            </a:r>
            <a:br>
              <a:rPr lang="en-GB" sz="1800" dirty="0">
                <a:solidFill>
                  <a:srgbClr val="FFFF00"/>
                </a:solidFill>
              </a:rPr>
            </a:br>
            <a:r>
              <a:rPr lang="en-GB" sz="2000" dirty="0">
                <a:solidFill>
                  <a:srgbClr val="FFFF00"/>
                </a:solidFill>
              </a:rPr>
              <a:t>John Jeyasekeran Lawrence, </a:t>
            </a:r>
            <a:br>
              <a:rPr lang="en-GB" sz="2000" dirty="0">
                <a:solidFill>
                  <a:srgbClr val="FFFF00"/>
                </a:solidFill>
              </a:rPr>
            </a:br>
            <a:r>
              <a:rPr lang="en-GB" sz="2000" dirty="0">
                <a:solidFill>
                  <a:srgbClr val="FFFF00"/>
                </a:solidFill>
              </a:rPr>
              <a:t>Edmond Prakash and </a:t>
            </a:r>
            <a:r>
              <a:rPr lang="en-GB" sz="2000" dirty="0" err="1">
                <a:solidFill>
                  <a:srgbClr val="FFFF00"/>
                </a:solidFill>
              </a:rPr>
              <a:t>Chaminda</a:t>
            </a:r>
            <a:r>
              <a:rPr lang="en-GB" sz="2000" dirty="0">
                <a:solidFill>
                  <a:srgbClr val="FFFF00"/>
                </a:solidFill>
              </a:rPr>
              <a:t> Hewage</a:t>
            </a:r>
          </a:p>
        </p:txBody>
      </p:sp>
    </p:spTree>
    <p:extLst>
      <p:ext uri="{BB962C8B-B14F-4D97-AF65-F5344CB8AC3E}">
        <p14:creationId xmlns:p14="http://schemas.microsoft.com/office/powerpoint/2010/main" val="2079221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727925" y="1783029"/>
            <a:ext cx="1070567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dirty="0"/>
              <a:t>Kubernetes is emerging as the powerful and prominent platform for running and managing containerized and virtualized applications in private, public and edge cloud centers.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GB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dirty="0"/>
              <a:t>Kubernetes is the key container orchestration system framework for managing containerized applications  across  machines (enterprise and cloud servers).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sz="2000" dirty="0"/>
              <a:t>Extendable and pluggable architecture and runs containerized-applications in a clustered  environment using a declarative orchestration model.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000" dirty="0"/>
              <a:t>All types of application containers such as mobile applications, databases, 5G applications, web, IoT applications and Blockchain applications are being run on Kubernetes clusters.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2400" dirty="0"/>
              <a:t>Kubernetes  autoscaling feature allows containerized applications and services to run resiliently without the necessity of human intervention</a:t>
            </a:r>
            <a:r>
              <a:rPr lang="en-GB" sz="2000" dirty="0"/>
              <a:t>. By default, automatically scaling of number of containers based  on CPU utilization or application-provided metrics.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412" y="1122219"/>
            <a:ext cx="9534698" cy="831272"/>
          </a:xfrm>
        </p:spPr>
        <p:txBody>
          <a:bodyPr/>
          <a:lstStyle/>
          <a:p>
            <a:r>
              <a:rPr lang="en-GB" b="1" dirty="0"/>
              <a:t>Kubernetes Clusters</a:t>
            </a:r>
            <a:br>
              <a:rPr lang="en-GB" b="1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0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67267" y="1500027"/>
            <a:ext cx="9959469" cy="4833041"/>
            <a:chOff x="7155815" y="2311958"/>
            <a:chExt cx="5346467" cy="2643851"/>
          </a:xfrm>
        </p:grpSpPr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FCD4F012-3EE5-4C11-BD8B-4332B9EB81CB}"/>
                </a:ext>
              </a:extLst>
            </p:cNvPr>
            <p:cNvSpPr/>
            <p:nvPr/>
          </p:nvSpPr>
          <p:spPr>
            <a:xfrm>
              <a:off x="8138133" y="2311958"/>
              <a:ext cx="3147537" cy="909848"/>
            </a:xfrm>
            <a:custGeom>
              <a:avLst/>
              <a:gdLst/>
              <a:ahLst/>
              <a:cxnLst/>
              <a:rect l="l" t="t" r="r" b="b"/>
              <a:pathLst>
                <a:path w="3576320" h="2459990">
                  <a:moveTo>
                    <a:pt x="0" y="0"/>
                  </a:moveTo>
                  <a:lnTo>
                    <a:pt x="3575699" y="0"/>
                  </a:lnTo>
                  <a:lnTo>
                    <a:pt x="3575699" y="2459699"/>
                  </a:lnTo>
                  <a:lnTo>
                    <a:pt x="0" y="24596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8">
              <a:extLst>
                <a:ext uri="{FF2B5EF4-FFF2-40B4-BE49-F238E27FC236}">
                  <a16:creationId xmlns:a16="http://schemas.microsoft.com/office/drawing/2014/main" id="{1D84AD43-6C85-48D6-ABC2-EAD4741B9B54}"/>
                </a:ext>
              </a:extLst>
            </p:cNvPr>
            <p:cNvSpPr/>
            <p:nvPr/>
          </p:nvSpPr>
          <p:spPr>
            <a:xfrm>
              <a:off x="8277783" y="2388450"/>
              <a:ext cx="2884274" cy="259373"/>
            </a:xfrm>
            <a:custGeom>
              <a:avLst/>
              <a:gdLst/>
              <a:ahLst/>
              <a:cxnLst/>
              <a:rect l="l" t="t" r="r" b="b"/>
              <a:pathLst>
                <a:path w="3262629" h="1189989">
                  <a:moveTo>
                    <a:pt x="0" y="0"/>
                  </a:moveTo>
                  <a:lnTo>
                    <a:pt x="3262199" y="0"/>
                  </a:lnTo>
                  <a:lnTo>
                    <a:pt x="3262199" y="1189499"/>
                  </a:lnTo>
                  <a:lnTo>
                    <a:pt x="0" y="11894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EAD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9A315C06-07E9-44EB-891C-7E6363787F1A}"/>
                </a:ext>
              </a:extLst>
            </p:cNvPr>
            <p:cNvSpPr txBox="1"/>
            <p:nvPr/>
          </p:nvSpPr>
          <p:spPr>
            <a:xfrm>
              <a:off x="9353855" y="2450950"/>
              <a:ext cx="752475" cy="11566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100" spc="-5" dirty="0">
                  <a:latin typeface="Arial"/>
                  <a:cs typeface="Arial"/>
                </a:rPr>
                <a:t>API</a:t>
              </a:r>
              <a:r>
                <a:rPr lang="en-US" sz="1100" spc="-5" dirty="0">
                  <a:latin typeface="Arial"/>
                  <a:cs typeface="Arial"/>
                </a:rPr>
                <a:t>  Server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14" name="object 13">
              <a:extLst>
                <a:ext uri="{FF2B5EF4-FFF2-40B4-BE49-F238E27FC236}">
                  <a16:creationId xmlns:a16="http://schemas.microsoft.com/office/drawing/2014/main" id="{5594DCB0-B3E2-405F-B1B3-07D3A42168EC}"/>
                </a:ext>
              </a:extLst>
            </p:cNvPr>
            <p:cNvSpPr/>
            <p:nvPr/>
          </p:nvSpPr>
          <p:spPr>
            <a:xfrm>
              <a:off x="8215822" y="2735483"/>
              <a:ext cx="934235" cy="384766"/>
            </a:xfrm>
            <a:custGeom>
              <a:avLst/>
              <a:gdLst/>
              <a:ahLst/>
              <a:cxnLst/>
              <a:rect l="l" t="t" r="r" b="b"/>
              <a:pathLst>
                <a:path w="862965" h="258445">
                  <a:moveTo>
                    <a:pt x="0" y="0"/>
                  </a:moveTo>
                  <a:lnTo>
                    <a:pt x="862499" y="0"/>
                  </a:lnTo>
                  <a:lnTo>
                    <a:pt x="8624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DAF7"/>
            </a:solidFill>
          </p:spPr>
          <p:txBody>
            <a:bodyPr wrap="square" lIns="0" tIns="0" rIns="0" bIns="0" rtlCol="0"/>
            <a:lstStyle/>
            <a:p>
              <a:endParaRPr lang="en-US" sz="1000" spc="-5" dirty="0">
                <a:latin typeface="Arial"/>
                <a:cs typeface="Arial"/>
              </a:endParaRPr>
            </a:p>
            <a:p>
              <a:r>
                <a:rPr lang="en-US" sz="1100" spc="-5" dirty="0">
                  <a:latin typeface="Arial"/>
                  <a:cs typeface="Arial"/>
                </a:rPr>
                <a:t>    Schedulers*</a:t>
              </a:r>
            </a:p>
          </p:txBody>
        </p:sp>
        <p:sp>
          <p:nvSpPr>
            <p:cNvPr id="15" name="object 14">
              <a:extLst>
                <a:ext uri="{FF2B5EF4-FFF2-40B4-BE49-F238E27FC236}">
                  <a16:creationId xmlns:a16="http://schemas.microsoft.com/office/drawing/2014/main" id="{7E4E690B-AC41-4A68-B9B6-A863C8F72EA5}"/>
                </a:ext>
              </a:extLst>
            </p:cNvPr>
            <p:cNvSpPr/>
            <p:nvPr/>
          </p:nvSpPr>
          <p:spPr>
            <a:xfrm>
              <a:off x="8221126" y="2747132"/>
              <a:ext cx="923428" cy="373117"/>
            </a:xfrm>
            <a:custGeom>
              <a:avLst/>
              <a:gdLst/>
              <a:ahLst/>
              <a:cxnLst/>
              <a:rect l="l" t="t" r="r" b="b"/>
              <a:pathLst>
                <a:path w="862965" h="258445">
                  <a:moveTo>
                    <a:pt x="0" y="0"/>
                  </a:moveTo>
                  <a:lnTo>
                    <a:pt x="862499" y="0"/>
                  </a:lnTo>
                  <a:lnTo>
                    <a:pt x="8624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8" name="object 18">
              <a:extLst>
                <a:ext uri="{FF2B5EF4-FFF2-40B4-BE49-F238E27FC236}">
                  <a16:creationId xmlns:a16="http://schemas.microsoft.com/office/drawing/2014/main" id="{C03C8BC4-B2A3-422B-A91F-CD56EF8B4B22}"/>
                </a:ext>
              </a:extLst>
            </p:cNvPr>
            <p:cNvSpPr/>
            <p:nvPr/>
          </p:nvSpPr>
          <p:spPr>
            <a:xfrm>
              <a:off x="11531951" y="2939536"/>
              <a:ext cx="963294" cy="341630"/>
            </a:xfrm>
            <a:custGeom>
              <a:avLst/>
              <a:gdLst/>
              <a:ahLst/>
              <a:cxnLst/>
              <a:rect l="l" t="t" r="r" b="b"/>
              <a:pathLst>
                <a:path w="963295" h="341630">
                  <a:moveTo>
                    <a:pt x="830172" y="18429"/>
                  </a:moveTo>
                  <a:lnTo>
                    <a:pt x="665556" y="18429"/>
                  </a:lnTo>
                  <a:lnTo>
                    <a:pt x="688599" y="8590"/>
                  </a:lnTo>
                  <a:lnTo>
                    <a:pt x="715900" y="2359"/>
                  </a:lnTo>
                  <a:lnTo>
                    <a:pt x="745710" y="0"/>
                  </a:lnTo>
                  <a:lnTo>
                    <a:pt x="776280" y="1775"/>
                  </a:lnTo>
                  <a:lnTo>
                    <a:pt x="804581" y="7619"/>
                  </a:lnTo>
                  <a:lnTo>
                    <a:pt x="827924" y="16858"/>
                  </a:lnTo>
                  <a:lnTo>
                    <a:pt x="830172" y="18429"/>
                  </a:lnTo>
                  <a:close/>
                </a:path>
                <a:path w="963295" h="341630">
                  <a:moveTo>
                    <a:pt x="840940" y="25956"/>
                  </a:moveTo>
                  <a:lnTo>
                    <a:pt x="501051" y="25956"/>
                  </a:lnTo>
                  <a:lnTo>
                    <a:pt x="514851" y="16003"/>
                  </a:lnTo>
                  <a:lnTo>
                    <a:pt x="533093" y="8163"/>
                  </a:lnTo>
                  <a:lnTo>
                    <a:pt x="554796" y="2761"/>
                  </a:lnTo>
                  <a:lnTo>
                    <a:pt x="578980" y="123"/>
                  </a:lnTo>
                  <a:lnTo>
                    <a:pt x="603758" y="521"/>
                  </a:lnTo>
                  <a:lnTo>
                    <a:pt x="627173" y="3858"/>
                  </a:lnTo>
                  <a:lnTo>
                    <a:pt x="648136" y="9905"/>
                  </a:lnTo>
                  <a:lnTo>
                    <a:pt x="665556" y="18429"/>
                  </a:lnTo>
                  <a:lnTo>
                    <a:pt x="830172" y="18429"/>
                  </a:lnTo>
                  <a:lnTo>
                    <a:pt x="840940" y="25956"/>
                  </a:lnTo>
                  <a:close/>
                </a:path>
                <a:path w="963295" h="341630">
                  <a:moveTo>
                    <a:pt x="852735" y="39961"/>
                  </a:moveTo>
                  <a:lnTo>
                    <a:pt x="312596" y="39961"/>
                  </a:lnTo>
                  <a:lnTo>
                    <a:pt x="328396" y="28920"/>
                  </a:lnTo>
                  <a:lnTo>
                    <a:pt x="348765" y="20054"/>
                  </a:lnTo>
                  <a:lnTo>
                    <a:pt x="372791" y="13676"/>
                  </a:lnTo>
                  <a:lnTo>
                    <a:pt x="399557" y="10102"/>
                  </a:lnTo>
                  <a:lnTo>
                    <a:pt x="427309" y="9625"/>
                  </a:lnTo>
                  <a:lnTo>
                    <a:pt x="454186" y="12219"/>
                  </a:lnTo>
                  <a:lnTo>
                    <a:pt x="479122" y="17719"/>
                  </a:lnTo>
                  <a:lnTo>
                    <a:pt x="501051" y="25956"/>
                  </a:lnTo>
                  <a:lnTo>
                    <a:pt x="840940" y="25956"/>
                  </a:lnTo>
                  <a:lnTo>
                    <a:pt x="845069" y="28842"/>
                  </a:lnTo>
                  <a:lnTo>
                    <a:pt x="852735" y="39961"/>
                  </a:lnTo>
                  <a:close/>
                </a:path>
                <a:path w="963295" h="341630">
                  <a:moveTo>
                    <a:pt x="269694" y="321277"/>
                  </a:moveTo>
                  <a:lnTo>
                    <a:pt x="203519" y="312932"/>
                  </a:lnTo>
                  <a:lnTo>
                    <a:pt x="149705" y="293004"/>
                  </a:lnTo>
                  <a:lnTo>
                    <a:pt x="129732" y="279456"/>
                  </a:lnTo>
                  <a:lnTo>
                    <a:pt x="99887" y="278922"/>
                  </a:lnTo>
                  <a:lnTo>
                    <a:pt x="49002" y="265750"/>
                  </a:lnTo>
                  <a:lnTo>
                    <a:pt x="22154" y="226306"/>
                  </a:lnTo>
                  <a:lnTo>
                    <a:pt x="30591" y="212835"/>
                  </a:lnTo>
                  <a:lnTo>
                    <a:pt x="47414" y="200950"/>
                  </a:lnTo>
                  <a:lnTo>
                    <a:pt x="23766" y="191509"/>
                  </a:lnTo>
                  <a:lnTo>
                    <a:pt x="7661" y="179271"/>
                  </a:lnTo>
                  <a:lnTo>
                    <a:pt x="0" y="165232"/>
                  </a:lnTo>
                  <a:lnTo>
                    <a:pt x="1685" y="150391"/>
                  </a:lnTo>
                  <a:lnTo>
                    <a:pt x="12812" y="136544"/>
                  </a:lnTo>
                  <a:lnTo>
                    <a:pt x="31762" y="125306"/>
                  </a:lnTo>
                  <a:lnTo>
                    <a:pt x="56862" y="117405"/>
                  </a:lnTo>
                  <a:lnTo>
                    <a:pt x="86440" y="113567"/>
                  </a:lnTo>
                  <a:lnTo>
                    <a:pt x="87252" y="112502"/>
                  </a:lnTo>
                  <a:lnTo>
                    <a:pt x="99200" y="72799"/>
                  </a:lnTo>
                  <a:lnTo>
                    <a:pt x="152936" y="42198"/>
                  </a:lnTo>
                  <a:lnTo>
                    <a:pt x="191119" y="33358"/>
                  </a:lnTo>
                  <a:lnTo>
                    <a:pt x="232101" y="30016"/>
                  </a:lnTo>
                  <a:lnTo>
                    <a:pt x="273415" y="32205"/>
                  </a:lnTo>
                  <a:lnTo>
                    <a:pt x="312596" y="39961"/>
                  </a:lnTo>
                  <a:lnTo>
                    <a:pt x="852735" y="39961"/>
                  </a:lnTo>
                  <a:lnTo>
                    <a:pt x="854775" y="42920"/>
                  </a:lnTo>
                  <a:lnTo>
                    <a:pt x="878532" y="47422"/>
                  </a:lnTo>
                  <a:lnTo>
                    <a:pt x="899538" y="54185"/>
                  </a:lnTo>
                  <a:lnTo>
                    <a:pt x="917124" y="62940"/>
                  </a:lnTo>
                  <a:lnTo>
                    <a:pt x="930620" y="73418"/>
                  </a:lnTo>
                  <a:lnTo>
                    <a:pt x="939189" y="85047"/>
                  </a:lnTo>
                  <a:lnTo>
                    <a:pt x="942426" y="97155"/>
                  </a:lnTo>
                  <a:lnTo>
                    <a:pt x="940314" y="109322"/>
                  </a:lnTo>
                  <a:lnTo>
                    <a:pt x="932831" y="121125"/>
                  </a:lnTo>
                  <a:lnTo>
                    <a:pt x="952617" y="137667"/>
                  </a:lnTo>
                  <a:lnTo>
                    <a:pt x="962740" y="155814"/>
                  </a:lnTo>
                  <a:lnTo>
                    <a:pt x="962932" y="174608"/>
                  </a:lnTo>
                  <a:lnTo>
                    <a:pt x="952927" y="193089"/>
                  </a:lnTo>
                  <a:lnTo>
                    <a:pt x="933335" y="209685"/>
                  </a:lnTo>
                  <a:lnTo>
                    <a:pt x="905997" y="223062"/>
                  </a:lnTo>
                  <a:lnTo>
                    <a:pt x="872492" y="232626"/>
                  </a:lnTo>
                  <a:lnTo>
                    <a:pt x="834399" y="237781"/>
                  </a:lnTo>
                  <a:lnTo>
                    <a:pt x="829546" y="254208"/>
                  </a:lnTo>
                  <a:lnTo>
                    <a:pt x="816164" y="269191"/>
                  </a:lnTo>
                  <a:lnTo>
                    <a:pt x="795177" y="281984"/>
                  </a:lnTo>
                  <a:lnTo>
                    <a:pt x="772437" y="290085"/>
                  </a:lnTo>
                  <a:lnTo>
                    <a:pt x="637081" y="290085"/>
                  </a:lnTo>
                  <a:lnTo>
                    <a:pt x="619005" y="308854"/>
                  </a:lnTo>
                  <a:lnTo>
                    <a:pt x="617878" y="309477"/>
                  </a:lnTo>
                  <a:lnTo>
                    <a:pt x="367796" y="309477"/>
                  </a:lnTo>
                  <a:lnTo>
                    <a:pt x="336727" y="316589"/>
                  </a:lnTo>
                  <a:lnTo>
                    <a:pt x="303691" y="320546"/>
                  </a:lnTo>
                  <a:lnTo>
                    <a:pt x="269694" y="321277"/>
                  </a:lnTo>
                  <a:close/>
                </a:path>
                <a:path w="963295" h="341630">
                  <a:moveTo>
                    <a:pt x="701802" y="299505"/>
                  </a:moveTo>
                  <a:lnTo>
                    <a:pt x="668417" y="296919"/>
                  </a:lnTo>
                  <a:lnTo>
                    <a:pt x="637081" y="290085"/>
                  </a:lnTo>
                  <a:lnTo>
                    <a:pt x="772437" y="290085"/>
                  </a:lnTo>
                  <a:lnTo>
                    <a:pt x="767511" y="291839"/>
                  </a:lnTo>
                  <a:lnTo>
                    <a:pt x="735435" y="297820"/>
                  </a:lnTo>
                  <a:lnTo>
                    <a:pt x="701802" y="299505"/>
                  </a:lnTo>
                  <a:close/>
                </a:path>
                <a:path w="963295" h="341630">
                  <a:moveTo>
                    <a:pt x="472354" y="341185"/>
                  </a:moveTo>
                  <a:lnTo>
                    <a:pt x="431995" y="335623"/>
                  </a:lnTo>
                  <a:lnTo>
                    <a:pt x="396368" y="324887"/>
                  </a:lnTo>
                  <a:lnTo>
                    <a:pt x="367796" y="309477"/>
                  </a:lnTo>
                  <a:lnTo>
                    <a:pt x="617878" y="309477"/>
                  </a:lnTo>
                  <a:lnTo>
                    <a:pt x="591371" y="324145"/>
                  </a:lnTo>
                  <a:lnTo>
                    <a:pt x="556101" y="335154"/>
                  </a:lnTo>
                  <a:lnTo>
                    <a:pt x="515120" y="341076"/>
                  </a:lnTo>
                  <a:lnTo>
                    <a:pt x="472354" y="341185"/>
                  </a:lnTo>
                  <a:close/>
                </a:path>
              </a:pathLst>
            </a:custGeom>
            <a:solidFill>
              <a:srgbClr val="CEE1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9" name="object 19">
              <a:extLst>
                <a:ext uri="{FF2B5EF4-FFF2-40B4-BE49-F238E27FC236}">
                  <a16:creationId xmlns:a16="http://schemas.microsoft.com/office/drawing/2014/main" id="{E20DDE4C-EC17-4DF1-928A-8822A191E920}"/>
                </a:ext>
              </a:extLst>
            </p:cNvPr>
            <p:cNvSpPr/>
            <p:nvPr/>
          </p:nvSpPr>
          <p:spPr>
            <a:xfrm>
              <a:off x="11538988" y="2939535"/>
              <a:ext cx="963294" cy="341630"/>
            </a:xfrm>
            <a:custGeom>
              <a:avLst/>
              <a:gdLst/>
              <a:ahLst/>
              <a:cxnLst/>
              <a:rect l="l" t="t" r="r" b="b"/>
              <a:pathLst>
                <a:path w="963295" h="341630">
                  <a:moveTo>
                    <a:pt x="87252" y="112502"/>
                  </a:moveTo>
                  <a:lnTo>
                    <a:pt x="87495" y="92055"/>
                  </a:lnTo>
                  <a:lnTo>
                    <a:pt x="99200" y="72799"/>
                  </a:lnTo>
                  <a:lnTo>
                    <a:pt x="121352" y="55818"/>
                  </a:lnTo>
                  <a:lnTo>
                    <a:pt x="152936" y="42198"/>
                  </a:lnTo>
                  <a:lnTo>
                    <a:pt x="191119" y="33358"/>
                  </a:lnTo>
                  <a:lnTo>
                    <a:pt x="232101" y="30016"/>
                  </a:lnTo>
                  <a:lnTo>
                    <a:pt x="273415" y="32205"/>
                  </a:lnTo>
                  <a:lnTo>
                    <a:pt x="312596" y="39961"/>
                  </a:lnTo>
                  <a:lnTo>
                    <a:pt x="348765" y="20054"/>
                  </a:lnTo>
                  <a:lnTo>
                    <a:pt x="399557" y="10102"/>
                  </a:lnTo>
                  <a:lnTo>
                    <a:pt x="427309" y="9625"/>
                  </a:lnTo>
                  <a:lnTo>
                    <a:pt x="454186" y="12219"/>
                  </a:lnTo>
                  <a:lnTo>
                    <a:pt x="479122" y="17719"/>
                  </a:lnTo>
                  <a:lnTo>
                    <a:pt x="501051" y="25956"/>
                  </a:lnTo>
                  <a:lnTo>
                    <a:pt x="514851" y="16003"/>
                  </a:lnTo>
                  <a:lnTo>
                    <a:pt x="533093" y="8163"/>
                  </a:lnTo>
                  <a:lnTo>
                    <a:pt x="554796" y="2761"/>
                  </a:lnTo>
                  <a:lnTo>
                    <a:pt x="578980" y="123"/>
                  </a:lnTo>
                  <a:lnTo>
                    <a:pt x="603758" y="521"/>
                  </a:lnTo>
                  <a:lnTo>
                    <a:pt x="627173" y="3858"/>
                  </a:lnTo>
                  <a:lnTo>
                    <a:pt x="648136" y="9905"/>
                  </a:lnTo>
                  <a:lnTo>
                    <a:pt x="665556" y="18429"/>
                  </a:lnTo>
                  <a:lnTo>
                    <a:pt x="688599" y="8590"/>
                  </a:lnTo>
                  <a:lnTo>
                    <a:pt x="715900" y="2359"/>
                  </a:lnTo>
                  <a:lnTo>
                    <a:pt x="745710" y="0"/>
                  </a:lnTo>
                  <a:lnTo>
                    <a:pt x="776280" y="1775"/>
                  </a:lnTo>
                  <a:lnTo>
                    <a:pt x="804581" y="7619"/>
                  </a:lnTo>
                  <a:lnTo>
                    <a:pt x="827924" y="16858"/>
                  </a:lnTo>
                  <a:lnTo>
                    <a:pt x="845069" y="28842"/>
                  </a:lnTo>
                  <a:lnTo>
                    <a:pt x="854775" y="42920"/>
                  </a:lnTo>
                  <a:lnTo>
                    <a:pt x="899538" y="54185"/>
                  </a:lnTo>
                  <a:lnTo>
                    <a:pt x="939189" y="85047"/>
                  </a:lnTo>
                  <a:lnTo>
                    <a:pt x="942426" y="97155"/>
                  </a:lnTo>
                  <a:lnTo>
                    <a:pt x="940314" y="109322"/>
                  </a:lnTo>
                  <a:lnTo>
                    <a:pt x="932831" y="121125"/>
                  </a:lnTo>
                  <a:lnTo>
                    <a:pt x="952617" y="137667"/>
                  </a:lnTo>
                  <a:lnTo>
                    <a:pt x="962740" y="155814"/>
                  </a:lnTo>
                  <a:lnTo>
                    <a:pt x="962932" y="174608"/>
                  </a:lnTo>
                  <a:lnTo>
                    <a:pt x="952927" y="193089"/>
                  </a:lnTo>
                  <a:lnTo>
                    <a:pt x="933335" y="209685"/>
                  </a:lnTo>
                  <a:lnTo>
                    <a:pt x="905997" y="223062"/>
                  </a:lnTo>
                  <a:lnTo>
                    <a:pt x="872492" y="232626"/>
                  </a:lnTo>
                  <a:lnTo>
                    <a:pt x="834399" y="237781"/>
                  </a:lnTo>
                  <a:lnTo>
                    <a:pt x="829546" y="254208"/>
                  </a:lnTo>
                  <a:lnTo>
                    <a:pt x="795177" y="281984"/>
                  </a:lnTo>
                  <a:lnTo>
                    <a:pt x="735435" y="297820"/>
                  </a:lnTo>
                  <a:lnTo>
                    <a:pt x="701802" y="299505"/>
                  </a:lnTo>
                  <a:lnTo>
                    <a:pt x="668417" y="296919"/>
                  </a:lnTo>
                  <a:lnTo>
                    <a:pt x="637081" y="290085"/>
                  </a:lnTo>
                  <a:lnTo>
                    <a:pt x="619005" y="308854"/>
                  </a:lnTo>
                  <a:lnTo>
                    <a:pt x="591371" y="324145"/>
                  </a:lnTo>
                  <a:lnTo>
                    <a:pt x="556101" y="335154"/>
                  </a:lnTo>
                  <a:lnTo>
                    <a:pt x="515120" y="341076"/>
                  </a:lnTo>
                  <a:lnTo>
                    <a:pt x="472354" y="341185"/>
                  </a:lnTo>
                  <a:lnTo>
                    <a:pt x="431995" y="335623"/>
                  </a:lnTo>
                  <a:lnTo>
                    <a:pt x="396368" y="324887"/>
                  </a:lnTo>
                  <a:lnTo>
                    <a:pt x="367796" y="309477"/>
                  </a:lnTo>
                  <a:lnTo>
                    <a:pt x="336727" y="316589"/>
                  </a:lnTo>
                  <a:lnTo>
                    <a:pt x="303691" y="320546"/>
                  </a:lnTo>
                  <a:lnTo>
                    <a:pt x="269694" y="321277"/>
                  </a:lnTo>
                  <a:lnTo>
                    <a:pt x="235743" y="318712"/>
                  </a:lnTo>
                  <a:lnTo>
                    <a:pt x="203519" y="312932"/>
                  </a:lnTo>
                  <a:lnTo>
                    <a:pt x="174570" y="304263"/>
                  </a:lnTo>
                  <a:lnTo>
                    <a:pt x="149705" y="293004"/>
                  </a:lnTo>
                  <a:lnTo>
                    <a:pt x="129732" y="279456"/>
                  </a:lnTo>
                  <a:lnTo>
                    <a:pt x="72369" y="274196"/>
                  </a:lnTo>
                  <a:lnTo>
                    <a:pt x="31609" y="254057"/>
                  </a:lnTo>
                  <a:lnTo>
                    <a:pt x="22154" y="226306"/>
                  </a:lnTo>
                  <a:lnTo>
                    <a:pt x="30591" y="212835"/>
                  </a:lnTo>
                  <a:lnTo>
                    <a:pt x="47414" y="200950"/>
                  </a:lnTo>
                  <a:lnTo>
                    <a:pt x="23766" y="191509"/>
                  </a:lnTo>
                  <a:lnTo>
                    <a:pt x="7661" y="179271"/>
                  </a:lnTo>
                  <a:lnTo>
                    <a:pt x="0" y="165232"/>
                  </a:lnTo>
                  <a:lnTo>
                    <a:pt x="1685" y="150391"/>
                  </a:lnTo>
                  <a:lnTo>
                    <a:pt x="12812" y="136544"/>
                  </a:lnTo>
                  <a:lnTo>
                    <a:pt x="31762" y="125306"/>
                  </a:lnTo>
                  <a:lnTo>
                    <a:pt x="56862" y="117405"/>
                  </a:lnTo>
                  <a:lnTo>
                    <a:pt x="86440" y="113567"/>
                  </a:lnTo>
                  <a:lnTo>
                    <a:pt x="87252" y="112502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" name="object 31">
              <a:extLst>
                <a:ext uri="{FF2B5EF4-FFF2-40B4-BE49-F238E27FC236}">
                  <a16:creationId xmlns:a16="http://schemas.microsoft.com/office/drawing/2014/main" id="{3B32D7A9-7765-49C6-9E85-42A4BBA82A2C}"/>
                </a:ext>
              </a:extLst>
            </p:cNvPr>
            <p:cNvSpPr txBox="1"/>
            <p:nvPr/>
          </p:nvSpPr>
          <p:spPr>
            <a:xfrm>
              <a:off x="11822859" y="3043734"/>
              <a:ext cx="455295" cy="11566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100" spc="-5" dirty="0">
                  <a:latin typeface="Arial"/>
                  <a:cs typeface="Arial"/>
                </a:rPr>
                <a:t>Internet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21" name="object 54">
              <a:extLst>
                <a:ext uri="{FF2B5EF4-FFF2-40B4-BE49-F238E27FC236}">
                  <a16:creationId xmlns:a16="http://schemas.microsoft.com/office/drawing/2014/main" id="{99CAEF84-B7D6-48E7-BCB6-9BBA19E1F04D}"/>
                </a:ext>
              </a:extLst>
            </p:cNvPr>
            <p:cNvSpPr txBox="1"/>
            <p:nvPr/>
          </p:nvSpPr>
          <p:spPr>
            <a:xfrm>
              <a:off x="7214312" y="3952167"/>
              <a:ext cx="666235" cy="330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en-US" sz="1100" b="1" spc="-5" dirty="0">
                  <a:latin typeface="Arial"/>
                  <a:cs typeface="Arial"/>
                </a:rPr>
                <a:t>Worker </a:t>
              </a:r>
              <a:r>
                <a:rPr sz="1100" b="1" spc="-5" dirty="0">
                  <a:latin typeface="Arial"/>
                  <a:cs typeface="Arial"/>
                </a:rPr>
                <a:t>Node</a:t>
              </a:r>
              <a:r>
                <a:rPr lang="en-US" sz="1100" b="1" spc="-5" dirty="0">
                  <a:latin typeface="Arial"/>
                  <a:cs typeface="Arial"/>
                </a:rPr>
                <a:t>s </a:t>
              </a:r>
              <a:br>
                <a:rPr lang="en-US" sz="1100" b="1" spc="-5" dirty="0">
                  <a:latin typeface="Arial"/>
                  <a:cs typeface="Arial"/>
                </a:rPr>
              </a:br>
              <a:r>
                <a:rPr lang="en-US" sz="1100" spc="-5" dirty="0">
                  <a:latin typeface="Arial"/>
                  <a:cs typeface="Arial"/>
                </a:rPr>
                <a:t>(run workloads - POD)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23" name="object 56">
              <a:extLst>
                <a:ext uri="{FF2B5EF4-FFF2-40B4-BE49-F238E27FC236}">
                  <a16:creationId xmlns:a16="http://schemas.microsoft.com/office/drawing/2014/main" id="{5A18CC80-77CC-4026-A5B2-A0FFBF78E650}"/>
                </a:ext>
              </a:extLst>
            </p:cNvPr>
            <p:cNvSpPr/>
            <p:nvPr/>
          </p:nvSpPr>
          <p:spPr>
            <a:xfrm>
              <a:off x="8343874" y="4048509"/>
              <a:ext cx="2619401" cy="730002"/>
            </a:xfrm>
            <a:custGeom>
              <a:avLst/>
              <a:gdLst/>
              <a:ahLst/>
              <a:cxnLst/>
              <a:rect l="l" t="t" r="r" b="b"/>
              <a:pathLst>
                <a:path w="3296920" h="989329">
                  <a:moveTo>
                    <a:pt x="0" y="0"/>
                  </a:moveTo>
                  <a:lnTo>
                    <a:pt x="3296699" y="0"/>
                  </a:lnTo>
                  <a:lnTo>
                    <a:pt x="3296699" y="989099"/>
                  </a:lnTo>
                  <a:lnTo>
                    <a:pt x="0" y="9890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CC4125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57">
              <a:extLst>
                <a:ext uri="{FF2B5EF4-FFF2-40B4-BE49-F238E27FC236}">
                  <a16:creationId xmlns:a16="http://schemas.microsoft.com/office/drawing/2014/main" id="{A52991A2-4776-4F58-A811-BF3F6B9EF6E1}"/>
                </a:ext>
              </a:extLst>
            </p:cNvPr>
            <p:cNvSpPr txBox="1"/>
            <p:nvPr/>
          </p:nvSpPr>
          <p:spPr>
            <a:xfrm>
              <a:off x="10304413" y="3868284"/>
              <a:ext cx="427990" cy="11566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100" spc="-5" dirty="0">
                  <a:latin typeface="Arial"/>
                  <a:cs typeface="Arial"/>
                </a:rPr>
                <a:t>Docker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25" name="object 58">
              <a:extLst>
                <a:ext uri="{FF2B5EF4-FFF2-40B4-BE49-F238E27FC236}">
                  <a16:creationId xmlns:a16="http://schemas.microsoft.com/office/drawing/2014/main" id="{0D6F1A09-0AE5-4480-BABB-AC36CBA021BC}"/>
                </a:ext>
              </a:extLst>
            </p:cNvPr>
            <p:cNvSpPr/>
            <p:nvPr/>
          </p:nvSpPr>
          <p:spPr>
            <a:xfrm>
              <a:off x="8496274" y="4161437"/>
              <a:ext cx="1054735" cy="564320"/>
            </a:xfrm>
            <a:custGeom>
              <a:avLst/>
              <a:gdLst/>
              <a:ahLst/>
              <a:cxnLst/>
              <a:rect l="l" t="t" r="r" b="b"/>
              <a:pathLst>
                <a:path w="1054734" h="789304">
                  <a:moveTo>
                    <a:pt x="0" y="0"/>
                  </a:moveTo>
                  <a:lnTo>
                    <a:pt x="1054199" y="0"/>
                  </a:lnTo>
                  <a:lnTo>
                    <a:pt x="1054199" y="788999"/>
                  </a:lnTo>
                  <a:lnTo>
                    <a:pt x="0" y="788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999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6" name="object 59">
              <a:extLst>
                <a:ext uri="{FF2B5EF4-FFF2-40B4-BE49-F238E27FC236}">
                  <a16:creationId xmlns:a16="http://schemas.microsoft.com/office/drawing/2014/main" id="{E61FE73C-08EC-460A-8B7F-5ED04A5C591D}"/>
                </a:ext>
              </a:extLst>
            </p:cNvPr>
            <p:cNvSpPr/>
            <p:nvPr/>
          </p:nvSpPr>
          <p:spPr>
            <a:xfrm>
              <a:off x="8540877" y="4203623"/>
              <a:ext cx="684530" cy="271252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7" name="object 60">
              <a:extLst>
                <a:ext uri="{FF2B5EF4-FFF2-40B4-BE49-F238E27FC236}">
                  <a16:creationId xmlns:a16="http://schemas.microsoft.com/office/drawing/2014/main" id="{0600B3AC-21BA-4628-991A-40DDF84EDA7B}"/>
                </a:ext>
              </a:extLst>
            </p:cNvPr>
            <p:cNvSpPr/>
            <p:nvPr/>
          </p:nvSpPr>
          <p:spPr>
            <a:xfrm>
              <a:off x="8542039" y="4201868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9" name="object 62">
              <a:extLst>
                <a:ext uri="{FF2B5EF4-FFF2-40B4-BE49-F238E27FC236}">
                  <a16:creationId xmlns:a16="http://schemas.microsoft.com/office/drawing/2014/main" id="{8D14D0FA-8F31-47C1-9E41-5958562CB67F}"/>
                </a:ext>
              </a:extLst>
            </p:cNvPr>
            <p:cNvSpPr/>
            <p:nvPr/>
          </p:nvSpPr>
          <p:spPr>
            <a:xfrm>
              <a:off x="8585085" y="4300597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0" name="object 63">
              <a:extLst>
                <a:ext uri="{FF2B5EF4-FFF2-40B4-BE49-F238E27FC236}">
                  <a16:creationId xmlns:a16="http://schemas.microsoft.com/office/drawing/2014/main" id="{4C5C96FB-866C-4C4D-A854-C7FF77AF1AEC}"/>
                </a:ext>
              </a:extLst>
            </p:cNvPr>
            <p:cNvSpPr/>
            <p:nvPr/>
          </p:nvSpPr>
          <p:spPr>
            <a:xfrm>
              <a:off x="8583923" y="4305717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2" name="object 65">
              <a:extLst>
                <a:ext uri="{FF2B5EF4-FFF2-40B4-BE49-F238E27FC236}">
                  <a16:creationId xmlns:a16="http://schemas.microsoft.com/office/drawing/2014/main" id="{73C5DD2F-DB46-42D5-92BB-AB6726E7FE43}"/>
                </a:ext>
              </a:extLst>
            </p:cNvPr>
            <p:cNvSpPr/>
            <p:nvPr/>
          </p:nvSpPr>
          <p:spPr>
            <a:xfrm>
              <a:off x="8630389" y="4375937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3" name="object 66">
              <a:extLst>
                <a:ext uri="{FF2B5EF4-FFF2-40B4-BE49-F238E27FC236}">
                  <a16:creationId xmlns:a16="http://schemas.microsoft.com/office/drawing/2014/main" id="{A759D454-BA94-463A-BDF8-E06325E0CFBE}"/>
                </a:ext>
              </a:extLst>
            </p:cNvPr>
            <p:cNvSpPr/>
            <p:nvPr/>
          </p:nvSpPr>
          <p:spPr>
            <a:xfrm>
              <a:off x="8630555" y="4382993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4" name="object 67">
              <a:extLst>
                <a:ext uri="{FF2B5EF4-FFF2-40B4-BE49-F238E27FC236}">
                  <a16:creationId xmlns:a16="http://schemas.microsoft.com/office/drawing/2014/main" id="{F942D688-1FCB-4345-94D1-73E0B386B3B9}"/>
                </a:ext>
              </a:extLst>
            </p:cNvPr>
            <p:cNvSpPr txBox="1"/>
            <p:nvPr/>
          </p:nvSpPr>
          <p:spPr>
            <a:xfrm>
              <a:off x="8496274" y="4161437"/>
              <a:ext cx="1054735" cy="256986"/>
            </a:xfrm>
            <a:prstGeom prst="rect">
              <a:avLst/>
            </a:prstGeom>
            <a:ln w="9524">
              <a:noFill/>
            </a:ln>
          </p:spPr>
          <p:txBody>
            <a:bodyPr vert="horz" wrap="square" lIns="0" tIns="80645" rIns="0" bIns="0" rtlCol="0">
              <a:spAutoFit/>
            </a:bodyPr>
            <a:lstStyle/>
            <a:p>
              <a:pPr marR="78105" algn="r">
                <a:lnSpc>
                  <a:spcPct val="100000"/>
                </a:lnSpc>
                <a:spcBef>
                  <a:spcPts val="635"/>
                </a:spcBef>
              </a:pPr>
              <a:r>
                <a:rPr sz="1100" spc="-5" dirty="0">
                  <a:latin typeface="Arial"/>
                  <a:cs typeface="Arial"/>
                </a:rPr>
                <a:t>Po</a:t>
              </a:r>
              <a:r>
                <a:rPr lang="en-GB" sz="1100" spc="-5" dirty="0">
                  <a:latin typeface="Arial"/>
                  <a:cs typeface="Arial"/>
                </a:rPr>
                <a:t>d</a:t>
              </a:r>
              <a:endParaRPr sz="1400" dirty="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25"/>
                </a:spcBef>
              </a:pPr>
              <a:endParaRPr sz="1000" dirty="0">
                <a:latin typeface="Arial"/>
                <a:cs typeface="Arial"/>
              </a:endParaRPr>
            </a:p>
          </p:txBody>
        </p:sp>
        <p:sp>
          <p:nvSpPr>
            <p:cNvPr id="35" name="object 68">
              <a:extLst>
                <a:ext uri="{FF2B5EF4-FFF2-40B4-BE49-F238E27FC236}">
                  <a16:creationId xmlns:a16="http://schemas.microsoft.com/office/drawing/2014/main" id="{952FCF00-4B5D-4579-A732-DBEFE09C11C4}"/>
                </a:ext>
              </a:extLst>
            </p:cNvPr>
            <p:cNvSpPr txBox="1"/>
            <p:nvPr/>
          </p:nvSpPr>
          <p:spPr>
            <a:xfrm>
              <a:off x="8323674" y="3627537"/>
              <a:ext cx="684530" cy="258616"/>
            </a:xfrm>
            <a:prstGeom prst="rect">
              <a:avLst/>
            </a:prstGeom>
            <a:solidFill>
              <a:srgbClr val="C9DAF7"/>
            </a:solidFill>
            <a:ln w="9524">
              <a:solidFill>
                <a:srgbClr val="000000"/>
              </a:solidFill>
            </a:ln>
          </p:spPr>
          <p:txBody>
            <a:bodyPr vert="horz" wrap="square" lIns="0" tIns="47625" rIns="0" bIns="0" rtlCol="0">
              <a:spAutoFit/>
            </a:bodyPr>
            <a:lstStyle/>
            <a:p>
              <a:pPr marL="85725">
                <a:lnSpc>
                  <a:spcPct val="100000"/>
                </a:lnSpc>
                <a:spcBef>
                  <a:spcPts val="375"/>
                </a:spcBef>
              </a:pPr>
              <a:r>
                <a:rPr sz="1100" spc="-5" dirty="0">
                  <a:latin typeface="Arial"/>
                  <a:cs typeface="Arial"/>
                </a:rPr>
                <a:t>Kubelet</a:t>
              </a:r>
              <a:endParaRPr lang="en-GB" sz="1100" spc="-5" dirty="0">
                <a:latin typeface="Arial"/>
                <a:cs typeface="Arial"/>
              </a:endParaRPr>
            </a:p>
            <a:p>
              <a:pPr marL="85725">
                <a:lnSpc>
                  <a:spcPct val="100000"/>
                </a:lnSpc>
                <a:spcBef>
                  <a:spcPts val="375"/>
                </a:spcBef>
              </a:pPr>
              <a:r>
                <a:rPr lang="en-GB" sz="900" dirty="0">
                  <a:latin typeface="Arial"/>
                  <a:cs typeface="Arial"/>
                </a:rPr>
                <a:t>   </a:t>
              </a:r>
              <a:endParaRPr sz="900" dirty="0">
                <a:latin typeface="Arial"/>
                <a:cs typeface="Arial"/>
              </a:endParaRPr>
            </a:p>
          </p:txBody>
        </p:sp>
        <p:sp>
          <p:nvSpPr>
            <p:cNvPr id="36" name="object 69">
              <a:extLst>
                <a:ext uri="{FF2B5EF4-FFF2-40B4-BE49-F238E27FC236}">
                  <a16:creationId xmlns:a16="http://schemas.microsoft.com/office/drawing/2014/main" id="{BA630885-DD0E-42C6-BCC4-39A82B24908E}"/>
                </a:ext>
              </a:extLst>
            </p:cNvPr>
            <p:cNvSpPr txBox="1"/>
            <p:nvPr/>
          </p:nvSpPr>
          <p:spPr>
            <a:xfrm>
              <a:off x="9289324" y="3627525"/>
              <a:ext cx="815340" cy="258616"/>
            </a:xfrm>
            <a:prstGeom prst="rect">
              <a:avLst/>
            </a:prstGeom>
            <a:solidFill>
              <a:srgbClr val="FFF1CC"/>
            </a:solidFill>
            <a:ln w="9524">
              <a:solidFill>
                <a:srgbClr val="000000"/>
              </a:solidFill>
            </a:ln>
          </p:spPr>
          <p:txBody>
            <a:bodyPr vert="horz" wrap="square" lIns="0" tIns="47625" rIns="0" bIns="0" rtlCol="0">
              <a:spAutoFit/>
            </a:bodyPr>
            <a:lstStyle/>
            <a:p>
              <a:pPr marL="85725">
                <a:lnSpc>
                  <a:spcPct val="100000"/>
                </a:lnSpc>
                <a:spcBef>
                  <a:spcPts val="375"/>
                </a:spcBef>
              </a:pPr>
              <a:r>
                <a:rPr sz="1100" dirty="0">
                  <a:latin typeface="Arial"/>
                  <a:cs typeface="Arial"/>
                </a:rPr>
                <a:t>kube-proxy</a:t>
              </a:r>
              <a:endParaRPr lang="en-GB" sz="1100" dirty="0">
                <a:latin typeface="Arial"/>
                <a:cs typeface="Arial"/>
              </a:endParaRPr>
            </a:p>
            <a:p>
              <a:pPr marL="85725">
                <a:lnSpc>
                  <a:spcPct val="100000"/>
                </a:lnSpc>
                <a:spcBef>
                  <a:spcPts val="375"/>
                </a:spcBef>
              </a:pPr>
              <a:r>
                <a:rPr lang="en-GB" sz="900" dirty="0">
                  <a:latin typeface="Arial"/>
                  <a:cs typeface="Arial"/>
                </a:rPr>
                <a:t>    </a:t>
              </a:r>
              <a:endParaRPr sz="900" dirty="0">
                <a:latin typeface="Arial"/>
                <a:cs typeface="Arial"/>
              </a:endParaRPr>
            </a:p>
          </p:txBody>
        </p:sp>
        <p:sp>
          <p:nvSpPr>
            <p:cNvPr id="37" name="object 70">
              <a:extLst>
                <a:ext uri="{FF2B5EF4-FFF2-40B4-BE49-F238E27FC236}">
                  <a16:creationId xmlns:a16="http://schemas.microsoft.com/office/drawing/2014/main" id="{A244275C-1421-4F73-91C2-D3BBD19A6713}"/>
                </a:ext>
              </a:extLst>
            </p:cNvPr>
            <p:cNvSpPr/>
            <p:nvPr/>
          </p:nvSpPr>
          <p:spPr>
            <a:xfrm>
              <a:off x="9076256" y="3885524"/>
              <a:ext cx="621030" cy="254635"/>
            </a:xfrm>
            <a:custGeom>
              <a:avLst/>
              <a:gdLst/>
              <a:ahLst/>
              <a:cxnLst/>
              <a:rect l="l" t="t" r="r" b="b"/>
              <a:pathLst>
                <a:path w="621029" h="254635">
                  <a:moveTo>
                    <a:pt x="620617" y="0"/>
                  </a:moveTo>
                  <a:lnTo>
                    <a:pt x="0" y="254328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8" name="object 71">
              <a:extLst>
                <a:ext uri="{FF2B5EF4-FFF2-40B4-BE49-F238E27FC236}">
                  <a16:creationId xmlns:a16="http://schemas.microsoft.com/office/drawing/2014/main" id="{01D906F3-20AF-40E4-AB03-E57533BFC79C}"/>
                </a:ext>
              </a:extLst>
            </p:cNvPr>
            <p:cNvSpPr/>
            <p:nvPr/>
          </p:nvSpPr>
          <p:spPr>
            <a:xfrm>
              <a:off x="9036259" y="4125295"/>
              <a:ext cx="46355" cy="31115"/>
            </a:xfrm>
            <a:custGeom>
              <a:avLst/>
              <a:gdLst/>
              <a:ahLst/>
              <a:cxnLst/>
              <a:rect l="l" t="t" r="r" b="b"/>
              <a:pathLst>
                <a:path w="46354" h="31114">
                  <a:moveTo>
                    <a:pt x="0" y="30948"/>
                  </a:moveTo>
                  <a:lnTo>
                    <a:pt x="34031" y="0"/>
                  </a:lnTo>
                  <a:lnTo>
                    <a:pt x="45962" y="29115"/>
                  </a:lnTo>
                  <a:lnTo>
                    <a:pt x="0" y="309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9" name="object 72">
              <a:extLst>
                <a:ext uri="{FF2B5EF4-FFF2-40B4-BE49-F238E27FC236}">
                  <a16:creationId xmlns:a16="http://schemas.microsoft.com/office/drawing/2014/main" id="{26A89864-BDFE-44DF-AF50-5FC624A31290}"/>
                </a:ext>
              </a:extLst>
            </p:cNvPr>
            <p:cNvSpPr/>
            <p:nvPr/>
          </p:nvSpPr>
          <p:spPr>
            <a:xfrm>
              <a:off x="9036259" y="4125295"/>
              <a:ext cx="46355" cy="31115"/>
            </a:xfrm>
            <a:custGeom>
              <a:avLst/>
              <a:gdLst/>
              <a:ahLst/>
              <a:cxnLst/>
              <a:rect l="l" t="t" r="r" b="b"/>
              <a:pathLst>
                <a:path w="46354" h="31114">
                  <a:moveTo>
                    <a:pt x="34031" y="0"/>
                  </a:moveTo>
                  <a:lnTo>
                    <a:pt x="0" y="30948"/>
                  </a:lnTo>
                  <a:lnTo>
                    <a:pt x="45962" y="29115"/>
                  </a:lnTo>
                  <a:lnTo>
                    <a:pt x="34031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0" name="object 73">
              <a:extLst>
                <a:ext uri="{FF2B5EF4-FFF2-40B4-BE49-F238E27FC236}">
                  <a16:creationId xmlns:a16="http://schemas.microsoft.com/office/drawing/2014/main" id="{E7E6E175-74D7-45E2-BC20-62D333286644}"/>
                </a:ext>
              </a:extLst>
            </p:cNvPr>
            <p:cNvSpPr/>
            <p:nvPr/>
          </p:nvSpPr>
          <p:spPr>
            <a:xfrm>
              <a:off x="9696874" y="3885524"/>
              <a:ext cx="533400" cy="252095"/>
            </a:xfrm>
            <a:custGeom>
              <a:avLst/>
              <a:gdLst/>
              <a:ahLst/>
              <a:cxnLst/>
              <a:rect l="l" t="t" r="r" b="b"/>
              <a:pathLst>
                <a:path w="533400" h="252095">
                  <a:moveTo>
                    <a:pt x="0" y="0"/>
                  </a:moveTo>
                  <a:lnTo>
                    <a:pt x="533313" y="251614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1" name="object 74">
              <a:extLst>
                <a:ext uri="{FF2B5EF4-FFF2-40B4-BE49-F238E27FC236}">
                  <a16:creationId xmlns:a16="http://schemas.microsoft.com/office/drawing/2014/main" id="{8172C207-1C28-4A3B-B836-153D16F667E9}"/>
                </a:ext>
              </a:extLst>
            </p:cNvPr>
            <p:cNvSpPr/>
            <p:nvPr/>
          </p:nvSpPr>
          <p:spPr>
            <a:xfrm>
              <a:off x="10223475" y="4122911"/>
              <a:ext cx="46355" cy="33020"/>
            </a:xfrm>
            <a:custGeom>
              <a:avLst/>
              <a:gdLst/>
              <a:ahLst/>
              <a:cxnLst/>
              <a:rect l="l" t="t" r="r" b="b"/>
              <a:pathLst>
                <a:path w="46354" h="33020">
                  <a:moveTo>
                    <a:pt x="45805" y="32672"/>
                  </a:moveTo>
                  <a:lnTo>
                    <a:pt x="0" y="28457"/>
                  </a:lnTo>
                  <a:lnTo>
                    <a:pt x="13425" y="0"/>
                  </a:lnTo>
                  <a:lnTo>
                    <a:pt x="45805" y="326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2" name="object 75">
              <a:extLst>
                <a:ext uri="{FF2B5EF4-FFF2-40B4-BE49-F238E27FC236}">
                  <a16:creationId xmlns:a16="http://schemas.microsoft.com/office/drawing/2014/main" id="{E2E309C5-7C0A-455F-9CA2-801C9B006BCD}"/>
                </a:ext>
              </a:extLst>
            </p:cNvPr>
            <p:cNvSpPr/>
            <p:nvPr/>
          </p:nvSpPr>
          <p:spPr>
            <a:xfrm>
              <a:off x="10223475" y="4122911"/>
              <a:ext cx="46355" cy="33020"/>
            </a:xfrm>
            <a:custGeom>
              <a:avLst/>
              <a:gdLst/>
              <a:ahLst/>
              <a:cxnLst/>
              <a:rect l="l" t="t" r="r" b="b"/>
              <a:pathLst>
                <a:path w="46354" h="33020">
                  <a:moveTo>
                    <a:pt x="0" y="28457"/>
                  </a:moveTo>
                  <a:lnTo>
                    <a:pt x="45805" y="32672"/>
                  </a:lnTo>
                  <a:lnTo>
                    <a:pt x="13425" y="0"/>
                  </a:lnTo>
                  <a:lnTo>
                    <a:pt x="0" y="28457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3" name="object 76">
              <a:extLst>
                <a:ext uri="{FF2B5EF4-FFF2-40B4-BE49-F238E27FC236}">
                  <a16:creationId xmlns:a16="http://schemas.microsoft.com/office/drawing/2014/main" id="{53627448-7F1E-49CB-940A-F8399A25D741}"/>
                </a:ext>
              </a:extLst>
            </p:cNvPr>
            <p:cNvSpPr/>
            <p:nvPr/>
          </p:nvSpPr>
          <p:spPr>
            <a:xfrm>
              <a:off x="8665824" y="3885537"/>
              <a:ext cx="312420" cy="241300"/>
            </a:xfrm>
            <a:custGeom>
              <a:avLst/>
              <a:gdLst/>
              <a:ahLst/>
              <a:cxnLst/>
              <a:rect l="l" t="t" r="r" b="b"/>
              <a:pathLst>
                <a:path w="312420" h="241300">
                  <a:moveTo>
                    <a:pt x="0" y="0"/>
                  </a:moveTo>
                  <a:lnTo>
                    <a:pt x="312358" y="241081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77">
              <a:extLst>
                <a:ext uri="{FF2B5EF4-FFF2-40B4-BE49-F238E27FC236}">
                  <a16:creationId xmlns:a16="http://schemas.microsoft.com/office/drawing/2014/main" id="{4325D24E-9061-4AA8-97AC-6D8DBCFA3008}"/>
                </a:ext>
              </a:extLst>
            </p:cNvPr>
            <p:cNvSpPr/>
            <p:nvPr/>
          </p:nvSpPr>
          <p:spPr>
            <a:xfrm>
              <a:off x="8968570" y="4114164"/>
              <a:ext cx="44450" cy="39370"/>
            </a:xfrm>
            <a:custGeom>
              <a:avLst/>
              <a:gdLst/>
              <a:ahLst/>
              <a:cxnLst/>
              <a:rect l="l" t="t" r="r" b="b"/>
              <a:pathLst>
                <a:path w="44450" h="39370">
                  <a:moveTo>
                    <a:pt x="43831" y="38865"/>
                  </a:moveTo>
                  <a:lnTo>
                    <a:pt x="0" y="24909"/>
                  </a:lnTo>
                  <a:lnTo>
                    <a:pt x="19225" y="0"/>
                  </a:lnTo>
                  <a:lnTo>
                    <a:pt x="43831" y="388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78">
              <a:extLst>
                <a:ext uri="{FF2B5EF4-FFF2-40B4-BE49-F238E27FC236}">
                  <a16:creationId xmlns:a16="http://schemas.microsoft.com/office/drawing/2014/main" id="{9F6BAA28-2185-493D-94E5-6D1932976A13}"/>
                </a:ext>
              </a:extLst>
            </p:cNvPr>
            <p:cNvSpPr/>
            <p:nvPr/>
          </p:nvSpPr>
          <p:spPr>
            <a:xfrm>
              <a:off x="8968570" y="4114164"/>
              <a:ext cx="44450" cy="39370"/>
            </a:xfrm>
            <a:custGeom>
              <a:avLst/>
              <a:gdLst/>
              <a:ahLst/>
              <a:cxnLst/>
              <a:rect l="l" t="t" r="r" b="b"/>
              <a:pathLst>
                <a:path w="44450" h="39370">
                  <a:moveTo>
                    <a:pt x="0" y="24909"/>
                  </a:moveTo>
                  <a:lnTo>
                    <a:pt x="43831" y="38865"/>
                  </a:lnTo>
                  <a:lnTo>
                    <a:pt x="19225" y="0"/>
                  </a:lnTo>
                  <a:lnTo>
                    <a:pt x="0" y="24909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6" name="object 79">
              <a:extLst>
                <a:ext uri="{FF2B5EF4-FFF2-40B4-BE49-F238E27FC236}">
                  <a16:creationId xmlns:a16="http://schemas.microsoft.com/office/drawing/2014/main" id="{F6D801E4-7011-4307-9AA1-C6DD7F764906}"/>
                </a:ext>
              </a:extLst>
            </p:cNvPr>
            <p:cNvSpPr/>
            <p:nvPr/>
          </p:nvSpPr>
          <p:spPr>
            <a:xfrm>
              <a:off x="8665824" y="3885537"/>
              <a:ext cx="1494790" cy="266065"/>
            </a:xfrm>
            <a:custGeom>
              <a:avLst/>
              <a:gdLst/>
              <a:ahLst/>
              <a:cxnLst/>
              <a:rect l="l" t="t" r="r" b="b"/>
              <a:pathLst>
                <a:path w="1494790" h="266064">
                  <a:moveTo>
                    <a:pt x="0" y="0"/>
                  </a:moveTo>
                  <a:lnTo>
                    <a:pt x="1494434" y="265985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7" name="object 80">
              <a:extLst>
                <a:ext uri="{FF2B5EF4-FFF2-40B4-BE49-F238E27FC236}">
                  <a16:creationId xmlns:a16="http://schemas.microsoft.com/office/drawing/2014/main" id="{A65FE9C4-B165-4B79-90EE-6D91D21665B3}"/>
                </a:ext>
              </a:extLst>
            </p:cNvPr>
            <p:cNvSpPr/>
            <p:nvPr/>
          </p:nvSpPr>
          <p:spPr>
            <a:xfrm>
              <a:off x="10157502" y="4136033"/>
              <a:ext cx="45720" cy="31115"/>
            </a:xfrm>
            <a:custGeom>
              <a:avLst/>
              <a:gdLst/>
              <a:ahLst/>
              <a:cxnLst/>
              <a:rect l="l" t="t" r="r" b="b"/>
              <a:pathLst>
                <a:path w="45720" h="31114">
                  <a:moveTo>
                    <a:pt x="0" y="30978"/>
                  </a:moveTo>
                  <a:lnTo>
                    <a:pt x="5513" y="0"/>
                  </a:lnTo>
                  <a:lnTo>
                    <a:pt x="45312" y="23063"/>
                  </a:lnTo>
                  <a:lnTo>
                    <a:pt x="0" y="309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8" name="object 81">
              <a:extLst>
                <a:ext uri="{FF2B5EF4-FFF2-40B4-BE49-F238E27FC236}">
                  <a16:creationId xmlns:a16="http://schemas.microsoft.com/office/drawing/2014/main" id="{38EDFF32-013A-44F2-B819-97C4D23BE9BB}"/>
                </a:ext>
              </a:extLst>
            </p:cNvPr>
            <p:cNvSpPr/>
            <p:nvPr/>
          </p:nvSpPr>
          <p:spPr>
            <a:xfrm>
              <a:off x="10157502" y="4136033"/>
              <a:ext cx="45720" cy="31115"/>
            </a:xfrm>
            <a:custGeom>
              <a:avLst/>
              <a:gdLst/>
              <a:ahLst/>
              <a:cxnLst/>
              <a:rect l="l" t="t" r="r" b="b"/>
              <a:pathLst>
                <a:path w="45720" h="31114">
                  <a:moveTo>
                    <a:pt x="0" y="30978"/>
                  </a:moveTo>
                  <a:lnTo>
                    <a:pt x="45312" y="23063"/>
                  </a:lnTo>
                  <a:lnTo>
                    <a:pt x="5513" y="0"/>
                  </a:lnTo>
                  <a:lnTo>
                    <a:pt x="0" y="30978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9" name="object 87">
              <a:extLst>
                <a:ext uri="{FF2B5EF4-FFF2-40B4-BE49-F238E27FC236}">
                  <a16:creationId xmlns:a16="http://schemas.microsoft.com/office/drawing/2014/main" id="{4EEBF48C-1453-4607-947C-A10782763C84}"/>
                </a:ext>
              </a:extLst>
            </p:cNvPr>
            <p:cNvSpPr/>
            <p:nvPr/>
          </p:nvSpPr>
          <p:spPr>
            <a:xfrm>
              <a:off x="9702674" y="4161437"/>
              <a:ext cx="1108164" cy="564320"/>
            </a:xfrm>
            <a:custGeom>
              <a:avLst/>
              <a:gdLst/>
              <a:ahLst/>
              <a:cxnLst/>
              <a:rect l="l" t="t" r="r" b="b"/>
              <a:pathLst>
                <a:path w="1054734" h="789304">
                  <a:moveTo>
                    <a:pt x="0" y="0"/>
                  </a:moveTo>
                  <a:lnTo>
                    <a:pt x="1054199" y="0"/>
                  </a:lnTo>
                  <a:lnTo>
                    <a:pt x="1054199" y="788999"/>
                  </a:lnTo>
                  <a:lnTo>
                    <a:pt x="0" y="788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9999"/>
            </a:solidFill>
            <a:ln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0" name="object 88">
              <a:extLst>
                <a:ext uri="{FF2B5EF4-FFF2-40B4-BE49-F238E27FC236}">
                  <a16:creationId xmlns:a16="http://schemas.microsoft.com/office/drawing/2014/main" id="{13DD9847-DCC1-469F-9C9B-B44057B86E6E}"/>
                </a:ext>
              </a:extLst>
            </p:cNvPr>
            <p:cNvSpPr/>
            <p:nvPr/>
          </p:nvSpPr>
          <p:spPr>
            <a:xfrm>
              <a:off x="9758947" y="4252426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1" name="object 89">
              <a:extLst>
                <a:ext uri="{FF2B5EF4-FFF2-40B4-BE49-F238E27FC236}">
                  <a16:creationId xmlns:a16="http://schemas.microsoft.com/office/drawing/2014/main" id="{A598BFA3-BB3D-4B85-9BA2-AFF519A34996}"/>
                </a:ext>
              </a:extLst>
            </p:cNvPr>
            <p:cNvSpPr/>
            <p:nvPr/>
          </p:nvSpPr>
          <p:spPr>
            <a:xfrm>
              <a:off x="9762399" y="4238164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3" name="object 91">
              <a:extLst>
                <a:ext uri="{FF2B5EF4-FFF2-40B4-BE49-F238E27FC236}">
                  <a16:creationId xmlns:a16="http://schemas.microsoft.com/office/drawing/2014/main" id="{E0EDAF02-1E6E-4FB3-887D-C000F363ED90}"/>
                </a:ext>
              </a:extLst>
            </p:cNvPr>
            <p:cNvSpPr/>
            <p:nvPr/>
          </p:nvSpPr>
          <p:spPr>
            <a:xfrm>
              <a:off x="9818349" y="4313770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4" name="object 92">
              <a:extLst>
                <a:ext uri="{FF2B5EF4-FFF2-40B4-BE49-F238E27FC236}">
                  <a16:creationId xmlns:a16="http://schemas.microsoft.com/office/drawing/2014/main" id="{8EA05717-46E2-4D72-8FE9-DF1737D73050}"/>
                </a:ext>
              </a:extLst>
            </p:cNvPr>
            <p:cNvSpPr/>
            <p:nvPr/>
          </p:nvSpPr>
          <p:spPr>
            <a:xfrm>
              <a:off x="9810269" y="4313770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6" name="object 94">
              <a:extLst>
                <a:ext uri="{FF2B5EF4-FFF2-40B4-BE49-F238E27FC236}">
                  <a16:creationId xmlns:a16="http://schemas.microsoft.com/office/drawing/2014/main" id="{19DED1E3-4096-4F09-8E66-ACBBFB844D91}"/>
                </a:ext>
              </a:extLst>
            </p:cNvPr>
            <p:cNvSpPr/>
            <p:nvPr/>
          </p:nvSpPr>
          <p:spPr>
            <a:xfrm>
              <a:off x="9865332" y="4390407"/>
              <a:ext cx="684530" cy="258445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7" name="object 95">
              <a:extLst>
                <a:ext uri="{FF2B5EF4-FFF2-40B4-BE49-F238E27FC236}">
                  <a16:creationId xmlns:a16="http://schemas.microsoft.com/office/drawing/2014/main" id="{9036AF3A-CCD4-4647-AF31-CA64CFE6401E}"/>
                </a:ext>
              </a:extLst>
            </p:cNvPr>
            <p:cNvSpPr/>
            <p:nvPr/>
          </p:nvSpPr>
          <p:spPr>
            <a:xfrm>
              <a:off x="9858252" y="4400440"/>
              <a:ext cx="684530" cy="261997"/>
            </a:xfrm>
            <a:custGeom>
              <a:avLst/>
              <a:gdLst/>
              <a:ahLst/>
              <a:cxnLst/>
              <a:rect l="l" t="t" r="r" b="b"/>
              <a:pathLst>
                <a:path w="684529" h="258445">
                  <a:moveTo>
                    <a:pt x="0" y="0"/>
                  </a:moveTo>
                  <a:lnTo>
                    <a:pt x="684299" y="0"/>
                  </a:lnTo>
                  <a:lnTo>
                    <a:pt x="6842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8" name="object 96">
              <a:extLst>
                <a:ext uri="{FF2B5EF4-FFF2-40B4-BE49-F238E27FC236}">
                  <a16:creationId xmlns:a16="http://schemas.microsoft.com/office/drawing/2014/main" id="{5A578CA3-56DB-4DBD-826E-9D5726CC2764}"/>
                </a:ext>
              </a:extLst>
            </p:cNvPr>
            <p:cNvSpPr txBox="1"/>
            <p:nvPr/>
          </p:nvSpPr>
          <p:spPr>
            <a:xfrm>
              <a:off x="9720574" y="4179056"/>
              <a:ext cx="1023162" cy="159242"/>
            </a:xfrm>
            <a:prstGeom prst="rect">
              <a:avLst/>
            </a:prstGeom>
            <a:ln w="9524">
              <a:noFill/>
            </a:ln>
          </p:spPr>
          <p:txBody>
            <a:bodyPr vert="horz" wrap="square" lIns="0" tIns="80645" rIns="0" bIns="0" rtlCol="0">
              <a:spAutoFit/>
            </a:bodyPr>
            <a:lstStyle/>
            <a:p>
              <a:pPr marR="78105" algn="r">
                <a:lnSpc>
                  <a:spcPct val="100000"/>
                </a:lnSpc>
                <a:spcBef>
                  <a:spcPts val="635"/>
                </a:spcBef>
              </a:pPr>
              <a:r>
                <a:rPr sz="1100" spc="-5" dirty="0">
                  <a:latin typeface="Arial"/>
                  <a:cs typeface="Arial"/>
                </a:rPr>
                <a:t>Pod</a:t>
              </a:r>
              <a:endParaRPr sz="1100" dirty="0">
                <a:latin typeface="Arial"/>
                <a:cs typeface="Arial"/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121A52CF-7BEF-45C4-96D3-C93BCFCE32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4552" y="3208466"/>
              <a:ext cx="672238" cy="5319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2A175413-818B-4B30-99F0-8E8D9C7204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33989" y="3224507"/>
              <a:ext cx="867650" cy="3953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bject 17">
              <a:extLst>
                <a:ext uri="{FF2B5EF4-FFF2-40B4-BE49-F238E27FC236}">
                  <a16:creationId xmlns:a16="http://schemas.microsoft.com/office/drawing/2014/main" id="{5A528A8B-AFAD-4DA8-8A75-E50FE069288E}"/>
                </a:ext>
              </a:extLst>
            </p:cNvPr>
            <p:cNvSpPr txBox="1"/>
            <p:nvPr/>
          </p:nvSpPr>
          <p:spPr>
            <a:xfrm>
              <a:off x="10230274" y="2763006"/>
              <a:ext cx="986816" cy="138064"/>
            </a:xfrm>
            <a:prstGeom prst="rect">
              <a:avLst/>
            </a:prstGeom>
            <a:solidFill>
              <a:srgbClr val="EAD1DC"/>
            </a:solidFill>
            <a:ln w="9524">
              <a:noFill/>
            </a:ln>
          </p:spPr>
          <p:txBody>
            <a:bodyPr vert="horz" wrap="square" lIns="0" tIns="47625" rIns="0" bIns="0" rtlCol="0">
              <a:spAutoFit/>
            </a:bodyPr>
            <a:lstStyle/>
            <a:p>
              <a:pPr marL="85725" marR="162560">
                <a:lnSpc>
                  <a:spcPct val="100000"/>
                </a:lnSpc>
                <a:spcBef>
                  <a:spcPts val="375"/>
                </a:spcBef>
              </a:pPr>
              <a:r>
                <a:rPr sz="1100" spc="-5" dirty="0">
                  <a:latin typeface="Arial"/>
                  <a:cs typeface="Arial"/>
                </a:rPr>
                <a:t>Distri</a:t>
              </a:r>
              <a:r>
                <a:rPr lang="en-US" sz="1100" spc="-5" dirty="0">
                  <a:latin typeface="Arial"/>
                  <a:cs typeface="Arial"/>
                </a:rPr>
                <a:t>b</a:t>
              </a:r>
              <a:r>
                <a:rPr sz="1100" spc="-5" dirty="0">
                  <a:latin typeface="Arial"/>
                  <a:cs typeface="Arial"/>
                </a:rPr>
                <a:t>uted  </a:t>
              </a:r>
              <a:r>
                <a:rPr lang="en-US" sz="1100" spc="-5" dirty="0">
                  <a:latin typeface="Arial"/>
                  <a:cs typeface="Arial"/>
                </a:rPr>
                <a:t>key-store 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62" name="object 7">
              <a:extLst>
                <a:ext uri="{FF2B5EF4-FFF2-40B4-BE49-F238E27FC236}">
                  <a16:creationId xmlns:a16="http://schemas.microsoft.com/office/drawing/2014/main" id="{28E9FE4C-0BDF-46BA-98AD-140A8CBE8809}"/>
                </a:ext>
              </a:extLst>
            </p:cNvPr>
            <p:cNvSpPr txBox="1"/>
            <p:nvPr/>
          </p:nvSpPr>
          <p:spPr>
            <a:xfrm>
              <a:off x="7155815" y="2501336"/>
              <a:ext cx="903624" cy="33070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100" b="1" dirty="0">
                  <a:latin typeface="Arial"/>
                  <a:cs typeface="Arial"/>
                </a:rPr>
                <a:t>Master</a:t>
              </a:r>
              <a:r>
                <a:rPr sz="1100" b="1" spc="-75" dirty="0">
                  <a:latin typeface="Arial"/>
                  <a:cs typeface="Arial"/>
                </a:rPr>
                <a:t> </a:t>
              </a:r>
              <a:r>
                <a:rPr sz="1100" b="1" spc="-5" dirty="0">
                  <a:latin typeface="Arial"/>
                  <a:cs typeface="Arial"/>
                </a:rPr>
                <a:t>Node</a:t>
              </a:r>
              <a:r>
                <a:rPr lang="en-GB" sz="1100" b="1" spc="-5" dirty="0">
                  <a:latin typeface="Arial"/>
                  <a:cs typeface="Arial"/>
                </a:rPr>
                <a:t> </a:t>
              </a:r>
              <a:br>
                <a:rPr lang="en-GB" sz="1100" spc="-5" dirty="0">
                  <a:latin typeface="Arial"/>
                  <a:cs typeface="Arial"/>
                </a:rPr>
              </a:br>
              <a:r>
                <a:rPr lang="en-US" sz="1100" spc="-5" dirty="0">
                  <a:latin typeface="Arial"/>
                  <a:cs typeface="Arial"/>
                </a:rPr>
                <a:t>(cluster and workload management)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64" name="object 55">
              <a:extLst>
                <a:ext uri="{FF2B5EF4-FFF2-40B4-BE49-F238E27FC236}">
                  <a16:creationId xmlns:a16="http://schemas.microsoft.com/office/drawing/2014/main" id="{C6027749-ACBA-43E7-9B18-77D3BBE8FF8D}"/>
                </a:ext>
              </a:extLst>
            </p:cNvPr>
            <p:cNvSpPr/>
            <p:nvPr/>
          </p:nvSpPr>
          <p:spPr>
            <a:xfrm>
              <a:off x="8138134" y="3463123"/>
              <a:ext cx="3126428" cy="1492686"/>
            </a:xfrm>
            <a:custGeom>
              <a:avLst/>
              <a:gdLst/>
              <a:ahLst/>
              <a:cxnLst/>
              <a:rect l="l" t="t" r="r" b="b"/>
              <a:pathLst>
                <a:path w="3576320" h="1626235">
                  <a:moveTo>
                    <a:pt x="0" y="0"/>
                  </a:moveTo>
                  <a:lnTo>
                    <a:pt x="3575699" y="0"/>
                  </a:lnTo>
                  <a:lnTo>
                    <a:pt x="3575699" y="1625699"/>
                  </a:lnTo>
                  <a:lnTo>
                    <a:pt x="0" y="16256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0" name="object 13">
              <a:extLst>
                <a:ext uri="{FF2B5EF4-FFF2-40B4-BE49-F238E27FC236}">
                  <a16:creationId xmlns:a16="http://schemas.microsoft.com/office/drawing/2014/main" id="{759C9D93-C920-4658-815D-F735344D79A1}"/>
                </a:ext>
              </a:extLst>
            </p:cNvPr>
            <p:cNvSpPr/>
            <p:nvPr/>
          </p:nvSpPr>
          <p:spPr>
            <a:xfrm>
              <a:off x="9223249" y="2754023"/>
              <a:ext cx="933834" cy="405375"/>
            </a:xfrm>
            <a:custGeom>
              <a:avLst/>
              <a:gdLst/>
              <a:ahLst/>
              <a:cxnLst/>
              <a:rect l="l" t="t" r="r" b="b"/>
              <a:pathLst>
                <a:path w="862965" h="258445">
                  <a:moveTo>
                    <a:pt x="0" y="0"/>
                  </a:moveTo>
                  <a:lnTo>
                    <a:pt x="862499" y="0"/>
                  </a:lnTo>
                  <a:lnTo>
                    <a:pt x="8624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DAF7"/>
            </a:solidFill>
          </p:spPr>
          <p:txBody>
            <a:bodyPr wrap="square" lIns="0" tIns="0" rIns="0" bIns="0" rtlCol="0"/>
            <a:lstStyle/>
            <a:p>
              <a:endParaRPr lang="en-US" sz="1000" spc="-5" dirty="0">
                <a:latin typeface="Arial"/>
                <a:cs typeface="Arial"/>
              </a:endParaRPr>
            </a:p>
            <a:p>
              <a:r>
                <a:rPr lang="en-US" sz="1100" spc="-5" dirty="0">
                  <a:latin typeface="Arial"/>
                  <a:cs typeface="Arial"/>
                </a:rPr>
                <a:t>   Control Manager</a:t>
              </a:r>
            </a:p>
          </p:txBody>
        </p:sp>
        <p:sp>
          <p:nvSpPr>
            <p:cNvPr id="71" name="object 14">
              <a:extLst>
                <a:ext uri="{FF2B5EF4-FFF2-40B4-BE49-F238E27FC236}">
                  <a16:creationId xmlns:a16="http://schemas.microsoft.com/office/drawing/2014/main" id="{ADE8E493-2F99-4F24-AD1D-6BDB91A029BB}"/>
                </a:ext>
              </a:extLst>
            </p:cNvPr>
            <p:cNvSpPr/>
            <p:nvPr/>
          </p:nvSpPr>
          <p:spPr>
            <a:xfrm>
              <a:off x="9223249" y="2758832"/>
              <a:ext cx="931089" cy="362022"/>
            </a:xfrm>
            <a:custGeom>
              <a:avLst/>
              <a:gdLst/>
              <a:ahLst/>
              <a:cxnLst/>
              <a:rect l="l" t="t" r="r" b="b"/>
              <a:pathLst>
                <a:path w="862965" h="258445">
                  <a:moveTo>
                    <a:pt x="0" y="0"/>
                  </a:moveTo>
                  <a:lnTo>
                    <a:pt x="862499" y="0"/>
                  </a:lnTo>
                  <a:lnTo>
                    <a:pt x="862499" y="257999"/>
                  </a:lnTo>
                  <a:lnTo>
                    <a:pt x="0" y="2579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3887066" y="5525692"/>
            <a:ext cx="124777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2905">
              <a:lnSpc>
                <a:spcPct val="100000"/>
              </a:lnSpc>
            </a:pPr>
            <a:r>
              <a:rPr lang="en-GB" sz="1100" spc="-5" dirty="0">
                <a:latin typeface="Arial"/>
                <a:cs typeface="Arial"/>
              </a:rPr>
              <a:t>Containers</a:t>
            </a:r>
            <a:endParaRPr lang="en-GB" sz="1100" dirty="0">
              <a:latin typeface="Arial"/>
              <a:cs typeface="Arial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887570" y="5535063"/>
            <a:ext cx="124777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2905">
              <a:lnSpc>
                <a:spcPct val="100000"/>
              </a:lnSpc>
            </a:pPr>
            <a:r>
              <a:rPr lang="en-GB" sz="1100" spc="-5" dirty="0">
                <a:latin typeface="Arial"/>
                <a:cs typeface="Arial"/>
              </a:rPr>
              <a:t>Containers</a:t>
            </a:r>
            <a:endParaRPr lang="en-GB" sz="1100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28013" y="787944"/>
            <a:ext cx="55935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latin typeface="+mj-lt"/>
              </a:rPr>
              <a:t>Kubernetes Architecture</a:t>
            </a:r>
          </a:p>
        </p:txBody>
      </p:sp>
    </p:spTree>
    <p:extLst>
      <p:ext uri="{BB962C8B-B14F-4D97-AF65-F5344CB8AC3E}">
        <p14:creationId xmlns:p14="http://schemas.microsoft.com/office/powerpoint/2010/main" val="2671129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833031" y="2016579"/>
            <a:ext cx="10758311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Kubernetes is a futuristic and flexible tool for the container world. However, there are a few critical challenges to be technologically surmounted to make it penetrative and pervasive.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few important problems being associated with Kubernetes clusters, especially the built-in Horizontal Pod </a:t>
            </a:r>
            <a:r>
              <a:rPr lang="en-US" sz="2400" dirty="0" err="1"/>
              <a:t>Autoscaler</a:t>
            </a:r>
            <a:r>
              <a:rPr lang="en-US" sz="2400" dirty="0"/>
              <a:t> controller which implements auto scaling.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default average CPU as a measure for auto scaling has limitations and certain lag in increasing the resource supply. The ability of the auto-scalar directly affects the service quality and performance of variety of containerized applications deployed on the cloud.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Literature review</a:t>
            </a:r>
          </a:p>
        </p:txBody>
      </p:sp>
    </p:spTree>
    <p:extLst>
      <p:ext uri="{BB962C8B-B14F-4D97-AF65-F5344CB8AC3E}">
        <p14:creationId xmlns:p14="http://schemas.microsoft.com/office/powerpoint/2010/main" val="223166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544011" y="1545652"/>
            <a:ext cx="7373073" cy="4893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GB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Several authors analyzed the Kubernetes platform and proposed algorithms to improve the performance of the Kubernetes  Horizontal Pod Auto-scaling(HPA and the Vertical Pod </a:t>
            </a:r>
            <a:r>
              <a:rPr lang="en-US" sz="2400" dirty="0" err="1"/>
              <a:t>Autoscaler</a:t>
            </a:r>
            <a:r>
              <a:rPr lang="en-US" sz="2400" dirty="0"/>
              <a:t> (VPA) auto scalers.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All the literature uses specific workload such as CPU intensive or memory and narrowly focused on only one aspect of the resource planning.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CPU and memory are main driven factors for validating these driven algorithms and failed to address the network and storage I/O related resources.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1DE1291-A78A-40C7-BF80-ACA4F7F0D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618" y="3021213"/>
            <a:ext cx="4371163" cy="27528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203" y="1130016"/>
            <a:ext cx="9534698" cy="831272"/>
          </a:xfrm>
        </p:spPr>
        <p:txBody>
          <a:bodyPr/>
          <a:lstStyle/>
          <a:p>
            <a:r>
              <a:rPr lang="en-GB" b="1" dirty="0"/>
              <a:t>Literature review continued</a:t>
            </a:r>
            <a:br>
              <a:rPr lang="en-GB" b="1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657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643466" y="2302942"/>
            <a:ext cx="10758311" cy="415498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dirty="0"/>
              <a:t>A</a:t>
            </a:r>
            <a:r>
              <a:rPr lang="en-US" sz="2400" dirty="0" err="1"/>
              <a:t>ll</a:t>
            </a:r>
            <a:r>
              <a:rPr lang="en-US" sz="2400" dirty="0"/>
              <a:t> the literatures suggested the importance of developing more efficient scaling algorithm. In this paper, we focus on the following two things:</a:t>
            </a:r>
          </a:p>
          <a:p>
            <a:r>
              <a:rPr lang="en-US" sz="2400" dirty="0"/>
              <a:t> </a:t>
            </a:r>
          </a:p>
          <a:p>
            <a:r>
              <a:rPr lang="en-US" sz="2400" dirty="0"/>
              <a:t>1. Precisely identifying and articulating all kinds of performance issues of Kubernetes environments. There are Kubernetes specific monitoring tools to capture runtime and real-time Kubernetes performance/throughput and health condition levels of Kubernetes clusters. </a:t>
            </a:r>
          </a:p>
          <a:p>
            <a:r>
              <a:rPr lang="en-US" sz="2400" dirty="0"/>
              <a:t> </a:t>
            </a:r>
          </a:p>
          <a:p>
            <a:r>
              <a:rPr lang="en-US" sz="2400" dirty="0"/>
              <a:t>2. By leveraging machine learning (ML) algorithms, we want to detect and predict performance levels and to explore various technological solutions and methods to surmount the identified performance issues.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411" y="1537855"/>
            <a:ext cx="10088365" cy="831272"/>
          </a:xfrm>
        </p:spPr>
        <p:txBody>
          <a:bodyPr/>
          <a:lstStyle/>
          <a:p>
            <a:r>
              <a:rPr lang="en-GB" b="1" dirty="0"/>
              <a:t>Research problem and solution approaches</a:t>
            </a:r>
            <a:br>
              <a:rPr lang="en-GB" b="1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888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584993" y="883581"/>
            <a:ext cx="11476868" cy="55092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en-US" sz="4000" dirty="0">
              <a:latin typeface="+mj-lt"/>
            </a:endParaRP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US" sz="2400" dirty="0"/>
              <a:t>Studying the Performance Bottlenecks of Kubernetes-managed Containerized applications and Infrastructure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US" sz="2400" dirty="0"/>
              <a:t>Reviewing research papers related to performance engineering and enhancement of the Kubernetes platform</a:t>
            </a:r>
          </a:p>
          <a:p>
            <a:pPr marL="360363" indent="-360363">
              <a:buFont typeface="Arial" panose="020B0604020202020204" pitchFamily="34" charset="0"/>
              <a:buChar char="•"/>
            </a:pPr>
            <a:r>
              <a:rPr lang="en-US" sz="2400" dirty="0"/>
              <a:t>Understanding the Power of Artificial Intelligence (AI) Algorithms (machine and deep learning (ML/</a:t>
            </a:r>
            <a:r>
              <a:rPr lang="en-US" sz="2400"/>
              <a:t>DL))</a:t>
            </a:r>
            <a:endParaRPr lang="en-US" sz="2400" dirty="0"/>
          </a:p>
          <a:p>
            <a:r>
              <a:rPr lang="en-US" sz="4800" dirty="0"/>
              <a:t>The Future Work</a:t>
            </a:r>
            <a:endParaRPr lang="en-US" sz="4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Leveraging the power of Machine and Deep Learning Algorithms for creating a predictive performance model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Embarking on AI Model Efficiency activity to arrive at a competent performance model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Formulating a performance-enabling framework for Kubernetes Environment (public, private and edge clouds)</a:t>
            </a:r>
            <a:r>
              <a:rPr lang="en-GB" sz="2000" dirty="0"/>
              <a:t>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993" y="706583"/>
            <a:ext cx="10263117" cy="831272"/>
          </a:xfrm>
        </p:spPr>
        <p:txBody>
          <a:bodyPr/>
          <a:lstStyle/>
          <a:p>
            <a:r>
              <a:rPr lang="en-GB" b="1" dirty="0"/>
              <a:t>The Current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010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682B7AAF4DC74E9E538183077C5A94" ma:contentTypeVersion="13" ma:contentTypeDescription="Create a new document." ma:contentTypeScope="" ma:versionID="2b886bb0a5955589e1f27cd32ea56be8">
  <xsd:schema xmlns:xsd="http://www.w3.org/2001/XMLSchema" xmlns:xs="http://www.w3.org/2001/XMLSchema" xmlns:p="http://schemas.microsoft.com/office/2006/metadata/properties" xmlns:ns3="23010c4a-f332-42df-9523-637a41f60fad" xmlns:ns4="f2482f8c-d064-40f9-bd39-afaf5868cf96" targetNamespace="http://schemas.microsoft.com/office/2006/metadata/properties" ma:root="true" ma:fieldsID="be078ddc9a78aeebabb2b20667cd7979" ns3:_="" ns4:_="">
    <xsd:import namespace="23010c4a-f332-42df-9523-637a41f60fad"/>
    <xsd:import namespace="f2482f8c-d064-40f9-bd39-afaf5868cf9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10c4a-f332-42df-9523-637a41f60f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482f8c-d064-40f9-bd39-afaf5868cf9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773CC2-5402-4EEA-B4AE-5EA62D44D7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C67F3C-B3C6-4A8D-B87E-CDE3159EB3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010c4a-f332-42df-9523-637a41f60fad"/>
    <ds:schemaRef ds:uri="f2482f8c-d064-40f9-bd39-afaf5868cf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BD6AF9-A22A-4EB6-A88F-D1984B88F517}">
  <ds:schemaRefs>
    <ds:schemaRef ds:uri="http://purl.org/dc/terms/"/>
    <ds:schemaRef ds:uri="http://purl.org/dc/elements/1.1/"/>
    <ds:schemaRef ds:uri="http://schemas.microsoft.com/office/2006/metadata/properties"/>
    <ds:schemaRef ds:uri="f2482f8c-d064-40f9-bd39-afaf5868cf96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23010c4a-f332-42df-9523-637a41f60fa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6914</TotalTime>
  <Words>586</Words>
  <Application>Microsoft Office PowerPoint</Application>
  <PresentationFormat>Widescreen</PresentationFormat>
  <Paragraphs>66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Kubernetes:  Essential for Cloud Transformation by John Jeyasekeran Lawrence,  Edmond Prakash and Chaminda Hewage</vt:lpstr>
      <vt:lpstr>Kubernetes Clusters </vt:lpstr>
      <vt:lpstr>PowerPoint Presentation</vt:lpstr>
      <vt:lpstr>Literature review</vt:lpstr>
      <vt:lpstr>Literature review continued </vt:lpstr>
      <vt:lpstr>Research problem and solution approaches </vt:lpstr>
      <vt:lpstr>The Current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Garwood, Sarah</dc:creator>
  <cp:lastModifiedBy>Lawrence, John Jeyasekeran</cp:lastModifiedBy>
  <cp:revision>99</cp:revision>
  <dcterms:created xsi:type="dcterms:W3CDTF">2018-02-08T11:20:51Z</dcterms:created>
  <dcterms:modified xsi:type="dcterms:W3CDTF">2021-05-14T15:32:49Z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0x010100EC682B7AAF4DC74E9E538183077C5A94</vt:lpwstr>
  </property>
</Properties>
</file>