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media/image13.jpg" ContentType="image/gif"/>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sldIdLst>
    <p:sldId id="256" r:id="rId2"/>
    <p:sldId id="482" r:id="rId3"/>
    <p:sldId id="483" r:id="rId4"/>
    <p:sldId id="484" r:id="rId5"/>
    <p:sldId id="485" r:id="rId6"/>
    <p:sldId id="486" r:id="rId7"/>
    <p:sldId id="487" r:id="rId8"/>
    <p:sldId id="488" r:id="rId9"/>
    <p:sldId id="490" r:id="rId10"/>
    <p:sldId id="489" r:id="rId11"/>
    <p:sldId id="259"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15"/>
    <p:restoredTop sz="82374" autoAdjust="0"/>
  </p:normalViewPr>
  <p:slideViewPr>
    <p:cSldViewPr snapToGrid="0" snapToObjects="1">
      <p:cViewPr varScale="1">
        <p:scale>
          <a:sx n="94" d="100"/>
          <a:sy n="94" d="100"/>
        </p:scale>
        <p:origin x="33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25310F-604D-45E6-8E38-B09E55B800EA}" type="datetimeFigureOut">
              <a:rPr lang="en-GB" smtClean="0"/>
              <a:t>14/05/2021</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FE18B7-4C97-4BEB-BC31-E4C3AFE1D088}" type="slidenum">
              <a:rPr lang="en-GB" smtClean="0"/>
              <a:t>‹#›</a:t>
            </a:fld>
            <a:endParaRPr lang="en-GB" dirty="0"/>
          </a:p>
        </p:txBody>
      </p:sp>
    </p:spTree>
    <p:extLst>
      <p:ext uri="{BB962C8B-B14F-4D97-AF65-F5344CB8AC3E}">
        <p14:creationId xmlns:p14="http://schemas.microsoft.com/office/powerpoint/2010/main" val="1995834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Hello, my name is Joel Pinney and I am a PhD researcher at Cardiff met in the school of technologies. I will be presenting the submission “</a:t>
            </a:r>
            <a:r>
              <a:rPr lang="en-GB" sz="1200" b="0" dirty="0">
                <a:solidFill>
                  <a:srgbClr val="333333"/>
                </a:solidFill>
                <a:effectLst/>
                <a:latin typeface="Times New Roman" panose="02020603050405020304" pitchFamily="18" charset="0"/>
                <a:ea typeface="Calibri" panose="020F0502020204030204" pitchFamily="34" charset="0"/>
                <a:cs typeface="Times New Roman" panose="02020603050405020304" pitchFamily="18" charset="0"/>
              </a:rPr>
              <a:t>Valuable insights into the visualisation of uncertainty in data as a means to navigating business risks and making better strategic decisions” which I am co- author on with Dr Fiona Carroll and Dr Esyin Chew.  I am on a KESS scholarship, meaning this research is funded in partnership with European social fund, welsh government and an SME placement Yard digital.  So a quick run through of the content:</a:t>
            </a:r>
            <a:endParaRPr lang="en-GB" b="0" dirty="0"/>
          </a:p>
        </p:txBody>
      </p:sp>
      <p:sp>
        <p:nvSpPr>
          <p:cNvPr id="4" name="Slide Number Placeholder 3"/>
          <p:cNvSpPr>
            <a:spLocks noGrp="1"/>
          </p:cNvSpPr>
          <p:nvPr>
            <p:ph type="sldNum" sz="quarter" idx="5"/>
          </p:nvPr>
        </p:nvSpPr>
        <p:spPr/>
        <p:txBody>
          <a:bodyPr/>
          <a:lstStyle/>
          <a:p>
            <a:fld id="{58FE18B7-4C97-4BEB-BC31-E4C3AFE1D088}" type="slidenum">
              <a:rPr lang="en-GB" smtClean="0"/>
              <a:t>2</a:t>
            </a:fld>
            <a:endParaRPr lang="en-GB" dirty="0"/>
          </a:p>
        </p:txBody>
      </p:sp>
    </p:spTree>
    <p:extLst>
      <p:ext uri="{BB962C8B-B14F-4D97-AF65-F5344CB8AC3E}">
        <p14:creationId xmlns:p14="http://schemas.microsoft.com/office/powerpoint/2010/main" val="37145240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8FE18B7-4C97-4BEB-BC31-E4C3AFE1D088}" type="slidenum">
              <a:rPr lang="en-GB" smtClean="0"/>
              <a:t>3</a:t>
            </a:fld>
            <a:endParaRPr lang="en-GB" dirty="0"/>
          </a:p>
        </p:txBody>
      </p:sp>
    </p:spTree>
    <p:extLst>
      <p:ext uri="{BB962C8B-B14F-4D97-AF65-F5344CB8AC3E}">
        <p14:creationId xmlns:p14="http://schemas.microsoft.com/office/powerpoint/2010/main" val="21765024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Now the findings from these interviews were fairly substantial. The average time for these interviews was around an hour + , the findings ranged from the different experiences participants found themselves in when dealing with uncertainty in a visualisation, to their considerations of sensory perceptions they caused with certain decisions regarding the design.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However, we felt there was a common theme in our findings which was running through all of these interviews (which was very fitting for the conference theme of planning for a new normal) and that when we asked participants </a:t>
            </a:r>
            <a:r>
              <a:rPr lang="en-GB"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How does the decision makers and the bosses utilise your data visualisations which depict the uncertainty?.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And the short answer was well they didn’t really and that was at no fault of the visualisation designers and data scientists… they were simply doing as instructed.</a:t>
            </a:r>
          </a:p>
          <a:p>
            <a:endParaRPr lang="en-GB" b="1" dirty="0"/>
          </a:p>
        </p:txBody>
      </p:sp>
      <p:sp>
        <p:nvSpPr>
          <p:cNvPr id="4" name="Slide Number Placeholder 3"/>
          <p:cNvSpPr>
            <a:spLocks noGrp="1"/>
          </p:cNvSpPr>
          <p:nvPr>
            <p:ph type="sldNum" sz="quarter" idx="5"/>
          </p:nvPr>
        </p:nvSpPr>
        <p:spPr/>
        <p:txBody>
          <a:bodyPr/>
          <a:lstStyle/>
          <a:p>
            <a:fld id="{58FE18B7-4C97-4BEB-BC31-E4C3AFE1D088}" type="slidenum">
              <a:rPr lang="en-GB" smtClean="0"/>
              <a:t>7</a:t>
            </a:fld>
            <a:endParaRPr lang="en-GB" dirty="0"/>
          </a:p>
        </p:txBody>
      </p:sp>
    </p:spTree>
    <p:extLst>
      <p:ext uri="{BB962C8B-B14F-4D97-AF65-F5344CB8AC3E}">
        <p14:creationId xmlns:p14="http://schemas.microsoft.com/office/powerpoint/2010/main" val="11036035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Interquartile ranges – such as error bars or confidence intervals. </a:t>
            </a:r>
          </a:p>
        </p:txBody>
      </p:sp>
      <p:sp>
        <p:nvSpPr>
          <p:cNvPr id="4" name="Slide Number Placeholder 3"/>
          <p:cNvSpPr>
            <a:spLocks noGrp="1"/>
          </p:cNvSpPr>
          <p:nvPr>
            <p:ph type="sldNum" sz="quarter" idx="5"/>
          </p:nvPr>
        </p:nvSpPr>
        <p:spPr/>
        <p:txBody>
          <a:bodyPr/>
          <a:lstStyle/>
          <a:p>
            <a:fld id="{58FE18B7-4C97-4BEB-BC31-E4C3AFE1D088}" type="slidenum">
              <a:rPr lang="en-GB" smtClean="0"/>
              <a:t>8</a:t>
            </a:fld>
            <a:endParaRPr lang="en-GB" dirty="0"/>
          </a:p>
        </p:txBody>
      </p:sp>
    </p:spTree>
    <p:extLst>
      <p:ext uri="{BB962C8B-B14F-4D97-AF65-F5344CB8AC3E}">
        <p14:creationId xmlns:p14="http://schemas.microsoft.com/office/powerpoint/2010/main" val="709624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610600" y="6356350"/>
            <a:ext cx="2237510" cy="365125"/>
          </a:xfrm>
        </p:spPr>
        <p:txBody>
          <a:bodyPr/>
          <a:lstStyle/>
          <a:p>
            <a:fld id="{0C31D5D2-5FC6-8744-87A0-60E5ED809D74}" type="slidenum">
              <a:rPr lang="en-US" smtClean="0"/>
              <a:t>‹#›</a:t>
            </a:fld>
            <a:endParaRPr lang="en-US" dirty="0"/>
          </a:p>
        </p:txBody>
      </p:sp>
      <p:sp>
        <p:nvSpPr>
          <p:cNvPr id="8" name="Title 7"/>
          <p:cNvSpPr>
            <a:spLocks noGrp="1"/>
          </p:cNvSpPr>
          <p:nvPr>
            <p:ph type="title"/>
          </p:nvPr>
        </p:nvSpPr>
        <p:spPr>
          <a:xfrm>
            <a:off x="1313412" y="1537855"/>
            <a:ext cx="9534698" cy="831272"/>
          </a:xfrm>
          <a:prstGeom prst="rect">
            <a:avLst/>
          </a:prstGeom>
        </p:spPr>
        <p:txBody>
          <a:bodyPr/>
          <a:lstStyle/>
          <a:p>
            <a:r>
              <a:rPr lang="en-US" dirty="0"/>
              <a:t>Click to edit Master title style</a:t>
            </a:r>
          </a:p>
        </p:txBody>
      </p:sp>
      <p:sp>
        <p:nvSpPr>
          <p:cNvPr id="10" name="Text Placeholder 9"/>
          <p:cNvSpPr>
            <a:spLocks noGrp="1"/>
          </p:cNvSpPr>
          <p:nvPr>
            <p:ph type="body" sz="quarter" idx="13"/>
          </p:nvPr>
        </p:nvSpPr>
        <p:spPr>
          <a:xfrm>
            <a:off x="1313412" y="2818014"/>
            <a:ext cx="4547061" cy="3025833"/>
          </a:xfrm>
          <a:prstGeom prst="rect">
            <a:avLst/>
          </a:prstGeo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9"/>
          <p:cNvSpPr>
            <a:spLocks noGrp="1"/>
          </p:cNvSpPr>
          <p:nvPr>
            <p:ph type="body" sz="quarter" idx="14"/>
          </p:nvPr>
        </p:nvSpPr>
        <p:spPr>
          <a:xfrm>
            <a:off x="6342611" y="2818014"/>
            <a:ext cx="4505499" cy="3025834"/>
          </a:xfrm>
          <a:prstGeom prst="rect">
            <a:avLst/>
          </a:prstGeo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5009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7244C02B-4811-451C-A6B3-9E2FB4412F6C}" type="datetimeFigureOut">
              <a:rPr lang="en-GB" smtClean="0"/>
              <a:pPr/>
              <a:t>14/05/2021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23E1C035-AE43-417C-BB0A-271FE4691D37}" type="slidenum">
              <a:rPr lang="en-GB" smtClean="0"/>
              <a:pPr/>
              <a:t>‹#›</a:t>
            </a:fld>
            <a:endParaRPr lang="en-GB" dirty="0"/>
          </a:p>
        </p:txBody>
      </p:sp>
    </p:spTree>
    <p:extLst>
      <p:ext uri="{BB962C8B-B14F-4D97-AF65-F5344CB8AC3E}">
        <p14:creationId xmlns:p14="http://schemas.microsoft.com/office/powerpoint/2010/main" val="5306879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4F7695-471E-4645-BC7C-F138F0E742C3}" type="datetimeFigureOut">
              <a:rPr lang="en-US" smtClean="0"/>
              <a:t>5/14/2021</a:t>
            </a:fld>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31D5D2-5FC6-8744-87A0-60E5ED809D74}" type="slidenum">
              <a:rPr lang="en-US" smtClean="0"/>
              <a:t>‹#›</a:t>
            </a:fld>
            <a:endParaRPr lang="en-US" dirty="0"/>
          </a:p>
        </p:txBody>
      </p:sp>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611" y="0"/>
            <a:ext cx="12188389" cy="6858000"/>
          </a:xfrm>
          <a:prstGeom prst="rect">
            <a:avLst/>
          </a:prstGeom>
        </p:spPr>
      </p:pic>
    </p:spTree>
    <p:extLst>
      <p:ext uri="{BB962C8B-B14F-4D97-AF65-F5344CB8AC3E}">
        <p14:creationId xmlns:p14="http://schemas.microsoft.com/office/powerpoint/2010/main" val="890727882"/>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mailto:st20102131@outlook.cardiffmet.ac.uk"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58078" y="2862467"/>
            <a:ext cx="10475843" cy="1015663"/>
          </a:xfrm>
          <a:prstGeom prst="rect">
            <a:avLst/>
          </a:prstGeom>
          <a:noFill/>
        </p:spPr>
        <p:txBody>
          <a:bodyPr wrap="square" rtlCol="0">
            <a:spAutoFit/>
          </a:bodyPr>
          <a:lstStyle/>
          <a:p>
            <a:pPr algn="ctr"/>
            <a:r>
              <a:rPr lang="en-US" sz="6000" b="1" dirty="0">
                <a:solidFill>
                  <a:schemeClr val="bg1"/>
                </a:solidFill>
                <a:latin typeface="+mj-lt"/>
              </a:rPr>
              <a:t>Opening Title</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88389" cy="6858000"/>
          </a:xfrm>
          <a:prstGeom prst="rect">
            <a:avLst/>
          </a:prstGeom>
        </p:spPr>
      </p:pic>
    </p:spTree>
    <p:extLst>
      <p:ext uri="{BB962C8B-B14F-4D97-AF65-F5344CB8AC3E}">
        <p14:creationId xmlns:p14="http://schemas.microsoft.com/office/powerpoint/2010/main" val="20792218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8325BB0-D284-4011-B708-9925238C4E17}"/>
              </a:ext>
            </a:extLst>
          </p:cNvPr>
          <p:cNvSpPr>
            <a:spLocks noGrp="1"/>
          </p:cNvSpPr>
          <p:nvPr>
            <p:ph type="subTitle" idx="1"/>
          </p:nvPr>
        </p:nvSpPr>
        <p:spPr>
          <a:xfrm>
            <a:off x="1524000" y="5641045"/>
            <a:ext cx="9144000" cy="1655762"/>
          </a:xfrm>
        </p:spPr>
        <p:txBody>
          <a:bodyPr/>
          <a:lstStyle/>
          <a:p>
            <a:r>
              <a:rPr lang="en-GB" sz="1600" dirty="0">
                <a:latin typeface="Times New Roman" panose="02020603050405020304" pitchFamily="18" charset="0"/>
                <a:cs typeface="Times New Roman" panose="02020603050405020304" pitchFamily="18" charset="0"/>
              </a:rPr>
              <a:t>KESS: </a:t>
            </a:r>
            <a:r>
              <a:rPr lang="en-GB" sz="1600" b="0" i="0" dirty="0">
                <a:solidFill>
                  <a:srgbClr val="000000"/>
                </a:solidFill>
                <a:effectLst/>
                <a:latin typeface="Times New Roman" panose="02020603050405020304" pitchFamily="18" charset="0"/>
                <a:cs typeface="Times New Roman" panose="02020603050405020304" pitchFamily="18" charset="0"/>
              </a:rPr>
              <a:t>Supported by Knowledge Economy Skills Scholarships 2 (KESS2) which is an All Wales higher level skills initiative led by Bangor University on behalf of the HE sectors in Wales. It is part funded by the Welsh Government’s European Social Fund (ESF) competiveness programme for East Wales.</a:t>
            </a:r>
            <a:endParaRPr lang="en-GB" sz="1600" dirty="0">
              <a:latin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B7FAAB29-2252-4162-87CD-920F45827468}"/>
              </a:ext>
            </a:extLst>
          </p:cNvPr>
          <p:cNvSpPr/>
          <p:nvPr/>
        </p:nvSpPr>
        <p:spPr>
          <a:xfrm>
            <a:off x="4327883" y="1462589"/>
            <a:ext cx="3683381" cy="1015663"/>
          </a:xfrm>
          <a:prstGeom prst="rect">
            <a:avLst/>
          </a:prstGeom>
          <a:noFill/>
        </p:spPr>
        <p:txBody>
          <a:bodyPr wrap="none" lIns="91440" tIns="45720" rIns="91440" bIns="45720">
            <a:spAutoFit/>
          </a:bodyPr>
          <a:lstStyle/>
          <a:p>
            <a:pPr algn="ctr"/>
            <a:r>
              <a:rPr lang="en-US" sz="6000" b="0" cap="none" spc="0" dirty="0">
                <a:ln w="0"/>
                <a:solidFill>
                  <a:schemeClr val="accent1"/>
                </a:solidFill>
                <a:effectLst>
                  <a:outerShdw blurRad="38100" dist="25400" dir="5400000" algn="ctr" rotWithShape="0">
                    <a:srgbClr val="6E747A">
                      <a:alpha val="43000"/>
                    </a:srgbClr>
                  </a:outerShdw>
                </a:effectLst>
              </a:rPr>
              <a:t>Questions?</a:t>
            </a:r>
          </a:p>
        </p:txBody>
      </p:sp>
      <p:sp>
        <p:nvSpPr>
          <p:cNvPr id="5" name="Subtitle 2">
            <a:extLst>
              <a:ext uri="{FF2B5EF4-FFF2-40B4-BE49-F238E27FC236}">
                <a16:creationId xmlns:a16="http://schemas.microsoft.com/office/drawing/2014/main" id="{FEE8FC05-AD01-42AE-B1C3-1EB3AF6A156F}"/>
              </a:ext>
            </a:extLst>
          </p:cNvPr>
          <p:cNvSpPr txBox="1">
            <a:spLocks/>
          </p:cNvSpPr>
          <p:nvPr/>
        </p:nvSpPr>
        <p:spPr>
          <a:xfrm>
            <a:off x="1813035" y="3182224"/>
            <a:ext cx="9144000" cy="1655762"/>
          </a:xfrm>
        </p:spPr>
        <p:txBody>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r>
              <a:rPr lang="en-GB" sz="1600" dirty="0">
                <a:latin typeface="Times New Roman" panose="02020603050405020304" pitchFamily="18" charset="0"/>
                <a:cs typeface="Times New Roman" panose="02020603050405020304" pitchFamily="18" charset="0"/>
              </a:rPr>
              <a:t>Please feel free to email me for any follow up questions:</a:t>
            </a:r>
          </a:p>
          <a:p>
            <a:r>
              <a:rPr lang="en-GB" sz="1600" dirty="0">
                <a:latin typeface="Times New Roman" panose="02020603050405020304" pitchFamily="18" charset="0"/>
                <a:cs typeface="Times New Roman" panose="02020603050405020304" pitchFamily="18" charset="0"/>
                <a:hlinkClick r:id="rId2"/>
              </a:rPr>
              <a:t>st20102131@outlook.cardiffmet.ac.uk</a:t>
            </a:r>
            <a:endParaRPr lang="en-GB" sz="1600" dirty="0">
              <a:latin typeface="Times New Roman" panose="02020603050405020304" pitchFamily="18" charset="0"/>
              <a:cs typeface="Times New Roman" panose="02020603050405020304" pitchFamily="18" charset="0"/>
            </a:endParaRPr>
          </a:p>
          <a:p>
            <a:endParaRPr lang="en-GB" sz="1600" dirty="0">
              <a:latin typeface="Times New Roman" panose="02020603050405020304" pitchFamily="18" charset="0"/>
              <a:cs typeface="Times New Roman" panose="02020603050405020304" pitchFamily="18" charset="0"/>
            </a:endParaRPr>
          </a:p>
          <a:p>
            <a:endParaRPr lang="en-GB" sz="1600" dirty="0">
              <a:latin typeface="Times New Roman" panose="02020603050405020304" pitchFamily="18" charset="0"/>
              <a:cs typeface="Times New Roman" panose="02020603050405020304" pitchFamily="18" charset="0"/>
            </a:endParaRPr>
          </a:p>
          <a:p>
            <a:r>
              <a:rPr lang="en-GB" sz="1200" dirty="0">
                <a:latin typeface="Times New Roman" panose="02020603050405020304" pitchFamily="18" charset="0"/>
                <a:cs typeface="Times New Roman" panose="02020603050405020304" pitchFamily="18" charset="0"/>
              </a:rPr>
              <a:t>Thank you kindly,</a:t>
            </a:r>
          </a:p>
          <a:p>
            <a:r>
              <a:rPr lang="en-GB" sz="1200" dirty="0">
                <a:latin typeface="Times New Roman" panose="02020603050405020304" pitchFamily="18" charset="0"/>
                <a:cs typeface="Times New Roman" panose="02020603050405020304" pitchFamily="18" charset="0"/>
              </a:rPr>
              <a:t>Joel Pinney, Fiona Carroll, Esyin Chew.</a:t>
            </a:r>
          </a:p>
        </p:txBody>
      </p:sp>
    </p:spTree>
    <p:extLst>
      <p:ext uri="{BB962C8B-B14F-4D97-AF65-F5344CB8AC3E}">
        <p14:creationId xmlns:p14="http://schemas.microsoft.com/office/powerpoint/2010/main" val="16030238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557989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6435D9E-4156-471B-A74C-B3EA71058D6D}"/>
              </a:ext>
            </a:extLst>
          </p:cNvPr>
          <p:cNvSpPr>
            <a:spLocks noGrp="1"/>
          </p:cNvSpPr>
          <p:nvPr>
            <p:ph type="ctrTitle"/>
          </p:nvPr>
        </p:nvSpPr>
        <p:spPr>
          <a:xfrm>
            <a:off x="1524000" y="3998577"/>
            <a:ext cx="9144000" cy="2387600"/>
          </a:xfrm>
        </p:spPr>
        <p:txBody>
          <a:bodyPr/>
          <a:lstStyle/>
          <a:p>
            <a:r>
              <a:rPr lang="en-GB" sz="2400" b="1" dirty="0">
                <a:solidFill>
                  <a:srgbClr val="333333"/>
                </a:solidFill>
                <a:effectLst/>
                <a:latin typeface="Times New Roman" panose="02020603050405020304" pitchFamily="18" charset="0"/>
                <a:ea typeface="Calibri" panose="020F0502020204030204" pitchFamily="34" charset="0"/>
                <a:cs typeface="Times New Roman" panose="02020603050405020304" pitchFamily="18" charset="0"/>
              </a:rPr>
              <a:t>Valuable insights into the visualisation of uncertainty in data as a means to navigating business risks and making better strategic decisions.</a:t>
            </a:r>
            <a:br>
              <a:rPr lang="en-GB" sz="2400" b="1" dirty="0">
                <a:solidFill>
                  <a:srgbClr val="333333"/>
                </a:solidFill>
                <a:effectLst/>
                <a:latin typeface="Times New Roman" panose="02020603050405020304" pitchFamily="18" charset="0"/>
                <a:ea typeface="Calibri" panose="020F0502020204030204" pitchFamily="34" charset="0"/>
                <a:cs typeface="Times New Roman" panose="02020603050405020304" pitchFamily="18" charset="0"/>
              </a:rPr>
            </a:br>
            <a:br>
              <a:rPr lang="en-GB" sz="2400" b="1" dirty="0">
                <a:solidFill>
                  <a:srgbClr val="333333"/>
                </a:solidFill>
                <a:effectLst/>
                <a:latin typeface="Times New Roman" panose="02020603050405020304" pitchFamily="18" charset="0"/>
                <a:ea typeface="Calibri" panose="020F0502020204030204" pitchFamily="34" charset="0"/>
                <a:cs typeface="Times New Roman" panose="02020603050405020304" pitchFamily="18" charset="0"/>
              </a:rPr>
            </a:br>
            <a:r>
              <a:rPr lang="en-GB" sz="2400" b="1" dirty="0">
                <a:solidFill>
                  <a:srgbClr val="333333"/>
                </a:solidFill>
                <a:effectLst/>
                <a:latin typeface="Times New Roman" panose="02020603050405020304" pitchFamily="18" charset="0"/>
                <a:ea typeface="Calibri" panose="020F0502020204030204" pitchFamily="34" charset="0"/>
                <a:cs typeface="Times New Roman" panose="02020603050405020304" pitchFamily="18" charset="0"/>
              </a:rPr>
              <a:t>AMI_01</a:t>
            </a:r>
            <a:br>
              <a:rPr lang="en-GB" sz="2400" b="1" dirty="0">
                <a:solidFill>
                  <a:srgbClr val="333333"/>
                </a:solidFill>
                <a:effectLst/>
                <a:latin typeface="Times New Roman" panose="02020603050405020304" pitchFamily="18" charset="0"/>
                <a:ea typeface="Calibri" panose="020F0502020204030204" pitchFamily="34" charset="0"/>
                <a:cs typeface="Times New Roman" panose="02020603050405020304" pitchFamily="18" charset="0"/>
              </a:rPr>
            </a:br>
            <a:br>
              <a:rPr lang="en-GB" sz="2400" b="1" dirty="0">
                <a:solidFill>
                  <a:srgbClr val="333333"/>
                </a:solidFill>
                <a:effectLst/>
                <a:latin typeface="Times New Roman" panose="02020603050405020304" pitchFamily="18" charset="0"/>
                <a:ea typeface="Calibri" panose="020F0502020204030204" pitchFamily="34" charset="0"/>
                <a:cs typeface="Times New Roman" panose="02020603050405020304" pitchFamily="18" charset="0"/>
              </a:rPr>
            </a:br>
            <a:br>
              <a:rPr lang="en-GB" sz="2400" b="1" dirty="0">
                <a:solidFill>
                  <a:srgbClr val="333333"/>
                </a:solidFill>
                <a:effectLst/>
                <a:latin typeface="Times New Roman" panose="02020603050405020304" pitchFamily="18" charset="0"/>
                <a:ea typeface="Calibri" panose="020F0502020204030204" pitchFamily="34" charset="0"/>
                <a:cs typeface="Times New Roman" panose="02020603050405020304" pitchFamily="18" charset="0"/>
              </a:rPr>
            </a:br>
            <a:r>
              <a:rPr lang="en-GB" sz="2400" b="1" dirty="0">
                <a:solidFill>
                  <a:srgbClr val="333333"/>
                </a:solidFill>
                <a:effectLst/>
                <a:latin typeface="Times New Roman" panose="02020603050405020304" pitchFamily="18" charset="0"/>
                <a:ea typeface="Calibri" panose="020F0502020204030204" pitchFamily="34" charset="0"/>
                <a:cs typeface="Times New Roman" panose="02020603050405020304" pitchFamily="18" charset="0"/>
              </a:rPr>
              <a:t>Authors: </a:t>
            </a:r>
            <a:r>
              <a:rPr lang="en-GB" sz="2400" dirty="0">
                <a:effectLst/>
                <a:latin typeface="Times New Roman" panose="02020603050405020304" pitchFamily="18" charset="0"/>
                <a:ea typeface="Calibri" panose="020F0502020204030204" pitchFamily="34" charset="0"/>
                <a:cs typeface="Times New Roman" panose="02020603050405020304" pitchFamily="18" charset="0"/>
              </a:rPr>
              <a:t>Joel Pinney, Fiona Carroll &amp; Esyin Chew</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br>
              <a:rPr lang="en-GB" sz="2400" b="1" dirty="0">
                <a:solidFill>
                  <a:srgbClr val="333333"/>
                </a:solidFill>
                <a:effectLst/>
                <a:latin typeface="Times New Roman" panose="02020603050405020304" pitchFamily="18" charset="0"/>
                <a:ea typeface="Calibri" panose="020F0502020204030204" pitchFamily="34" charset="0"/>
                <a:cs typeface="Times New Roman" panose="02020603050405020304" pitchFamily="18" charset="0"/>
              </a:rPr>
            </a:br>
            <a:br>
              <a:rPr lang="en-GB" sz="2400" b="1" dirty="0">
                <a:solidFill>
                  <a:srgbClr val="333333"/>
                </a:solidFill>
                <a:effectLst/>
                <a:latin typeface="Times New Roman" panose="02020603050405020304" pitchFamily="18" charset="0"/>
                <a:ea typeface="Calibri" panose="020F0502020204030204" pitchFamily="34" charset="0"/>
                <a:cs typeface="Times New Roman" panose="02020603050405020304" pitchFamily="18" charset="0"/>
              </a:rPr>
            </a:br>
            <a:br>
              <a:rPr lang="en-GB" sz="2400" dirty="0">
                <a:effectLst/>
                <a:latin typeface="Calibri" panose="020F0502020204030204" pitchFamily="34" charset="0"/>
                <a:ea typeface="Calibri" panose="020F0502020204030204" pitchFamily="34" charset="0"/>
                <a:cs typeface="Times New Roman" panose="02020603050405020304" pitchFamily="18" charset="0"/>
              </a:rPr>
            </a:br>
            <a:endParaRPr lang="en-GB" sz="7200" dirty="0"/>
          </a:p>
        </p:txBody>
      </p:sp>
      <p:pic>
        <p:nvPicPr>
          <p:cNvPr id="3" name="Picture 2">
            <a:extLst>
              <a:ext uri="{FF2B5EF4-FFF2-40B4-BE49-F238E27FC236}">
                <a16:creationId xmlns:a16="http://schemas.microsoft.com/office/drawing/2014/main" id="{0CE7B6B5-5D16-43EF-8BBD-C309C2932F14}"/>
              </a:ext>
            </a:extLst>
          </p:cNvPr>
          <p:cNvPicPr>
            <a:picLocks noChangeAspect="1"/>
          </p:cNvPicPr>
          <p:nvPr/>
        </p:nvPicPr>
        <p:blipFill>
          <a:blip r:embed="rId3"/>
          <a:stretch>
            <a:fillRect/>
          </a:stretch>
        </p:blipFill>
        <p:spPr>
          <a:xfrm>
            <a:off x="1266684" y="4910185"/>
            <a:ext cx="9658631" cy="1122106"/>
          </a:xfrm>
          <a:prstGeom prst="rect">
            <a:avLst/>
          </a:prstGeom>
        </p:spPr>
      </p:pic>
    </p:spTree>
    <p:extLst>
      <p:ext uri="{BB962C8B-B14F-4D97-AF65-F5344CB8AC3E}">
        <p14:creationId xmlns:p14="http://schemas.microsoft.com/office/powerpoint/2010/main" val="7284572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6B060-791A-4C53-8A65-582E78496509}"/>
              </a:ext>
            </a:extLst>
          </p:cNvPr>
          <p:cNvSpPr>
            <a:spLocks noGrp="1"/>
          </p:cNvSpPr>
          <p:nvPr>
            <p:ph type="ctrTitle"/>
          </p:nvPr>
        </p:nvSpPr>
        <p:spPr>
          <a:xfrm>
            <a:off x="-1693887" y="198529"/>
            <a:ext cx="9144000" cy="2387600"/>
          </a:xfrm>
        </p:spPr>
        <p:txBody>
          <a:bodyPr/>
          <a:lstStyle/>
          <a:p>
            <a:r>
              <a:rPr lang="en-GB" sz="4000" dirty="0">
                <a:latin typeface="Times New Roman" panose="02020603050405020304" pitchFamily="18" charset="0"/>
                <a:cs typeface="Times New Roman" panose="02020603050405020304" pitchFamily="18" charset="0"/>
              </a:rPr>
              <a:t>Content:</a:t>
            </a:r>
            <a:br>
              <a:rPr lang="en-GB" sz="4000" dirty="0">
                <a:latin typeface="Times New Roman" panose="02020603050405020304" pitchFamily="18" charset="0"/>
                <a:cs typeface="Times New Roman" panose="02020603050405020304" pitchFamily="18" charset="0"/>
              </a:rPr>
            </a:br>
            <a:br>
              <a:rPr lang="en-GB" sz="4000" dirty="0">
                <a:latin typeface="Times New Roman" panose="02020603050405020304" pitchFamily="18" charset="0"/>
                <a:cs typeface="Times New Roman" panose="02020603050405020304" pitchFamily="18" charset="0"/>
              </a:rPr>
            </a:br>
            <a:endParaRPr lang="en-GB" sz="4000"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D5FD7501-2054-48E8-AD64-DEE7BD282F50}"/>
              </a:ext>
            </a:extLst>
          </p:cNvPr>
          <p:cNvSpPr txBox="1"/>
          <p:nvPr/>
        </p:nvSpPr>
        <p:spPr>
          <a:xfrm>
            <a:off x="2003685" y="1558977"/>
            <a:ext cx="7734924" cy="3046988"/>
          </a:xfrm>
          <a:prstGeom prst="rect">
            <a:avLst/>
          </a:prstGeom>
          <a:noFill/>
        </p:spPr>
        <p:txBody>
          <a:bodyPr wrap="square" rtlCol="0">
            <a:spAutoFit/>
          </a:bodyPr>
          <a:lstStyle/>
          <a:p>
            <a:pPr marL="457200" indent="-457200">
              <a:buFont typeface="Arial" panose="020B0604020202020204" pitchFamily="34" charset="0"/>
              <a:buChar char="•"/>
            </a:pPr>
            <a:r>
              <a:rPr lang="en-GB" sz="3200" dirty="0">
                <a:latin typeface="Times New Roman" panose="02020603050405020304" pitchFamily="18" charset="0"/>
                <a:cs typeface="Times New Roman" panose="02020603050405020304" pitchFamily="18" charset="0"/>
              </a:rPr>
              <a:t>Terminology and context</a:t>
            </a:r>
          </a:p>
          <a:p>
            <a:pPr marL="457200" indent="-457200">
              <a:buFont typeface="Arial" panose="020B0604020202020204" pitchFamily="34" charset="0"/>
              <a:buChar char="•"/>
            </a:pPr>
            <a:r>
              <a:rPr lang="en-GB" sz="3200" dirty="0">
                <a:latin typeface="Times New Roman" panose="02020603050405020304" pitchFamily="18" charset="0"/>
                <a:cs typeface="Times New Roman" panose="02020603050405020304" pitchFamily="18" charset="0"/>
              </a:rPr>
              <a:t>The study </a:t>
            </a:r>
          </a:p>
          <a:p>
            <a:pPr marL="457200" indent="-457200">
              <a:buFont typeface="Arial" panose="020B0604020202020204" pitchFamily="34" charset="0"/>
              <a:buChar char="•"/>
            </a:pPr>
            <a:r>
              <a:rPr lang="en-GB" sz="3200" dirty="0">
                <a:latin typeface="Times New Roman" panose="02020603050405020304" pitchFamily="18" charset="0"/>
                <a:cs typeface="Times New Roman" panose="02020603050405020304" pitchFamily="18" charset="0"/>
              </a:rPr>
              <a:t>The findings </a:t>
            </a:r>
          </a:p>
          <a:p>
            <a:pPr marL="457200" indent="-457200">
              <a:buFont typeface="Arial" panose="020B0604020202020204" pitchFamily="34" charset="0"/>
              <a:buChar char="•"/>
            </a:pPr>
            <a:r>
              <a:rPr lang="en-GB" sz="3200" dirty="0">
                <a:latin typeface="Times New Roman" panose="02020603050405020304" pitchFamily="18" charset="0"/>
                <a:cs typeface="Times New Roman" panose="02020603050405020304" pitchFamily="18" charset="0"/>
              </a:rPr>
              <a:t>Overview of findings &amp; Conclusions </a:t>
            </a:r>
          </a:p>
          <a:p>
            <a:pPr marL="457200" indent="-457200">
              <a:buFont typeface="Arial" panose="020B0604020202020204" pitchFamily="34" charset="0"/>
              <a:buChar char="•"/>
            </a:pPr>
            <a:r>
              <a:rPr lang="en-GB" sz="3200" dirty="0">
                <a:latin typeface="Times New Roman" panose="02020603050405020304" pitchFamily="18" charset="0"/>
                <a:cs typeface="Times New Roman" panose="02020603050405020304" pitchFamily="18" charset="0"/>
              </a:rPr>
              <a:t>Future work &amp; PhD</a:t>
            </a:r>
          </a:p>
          <a:p>
            <a:pPr marL="457200" indent="-457200">
              <a:buFont typeface="Arial" panose="020B0604020202020204" pitchFamily="34" charset="0"/>
              <a:buChar char="•"/>
            </a:pPr>
            <a:r>
              <a:rPr lang="en-GB" sz="3200" dirty="0">
                <a:latin typeface="Times New Roman" panose="02020603050405020304" pitchFamily="18" charset="0"/>
                <a:cs typeface="Times New Roman" panose="02020603050405020304" pitchFamily="18" charset="0"/>
              </a:rPr>
              <a:t>Questions</a:t>
            </a:r>
          </a:p>
        </p:txBody>
      </p:sp>
      <p:pic>
        <p:nvPicPr>
          <p:cNvPr id="8" name="Picture 7">
            <a:extLst>
              <a:ext uri="{FF2B5EF4-FFF2-40B4-BE49-F238E27FC236}">
                <a16:creationId xmlns:a16="http://schemas.microsoft.com/office/drawing/2014/main" id="{915111BF-C5D1-4550-B4DD-D3338F903497}"/>
              </a:ext>
            </a:extLst>
          </p:cNvPr>
          <p:cNvPicPr>
            <a:picLocks noChangeAspect="1"/>
          </p:cNvPicPr>
          <p:nvPr/>
        </p:nvPicPr>
        <p:blipFill>
          <a:blip r:embed="rId3"/>
          <a:stretch>
            <a:fillRect/>
          </a:stretch>
        </p:blipFill>
        <p:spPr>
          <a:xfrm>
            <a:off x="4851817" y="4605966"/>
            <a:ext cx="5232559" cy="2246392"/>
          </a:xfrm>
          <a:prstGeom prst="rect">
            <a:avLst/>
          </a:prstGeom>
        </p:spPr>
      </p:pic>
      <p:sp>
        <p:nvSpPr>
          <p:cNvPr id="9" name="Rectangle 8">
            <a:extLst>
              <a:ext uri="{FF2B5EF4-FFF2-40B4-BE49-F238E27FC236}">
                <a16:creationId xmlns:a16="http://schemas.microsoft.com/office/drawing/2014/main" id="{8C06DB02-9943-474B-A677-CB1888ED51E2}"/>
              </a:ext>
            </a:extLst>
          </p:cNvPr>
          <p:cNvSpPr/>
          <p:nvPr/>
        </p:nvSpPr>
        <p:spPr>
          <a:xfrm>
            <a:off x="1935056" y="5643246"/>
            <a:ext cx="2916761" cy="646331"/>
          </a:xfrm>
          <a:prstGeom prst="rect">
            <a:avLst/>
          </a:prstGeom>
          <a:noFill/>
        </p:spPr>
        <p:txBody>
          <a:bodyPr wrap="none" lIns="91440" tIns="45720" rIns="91440" bIns="45720">
            <a:spAutoFit/>
          </a:bodyPr>
          <a:lstStyle/>
          <a:p>
            <a:pPr algn="ctr"/>
            <a:r>
              <a:rPr lang="en-US" b="0" cap="none" spc="0" dirty="0">
                <a:ln w="0"/>
                <a:solidFill>
                  <a:schemeClr val="tx1"/>
                </a:solidFill>
                <a:effectLst>
                  <a:outerShdw blurRad="38100" dist="19050" dir="2700000" algn="tl" rotWithShape="0">
                    <a:schemeClr val="dk1">
                      <a:alpha val="40000"/>
                    </a:schemeClr>
                  </a:outerShdw>
                </a:effectLst>
              </a:rPr>
              <a:t>5</a:t>
            </a:r>
            <a:r>
              <a:rPr lang="en-US" b="0" cap="none" spc="0" baseline="30000" dirty="0">
                <a:ln w="0"/>
                <a:solidFill>
                  <a:schemeClr val="tx1"/>
                </a:solidFill>
                <a:effectLst>
                  <a:outerShdw blurRad="38100" dist="19050" dir="2700000" algn="tl" rotWithShape="0">
                    <a:schemeClr val="dk1">
                      <a:alpha val="40000"/>
                    </a:schemeClr>
                  </a:outerShdw>
                </a:effectLst>
              </a:rPr>
              <a:t>th</a:t>
            </a:r>
            <a:r>
              <a:rPr lang="en-US" b="0" cap="none" spc="0" dirty="0">
                <a:ln w="0"/>
                <a:solidFill>
                  <a:schemeClr val="tx1"/>
                </a:solidFill>
                <a:effectLst>
                  <a:outerShdw blurRad="38100" dist="19050" dir="2700000" algn="tl" rotWithShape="0">
                    <a:schemeClr val="dk1">
                      <a:alpha val="40000"/>
                    </a:schemeClr>
                  </a:outerShdw>
                </a:effectLst>
              </a:rPr>
              <a:t> Advances in Management</a:t>
            </a:r>
          </a:p>
          <a:p>
            <a:pPr algn="ctr"/>
            <a:r>
              <a:rPr lang="en-US" b="0" cap="none" spc="0" dirty="0">
                <a:ln w="0"/>
                <a:solidFill>
                  <a:schemeClr val="tx1"/>
                </a:solidFill>
                <a:effectLst>
                  <a:outerShdw blurRad="38100" dist="19050" dir="2700000" algn="tl" rotWithShape="0">
                    <a:schemeClr val="dk1">
                      <a:alpha val="40000"/>
                    </a:schemeClr>
                  </a:outerShdw>
                </a:effectLst>
              </a:rPr>
              <a:t> and Innovation conference </a:t>
            </a:r>
          </a:p>
        </p:txBody>
      </p:sp>
    </p:spTree>
    <p:extLst>
      <p:ext uri="{BB962C8B-B14F-4D97-AF65-F5344CB8AC3E}">
        <p14:creationId xmlns:p14="http://schemas.microsoft.com/office/powerpoint/2010/main" val="5700883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hart Line, Line Chart, Diagram, Trend, Upwards, Up - Line Chart Upward  Trend , Free Transparent Clipart - ClipartKey">
            <a:extLst>
              <a:ext uri="{FF2B5EF4-FFF2-40B4-BE49-F238E27FC236}">
                <a16:creationId xmlns:a16="http://schemas.microsoft.com/office/drawing/2014/main" id="{47DC2E55-C16D-47D8-99DE-5258F7C64B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01059" y="1930918"/>
            <a:ext cx="3686213" cy="285476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E2E86027-47B5-4AC5-9F4A-28B1B2ACC5BE}"/>
              </a:ext>
            </a:extLst>
          </p:cNvPr>
          <p:cNvSpPr txBox="1"/>
          <p:nvPr/>
        </p:nvSpPr>
        <p:spPr>
          <a:xfrm>
            <a:off x="2732689" y="920444"/>
            <a:ext cx="6096000" cy="830997"/>
          </a:xfrm>
          <a:prstGeom prst="rect">
            <a:avLst/>
          </a:prstGeom>
          <a:noFill/>
        </p:spPr>
        <p:txBody>
          <a:bodyPr wrap="square">
            <a:spAutoFit/>
          </a:bodyPr>
          <a:lstStyle/>
          <a:p>
            <a:pPr algn="ctr"/>
            <a:r>
              <a:rPr lang="en-GB" sz="1600" b="1" dirty="0">
                <a:effectLst/>
                <a:latin typeface="Times New Roman" panose="02020603050405020304" pitchFamily="18" charset="0"/>
                <a:ea typeface="Calibri" panose="020F0502020204030204" pitchFamily="34" charset="0"/>
                <a:cs typeface="Times New Roman" panose="02020603050405020304" pitchFamily="18" charset="0"/>
              </a:rPr>
              <a:t>Valuable</a:t>
            </a:r>
            <a:r>
              <a:rPr lang="en-GB" sz="16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insights </a:t>
            </a:r>
            <a:r>
              <a:rPr lang="en-GB" sz="1600" b="1" dirty="0">
                <a:solidFill>
                  <a:srgbClr val="333333"/>
                </a:solidFill>
                <a:effectLst/>
                <a:latin typeface="Times New Roman" panose="02020603050405020304" pitchFamily="18" charset="0"/>
                <a:ea typeface="Calibri" panose="020F0502020204030204" pitchFamily="34" charset="0"/>
                <a:cs typeface="Times New Roman" panose="02020603050405020304" pitchFamily="18" charset="0"/>
              </a:rPr>
              <a:t>into the </a:t>
            </a:r>
            <a:r>
              <a:rPr lang="en-GB" sz="16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visualisation of uncertainty</a:t>
            </a:r>
            <a:r>
              <a:rPr lang="en-GB" sz="1600" b="1" dirty="0">
                <a:solidFill>
                  <a:srgbClr val="333333"/>
                </a:solidFill>
                <a:effectLst/>
                <a:latin typeface="Times New Roman" panose="02020603050405020304" pitchFamily="18" charset="0"/>
                <a:ea typeface="Calibri" panose="020F0502020204030204" pitchFamily="34" charset="0"/>
                <a:cs typeface="Times New Roman" panose="02020603050405020304" pitchFamily="18" charset="0"/>
              </a:rPr>
              <a:t> in data as a means to </a:t>
            </a:r>
            <a:r>
              <a:rPr lang="en-GB" sz="16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navigating business risks </a:t>
            </a:r>
            <a:r>
              <a:rPr lang="en-GB" sz="1600" b="1" dirty="0">
                <a:solidFill>
                  <a:srgbClr val="333333"/>
                </a:solidFill>
                <a:effectLst/>
                <a:latin typeface="Times New Roman" panose="02020603050405020304" pitchFamily="18" charset="0"/>
                <a:ea typeface="Calibri" panose="020F0502020204030204" pitchFamily="34" charset="0"/>
                <a:cs typeface="Times New Roman" panose="02020603050405020304" pitchFamily="18" charset="0"/>
              </a:rPr>
              <a:t>and making</a:t>
            </a:r>
            <a:r>
              <a:rPr lang="en-GB" sz="1600" b="1" dirty="0">
                <a:effectLst/>
                <a:latin typeface="Times New Roman" panose="02020603050405020304" pitchFamily="18" charset="0"/>
                <a:ea typeface="Calibri" panose="020F0502020204030204" pitchFamily="34" charset="0"/>
                <a:cs typeface="Times New Roman" panose="02020603050405020304" pitchFamily="18" charset="0"/>
              </a:rPr>
              <a:t> better </a:t>
            </a:r>
            <a:r>
              <a:rPr lang="en-GB" sz="16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strategic decisions.</a:t>
            </a:r>
            <a:endParaRPr lang="en-GB" sz="1600" dirty="0">
              <a:solidFill>
                <a:srgbClr val="FF0000"/>
              </a:solidFill>
              <a:latin typeface="Times New Roman" panose="02020603050405020304" pitchFamily="18" charset="0"/>
              <a:cs typeface="Times New Roman" panose="02020603050405020304" pitchFamily="18" charset="0"/>
            </a:endParaRPr>
          </a:p>
        </p:txBody>
      </p:sp>
      <p:sp>
        <p:nvSpPr>
          <p:cNvPr id="5" name="Rectangle 4">
            <a:extLst>
              <a:ext uri="{FF2B5EF4-FFF2-40B4-BE49-F238E27FC236}">
                <a16:creationId xmlns:a16="http://schemas.microsoft.com/office/drawing/2014/main" id="{EE97B53F-5565-4F97-BB62-88CA1312647F}"/>
              </a:ext>
            </a:extLst>
          </p:cNvPr>
          <p:cNvSpPr/>
          <p:nvPr/>
        </p:nvSpPr>
        <p:spPr>
          <a:xfrm>
            <a:off x="914247" y="2011919"/>
            <a:ext cx="7086812" cy="4154984"/>
          </a:xfrm>
          <a:prstGeom prst="rect">
            <a:avLst/>
          </a:prstGeom>
          <a:noFill/>
        </p:spPr>
        <p:txBody>
          <a:bodyPr wrap="none" lIns="91440" tIns="45720" rIns="91440" bIns="45720">
            <a:spAutoFit/>
          </a:bodyPr>
          <a:lstStyle/>
          <a:p>
            <a:r>
              <a:rPr lang="en-US" sz="2400" cap="none" spc="0" dirty="0">
                <a:ln w="0"/>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Insight: </a:t>
            </a:r>
            <a:r>
              <a:rPr lang="en-US" sz="2400"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 thought, fact, data or analys</a:t>
            </a:r>
            <a:r>
              <a:rPr lang="en-US" sz="24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is that</a:t>
            </a:r>
          </a:p>
          <a:p>
            <a:r>
              <a:rPr lang="en-US" sz="24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induces further understandings of a situation.</a:t>
            </a:r>
          </a:p>
          <a:p>
            <a:endParaRPr lang="en-US" sz="2400" cap="none" spc="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a:p>
            <a:r>
              <a:rPr lang="en-US" sz="2400" dirty="0">
                <a:ln w="0"/>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Risk: </a:t>
            </a:r>
            <a:r>
              <a:rPr lang="en-US" sz="24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Not knowing what will happen next, </a:t>
            </a:r>
          </a:p>
          <a:p>
            <a:r>
              <a:rPr lang="en-US" sz="24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but has an idea of the distributions.</a:t>
            </a:r>
          </a:p>
          <a:p>
            <a:endParaRPr lang="en-US" sz="24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a:p>
            <a:r>
              <a:rPr lang="en-US" sz="2400" dirty="0">
                <a:ln w="0"/>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Strategic decisions: </a:t>
            </a:r>
            <a:r>
              <a:rPr lang="en-US" sz="24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Decisions which are ‘long haul’ and</a:t>
            </a:r>
          </a:p>
          <a:p>
            <a:r>
              <a:rPr lang="en-US" sz="24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have significant long-term effects for a business.</a:t>
            </a:r>
          </a:p>
          <a:p>
            <a:endParaRPr lang="en-US" sz="24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a:p>
            <a:endParaRPr lang="en-US" sz="2400" cap="none" spc="0" dirty="0">
              <a:ln w="0"/>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a:p>
            <a:endParaRPr lang="en-US" sz="2400" cap="none" spc="0" dirty="0">
              <a:ln w="0"/>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id="{26F4E703-F24C-4F20-A885-370BDE6431EF}"/>
              </a:ext>
            </a:extLst>
          </p:cNvPr>
          <p:cNvSpPr txBox="1"/>
          <p:nvPr/>
        </p:nvSpPr>
        <p:spPr>
          <a:xfrm>
            <a:off x="3543627" y="5335906"/>
            <a:ext cx="5831840" cy="861774"/>
          </a:xfrm>
          <a:prstGeom prst="rect">
            <a:avLst/>
          </a:prstGeom>
          <a:noFill/>
        </p:spPr>
        <p:txBody>
          <a:bodyPr wrap="square" rtlCol="0">
            <a:spAutoFit/>
          </a:bodyPr>
          <a:lstStyle/>
          <a:p>
            <a:r>
              <a:rPr lang="en-US" sz="3200" dirty="0">
                <a:ln w="0"/>
                <a:solidFill>
                  <a:srgbClr val="FF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Visualisation of uncertainty: </a:t>
            </a:r>
            <a:r>
              <a:rPr lang="en-US" sz="3200" dirty="0">
                <a:ln w="0"/>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p>
          <a:p>
            <a:endParaRPr lang="en-GB" dirty="0"/>
          </a:p>
        </p:txBody>
      </p:sp>
    </p:spTree>
    <p:extLst>
      <p:ext uri="{BB962C8B-B14F-4D97-AF65-F5344CB8AC3E}">
        <p14:creationId xmlns:p14="http://schemas.microsoft.com/office/powerpoint/2010/main" val="2478620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60DA7BE-D907-4880-9C38-1D34AD858822}"/>
              </a:ext>
            </a:extLst>
          </p:cNvPr>
          <p:cNvSpPr/>
          <p:nvPr/>
        </p:nvSpPr>
        <p:spPr>
          <a:xfrm>
            <a:off x="1610135" y="628769"/>
            <a:ext cx="3035511" cy="923330"/>
          </a:xfrm>
          <a:prstGeom prst="rect">
            <a:avLst/>
          </a:prstGeom>
          <a:noFill/>
        </p:spPr>
        <p:txBody>
          <a:bodyPr wrap="none" lIns="91440" tIns="45720" rIns="91440" bIns="45720">
            <a:spAutoFit/>
          </a:bodyPr>
          <a:lstStyle/>
          <a:p>
            <a:pPr algn="ctr"/>
            <a:r>
              <a:rPr lang="en-US" sz="4400" b="0" cap="none" spc="0" dirty="0">
                <a:ln w="0"/>
                <a:solidFill>
                  <a:schemeClr val="tx1"/>
                </a:solidFill>
                <a:effectLst>
                  <a:outerShdw blurRad="38100" dist="19050" dir="2700000" algn="tl" rotWithShape="0">
                    <a:schemeClr val="dk1">
                      <a:alpha val="40000"/>
                    </a:schemeClr>
                  </a:outerShdw>
                </a:effectLst>
              </a:rPr>
              <a:t>Uncertainty</a:t>
            </a:r>
            <a:r>
              <a:rPr lang="en-US" sz="5400" b="0" cap="none" spc="0" dirty="0">
                <a:ln w="0"/>
                <a:solidFill>
                  <a:schemeClr val="tx1"/>
                </a:solidFill>
                <a:effectLst>
                  <a:outerShdw blurRad="38100" dist="19050" dir="2700000" algn="tl" rotWithShape="0">
                    <a:schemeClr val="dk1">
                      <a:alpha val="40000"/>
                    </a:schemeClr>
                  </a:outerShdw>
                </a:effectLst>
              </a:rPr>
              <a:t> </a:t>
            </a:r>
          </a:p>
        </p:txBody>
      </p:sp>
      <p:sp>
        <p:nvSpPr>
          <p:cNvPr id="6" name="Rectangle 5">
            <a:extLst>
              <a:ext uri="{FF2B5EF4-FFF2-40B4-BE49-F238E27FC236}">
                <a16:creationId xmlns:a16="http://schemas.microsoft.com/office/drawing/2014/main" id="{2C6396D8-0E8E-4488-AF87-F9232E329D99}"/>
              </a:ext>
            </a:extLst>
          </p:cNvPr>
          <p:cNvSpPr/>
          <p:nvPr/>
        </p:nvSpPr>
        <p:spPr>
          <a:xfrm>
            <a:off x="667228" y="4160573"/>
            <a:ext cx="4015972" cy="923330"/>
          </a:xfrm>
          <a:prstGeom prst="rect">
            <a:avLst/>
          </a:prstGeom>
          <a:noFill/>
        </p:spPr>
        <p:txBody>
          <a:bodyPr wrap="none" lIns="91440" tIns="45720" rIns="91440" bIns="45720">
            <a:spAutoFit/>
          </a:bodyPr>
          <a:lstStyle/>
          <a:p>
            <a:pPr algn="ctr"/>
            <a:r>
              <a:rPr lang="en-US" sz="4400" b="0" cap="none" spc="0" dirty="0">
                <a:ln w="0"/>
                <a:solidFill>
                  <a:schemeClr val="tx1"/>
                </a:solidFill>
                <a:effectLst>
                  <a:outerShdw blurRad="38100" dist="19050" dir="2700000" algn="tl" rotWithShape="0">
                    <a:schemeClr val="dk1">
                      <a:alpha val="40000"/>
                    </a:schemeClr>
                  </a:outerShdw>
                </a:effectLst>
              </a:rPr>
              <a:t>Unpredictability</a:t>
            </a:r>
            <a:r>
              <a:rPr lang="en-US" sz="5400" b="0" cap="none" spc="0" dirty="0">
                <a:ln w="0"/>
                <a:solidFill>
                  <a:schemeClr val="tx1"/>
                </a:solidFill>
                <a:effectLst>
                  <a:outerShdw blurRad="38100" dist="19050" dir="2700000" algn="tl" rotWithShape="0">
                    <a:schemeClr val="dk1">
                      <a:alpha val="40000"/>
                    </a:schemeClr>
                  </a:outerShdw>
                </a:effectLst>
              </a:rPr>
              <a:t> </a:t>
            </a:r>
          </a:p>
        </p:txBody>
      </p:sp>
      <p:sp>
        <p:nvSpPr>
          <p:cNvPr id="7" name="Rectangle 6">
            <a:extLst>
              <a:ext uri="{FF2B5EF4-FFF2-40B4-BE49-F238E27FC236}">
                <a16:creationId xmlns:a16="http://schemas.microsoft.com/office/drawing/2014/main" id="{36BF07DB-F945-42AD-8AB3-DB797B6CF553}"/>
              </a:ext>
            </a:extLst>
          </p:cNvPr>
          <p:cNvSpPr/>
          <p:nvPr/>
        </p:nvSpPr>
        <p:spPr>
          <a:xfrm>
            <a:off x="892646" y="1923754"/>
            <a:ext cx="3131563" cy="923330"/>
          </a:xfrm>
          <a:prstGeom prst="rect">
            <a:avLst/>
          </a:prstGeom>
          <a:noFill/>
        </p:spPr>
        <p:txBody>
          <a:bodyPr wrap="none" lIns="91440" tIns="45720" rIns="91440" bIns="45720">
            <a:spAutoFit/>
          </a:bodyPr>
          <a:lstStyle/>
          <a:p>
            <a:pPr algn="ctr"/>
            <a:r>
              <a:rPr lang="en-US" sz="4400" b="0" cap="none" spc="0" dirty="0">
                <a:ln w="0"/>
                <a:solidFill>
                  <a:schemeClr val="tx1"/>
                </a:solidFill>
                <a:effectLst>
                  <a:outerShdw blurRad="38100" dist="19050" dir="2700000" algn="tl" rotWithShape="0">
                    <a:schemeClr val="dk1">
                      <a:alpha val="40000"/>
                    </a:schemeClr>
                  </a:outerShdw>
                </a:effectLst>
              </a:rPr>
              <a:t>Unreliability</a:t>
            </a:r>
            <a:r>
              <a:rPr lang="en-US" sz="5400" b="0" cap="none" spc="0" dirty="0">
                <a:ln w="0"/>
                <a:solidFill>
                  <a:schemeClr val="tx1"/>
                </a:solidFill>
                <a:effectLst>
                  <a:outerShdw blurRad="38100" dist="19050" dir="2700000" algn="tl" rotWithShape="0">
                    <a:schemeClr val="dk1">
                      <a:alpha val="40000"/>
                    </a:schemeClr>
                  </a:outerShdw>
                </a:effectLst>
              </a:rPr>
              <a:t> </a:t>
            </a:r>
          </a:p>
        </p:txBody>
      </p:sp>
      <p:sp>
        <p:nvSpPr>
          <p:cNvPr id="8" name="Rectangle 7">
            <a:extLst>
              <a:ext uri="{FF2B5EF4-FFF2-40B4-BE49-F238E27FC236}">
                <a16:creationId xmlns:a16="http://schemas.microsoft.com/office/drawing/2014/main" id="{EA0507E4-3BC6-45CD-811E-E44DC9FBA526}"/>
              </a:ext>
            </a:extLst>
          </p:cNvPr>
          <p:cNvSpPr/>
          <p:nvPr/>
        </p:nvSpPr>
        <p:spPr>
          <a:xfrm>
            <a:off x="2474626" y="2967155"/>
            <a:ext cx="2629887" cy="923330"/>
          </a:xfrm>
          <a:prstGeom prst="rect">
            <a:avLst/>
          </a:prstGeom>
          <a:noFill/>
        </p:spPr>
        <p:txBody>
          <a:bodyPr wrap="none" lIns="91440" tIns="45720" rIns="91440" bIns="45720">
            <a:spAutoFit/>
          </a:bodyPr>
          <a:lstStyle/>
          <a:p>
            <a:pPr algn="ctr"/>
            <a:r>
              <a:rPr lang="en-GB" sz="4400" dirty="0">
                <a:solidFill>
                  <a:srgbClr val="202124"/>
                </a:solidFill>
                <a:latin typeface="Google Sans"/>
              </a:rPr>
              <a:t>V</a:t>
            </a:r>
            <a:r>
              <a:rPr lang="en-GB" sz="4400" b="0" i="0" dirty="0">
                <a:solidFill>
                  <a:srgbClr val="202124"/>
                </a:solidFill>
                <a:effectLst/>
                <a:latin typeface="Google Sans"/>
              </a:rPr>
              <a:t>ariability</a:t>
            </a:r>
            <a:r>
              <a:rPr lang="en-US" sz="5400" b="0" cap="none" spc="0" dirty="0">
                <a:ln w="0"/>
                <a:solidFill>
                  <a:schemeClr val="tx1"/>
                </a:solidFill>
                <a:effectLst>
                  <a:outerShdw blurRad="38100" dist="19050" dir="2700000" algn="tl" rotWithShape="0">
                    <a:schemeClr val="dk1">
                      <a:alpha val="40000"/>
                    </a:schemeClr>
                  </a:outerShdw>
                </a:effectLst>
              </a:rPr>
              <a:t> </a:t>
            </a:r>
          </a:p>
        </p:txBody>
      </p:sp>
      <p:sp>
        <p:nvSpPr>
          <p:cNvPr id="10" name="Rectangle 9">
            <a:extLst>
              <a:ext uri="{FF2B5EF4-FFF2-40B4-BE49-F238E27FC236}">
                <a16:creationId xmlns:a16="http://schemas.microsoft.com/office/drawing/2014/main" id="{6AB54F13-6FA4-4F27-B5E5-FD43B9FA0ECA}"/>
              </a:ext>
            </a:extLst>
          </p:cNvPr>
          <p:cNvSpPr/>
          <p:nvPr/>
        </p:nvSpPr>
        <p:spPr>
          <a:xfrm>
            <a:off x="1400755" y="5324046"/>
            <a:ext cx="3771289" cy="923330"/>
          </a:xfrm>
          <a:prstGeom prst="rect">
            <a:avLst/>
          </a:prstGeom>
          <a:noFill/>
        </p:spPr>
        <p:txBody>
          <a:bodyPr wrap="none" lIns="91440" tIns="45720" rIns="91440" bIns="45720">
            <a:spAutoFit/>
          </a:bodyPr>
          <a:lstStyle/>
          <a:p>
            <a:pPr algn="ctr"/>
            <a:r>
              <a:rPr lang="en-GB" sz="4400" dirty="0">
                <a:solidFill>
                  <a:srgbClr val="202124"/>
                </a:solidFill>
                <a:latin typeface="Google Sans"/>
              </a:rPr>
              <a:t>P</a:t>
            </a:r>
            <a:r>
              <a:rPr lang="en-GB" sz="4400" b="0" i="0" dirty="0">
                <a:solidFill>
                  <a:srgbClr val="202124"/>
                </a:solidFill>
                <a:effectLst/>
                <a:latin typeface="Google Sans"/>
              </a:rPr>
              <a:t>recariousness</a:t>
            </a:r>
            <a:r>
              <a:rPr lang="en-US" sz="5400" b="0" cap="none" spc="0" dirty="0">
                <a:ln w="0"/>
                <a:solidFill>
                  <a:schemeClr val="tx1"/>
                </a:solidFill>
                <a:effectLst>
                  <a:outerShdw blurRad="38100" dist="19050" dir="2700000" algn="tl" rotWithShape="0">
                    <a:schemeClr val="dk1">
                      <a:alpha val="40000"/>
                    </a:schemeClr>
                  </a:outerShdw>
                </a:effectLst>
              </a:rPr>
              <a:t> </a:t>
            </a:r>
          </a:p>
        </p:txBody>
      </p:sp>
      <p:pic>
        <p:nvPicPr>
          <p:cNvPr id="3" name="Picture 2">
            <a:extLst>
              <a:ext uri="{FF2B5EF4-FFF2-40B4-BE49-F238E27FC236}">
                <a16:creationId xmlns:a16="http://schemas.microsoft.com/office/drawing/2014/main" id="{B55D05CE-4AC2-4576-AE6A-47FAF8D6A3B2}"/>
              </a:ext>
            </a:extLst>
          </p:cNvPr>
          <p:cNvPicPr>
            <a:picLocks noChangeAspect="1"/>
          </p:cNvPicPr>
          <p:nvPr/>
        </p:nvPicPr>
        <p:blipFill>
          <a:blip r:embed="rId2"/>
          <a:stretch>
            <a:fillRect/>
          </a:stretch>
        </p:blipFill>
        <p:spPr>
          <a:xfrm>
            <a:off x="6095999" y="2245708"/>
            <a:ext cx="4629837" cy="2257410"/>
          </a:xfrm>
          <a:prstGeom prst="rect">
            <a:avLst/>
          </a:prstGeom>
        </p:spPr>
      </p:pic>
      <p:pic>
        <p:nvPicPr>
          <p:cNvPr id="36" name="Picture 35">
            <a:extLst>
              <a:ext uri="{FF2B5EF4-FFF2-40B4-BE49-F238E27FC236}">
                <a16:creationId xmlns:a16="http://schemas.microsoft.com/office/drawing/2014/main" id="{C86F1B73-ADE3-4EB0-AE60-089CC482FCE1}"/>
              </a:ext>
            </a:extLst>
          </p:cNvPr>
          <p:cNvPicPr>
            <a:picLocks noChangeAspect="1"/>
          </p:cNvPicPr>
          <p:nvPr/>
        </p:nvPicPr>
        <p:blipFill>
          <a:blip r:embed="rId3"/>
          <a:stretch>
            <a:fillRect/>
          </a:stretch>
        </p:blipFill>
        <p:spPr>
          <a:xfrm>
            <a:off x="6243634" y="2245708"/>
            <a:ext cx="4355737" cy="2174290"/>
          </a:xfrm>
          <a:prstGeom prst="rect">
            <a:avLst/>
          </a:prstGeom>
        </p:spPr>
      </p:pic>
      <p:pic>
        <p:nvPicPr>
          <p:cNvPr id="38" name="Picture 37">
            <a:extLst>
              <a:ext uri="{FF2B5EF4-FFF2-40B4-BE49-F238E27FC236}">
                <a16:creationId xmlns:a16="http://schemas.microsoft.com/office/drawing/2014/main" id="{97339DAF-9478-48CD-A106-0840C8DEAB2C}"/>
              </a:ext>
            </a:extLst>
          </p:cNvPr>
          <p:cNvPicPr>
            <a:picLocks noChangeAspect="1"/>
          </p:cNvPicPr>
          <p:nvPr/>
        </p:nvPicPr>
        <p:blipFill>
          <a:blip r:embed="rId4"/>
          <a:stretch>
            <a:fillRect/>
          </a:stretch>
        </p:blipFill>
        <p:spPr>
          <a:xfrm>
            <a:off x="6169572" y="2240628"/>
            <a:ext cx="4429799" cy="2222937"/>
          </a:xfrm>
          <a:prstGeom prst="rect">
            <a:avLst/>
          </a:prstGeom>
        </p:spPr>
      </p:pic>
      <p:sp>
        <p:nvSpPr>
          <p:cNvPr id="4" name="Rectangle 3">
            <a:extLst>
              <a:ext uri="{FF2B5EF4-FFF2-40B4-BE49-F238E27FC236}">
                <a16:creationId xmlns:a16="http://schemas.microsoft.com/office/drawing/2014/main" id="{3680F76D-BB01-4BBD-AA2B-76904B3DE00B}"/>
              </a:ext>
            </a:extLst>
          </p:cNvPr>
          <p:cNvSpPr/>
          <p:nvPr/>
        </p:nvSpPr>
        <p:spPr>
          <a:xfrm>
            <a:off x="10528665" y="3618420"/>
            <a:ext cx="689612" cy="523220"/>
          </a:xfrm>
          <a:prstGeom prst="rect">
            <a:avLst/>
          </a:prstGeom>
          <a:noFill/>
        </p:spPr>
        <p:txBody>
          <a:bodyPr wrap="none" lIns="91440" tIns="45720" rIns="91440" bIns="45720">
            <a:spAutoFit/>
          </a:bodyPr>
          <a:lstStyle/>
          <a:p>
            <a:pPr algn="ctr"/>
            <a:r>
              <a:rPr lang="en-US" sz="2800" b="0" cap="none" spc="0" dirty="0">
                <a:ln w="0"/>
                <a:solidFill>
                  <a:schemeClr val="tx1"/>
                </a:solidFill>
                <a:effectLst>
                  <a:outerShdw blurRad="38100" dist="19050" dir="2700000" algn="tl" rotWithShape="0">
                    <a:schemeClr val="dk1">
                      <a:alpha val="40000"/>
                    </a:schemeClr>
                  </a:outerShdw>
                </a:effectLst>
              </a:rPr>
              <a:t>1/5</a:t>
            </a:r>
          </a:p>
        </p:txBody>
      </p:sp>
      <p:pic>
        <p:nvPicPr>
          <p:cNvPr id="12" name="Picture 11">
            <a:extLst>
              <a:ext uri="{FF2B5EF4-FFF2-40B4-BE49-F238E27FC236}">
                <a16:creationId xmlns:a16="http://schemas.microsoft.com/office/drawing/2014/main" id="{788814AF-A21C-464E-B544-A210F43C5E91}"/>
              </a:ext>
            </a:extLst>
          </p:cNvPr>
          <p:cNvPicPr>
            <a:picLocks noChangeAspect="1"/>
          </p:cNvPicPr>
          <p:nvPr/>
        </p:nvPicPr>
        <p:blipFill>
          <a:blip r:embed="rId5"/>
          <a:stretch>
            <a:fillRect/>
          </a:stretch>
        </p:blipFill>
        <p:spPr>
          <a:xfrm>
            <a:off x="6169572" y="2235368"/>
            <a:ext cx="5015949" cy="2559344"/>
          </a:xfrm>
          <a:prstGeom prst="rect">
            <a:avLst/>
          </a:prstGeom>
        </p:spPr>
      </p:pic>
    </p:spTree>
    <p:extLst>
      <p:ext uri="{BB962C8B-B14F-4D97-AF65-F5344CB8AC3E}">
        <p14:creationId xmlns:p14="http://schemas.microsoft.com/office/powerpoint/2010/main" val="3474339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0E0B56-63D9-46FD-AD12-60413B5FB505}"/>
              </a:ext>
            </a:extLst>
          </p:cNvPr>
          <p:cNvSpPr>
            <a:spLocks noGrp="1"/>
          </p:cNvSpPr>
          <p:nvPr>
            <p:ph type="ctrTitle"/>
          </p:nvPr>
        </p:nvSpPr>
        <p:spPr>
          <a:xfrm>
            <a:off x="1524000" y="-975326"/>
            <a:ext cx="9144000" cy="2387600"/>
          </a:xfrm>
        </p:spPr>
        <p:txBody>
          <a:bodyPr/>
          <a:lstStyle/>
          <a:p>
            <a:pPr algn="l"/>
            <a:r>
              <a:rPr lang="en-GB" sz="4000" dirty="0">
                <a:latin typeface="Times New Roman" panose="02020603050405020304" pitchFamily="18" charset="0"/>
                <a:cs typeface="Times New Roman" panose="02020603050405020304" pitchFamily="18" charset="0"/>
              </a:rPr>
              <a:t>The study:</a:t>
            </a:r>
          </a:p>
        </p:txBody>
      </p:sp>
      <p:sp>
        <p:nvSpPr>
          <p:cNvPr id="3" name="Subtitle 2">
            <a:extLst>
              <a:ext uri="{FF2B5EF4-FFF2-40B4-BE49-F238E27FC236}">
                <a16:creationId xmlns:a16="http://schemas.microsoft.com/office/drawing/2014/main" id="{4F24D3FF-3560-4B23-AD74-9D94DEE8D007}"/>
              </a:ext>
            </a:extLst>
          </p:cNvPr>
          <p:cNvSpPr>
            <a:spLocks noGrp="1"/>
          </p:cNvSpPr>
          <p:nvPr>
            <p:ph type="subTitle" idx="1"/>
          </p:nvPr>
        </p:nvSpPr>
        <p:spPr>
          <a:xfrm>
            <a:off x="-1797269" y="2422444"/>
            <a:ext cx="9144000" cy="1655762"/>
          </a:xfrm>
        </p:spPr>
        <p:txBody>
          <a:bodyPr/>
          <a:lstStyle/>
          <a:p>
            <a:r>
              <a:rPr lang="en-GB" b="1" dirty="0">
                <a:latin typeface="Times New Roman" panose="02020603050405020304" pitchFamily="18" charset="0"/>
                <a:cs typeface="Times New Roman" panose="02020603050405020304" pitchFamily="18" charset="0"/>
              </a:rPr>
              <a:t>Bioinformatician </a:t>
            </a:r>
          </a:p>
          <a:p>
            <a:r>
              <a:rPr lang="en-GB" b="1" dirty="0">
                <a:latin typeface="Times New Roman" panose="02020603050405020304" pitchFamily="18" charset="0"/>
                <a:cs typeface="Times New Roman" panose="02020603050405020304" pitchFamily="18" charset="0"/>
              </a:rPr>
              <a:t>Natural Resources </a:t>
            </a:r>
          </a:p>
          <a:p>
            <a:r>
              <a:rPr lang="en-GB" b="1" dirty="0">
                <a:latin typeface="Times New Roman" panose="02020603050405020304" pitchFamily="18" charset="0"/>
                <a:cs typeface="Times New Roman" panose="02020603050405020304" pitchFamily="18" charset="0"/>
              </a:rPr>
              <a:t>Census engagement </a:t>
            </a:r>
          </a:p>
          <a:p>
            <a:r>
              <a:rPr lang="en-GB" b="1" dirty="0">
                <a:latin typeface="Times New Roman" panose="02020603050405020304" pitchFamily="18" charset="0"/>
                <a:cs typeface="Times New Roman" panose="02020603050405020304" pitchFamily="18" charset="0"/>
              </a:rPr>
              <a:t>Civil service </a:t>
            </a:r>
          </a:p>
          <a:p>
            <a:r>
              <a:rPr lang="en-GB" b="1" dirty="0">
                <a:latin typeface="Times New Roman" panose="02020603050405020304" pitchFamily="18" charset="0"/>
                <a:cs typeface="Times New Roman" panose="02020603050405020304" pitchFamily="18" charset="0"/>
              </a:rPr>
              <a:t>Insurance </a:t>
            </a:r>
          </a:p>
        </p:txBody>
      </p:sp>
      <p:cxnSp>
        <p:nvCxnSpPr>
          <p:cNvPr id="5" name="Straight Arrow Connector 4">
            <a:extLst>
              <a:ext uri="{FF2B5EF4-FFF2-40B4-BE49-F238E27FC236}">
                <a16:creationId xmlns:a16="http://schemas.microsoft.com/office/drawing/2014/main" id="{E4504740-85FA-471A-9C0D-D7762909880B}"/>
              </a:ext>
            </a:extLst>
          </p:cNvPr>
          <p:cNvCxnSpPr>
            <a:cxnSpLocks/>
          </p:cNvCxnSpPr>
          <p:nvPr/>
        </p:nvCxnSpPr>
        <p:spPr>
          <a:xfrm flipV="1">
            <a:off x="4388069" y="1681655"/>
            <a:ext cx="1024759" cy="1899746"/>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6" name="Straight Arrow Connector 5">
            <a:extLst>
              <a:ext uri="{FF2B5EF4-FFF2-40B4-BE49-F238E27FC236}">
                <a16:creationId xmlns:a16="http://schemas.microsoft.com/office/drawing/2014/main" id="{646CE2A8-50CD-44A0-B786-2D1BACE4F031}"/>
              </a:ext>
            </a:extLst>
          </p:cNvPr>
          <p:cNvCxnSpPr>
            <a:cxnSpLocks/>
          </p:cNvCxnSpPr>
          <p:nvPr/>
        </p:nvCxnSpPr>
        <p:spPr>
          <a:xfrm flipV="1">
            <a:off x="4388069" y="2745446"/>
            <a:ext cx="1602828" cy="835955"/>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8" name="Straight Arrow Connector 7">
            <a:extLst>
              <a:ext uri="{FF2B5EF4-FFF2-40B4-BE49-F238E27FC236}">
                <a16:creationId xmlns:a16="http://schemas.microsoft.com/office/drawing/2014/main" id="{F6AD54E9-8819-4265-BA7A-4F385A2B0C16}"/>
              </a:ext>
            </a:extLst>
          </p:cNvPr>
          <p:cNvCxnSpPr>
            <a:cxnSpLocks/>
          </p:cNvCxnSpPr>
          <p:nvPr/>
        </p:nvCxnSpPr>
        <p:spPr>
          <a:xfrm>
            <a:off x="4388069" y="3581401"/>
            <a:ext cx="2233448" cy="754117"/>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3" name="Straight Arrow Connector 12">
            <a:extLst>
              <a:ext uri="{FF2B5EF4-FFF2-40B4-BE49-F238E27FC236}">
                <a16:creationId xmlns:a16="http://schemas.microsoft.com/office/drawing/2014/main" id="{7AB5DCBC-6018-42C9-821F-60772A1C9063}"/>
              </a:ext>
            </a:extLst>
          </p:cNvPr>
          <p:cNvCxnSpPr>
            <a:cxnSpLocks/>
          </p:cNvCxnSpPr>
          <p:nvPr/>
        </p:nvCxnSpPr>
        <p:spPr>
          <a:xfrm>
            <a:off x="4388069" y="3581401"/>
            <a:ext cx="2233448" cy="1871224"/>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6" name="Subtitle 2">
            <a:extLst>
              <a:ext uri="{FF2B5EF4-FFF2-40B4-BE49-F238E27FC236}">
                <a16:creationId xmlns:a16="http://schemas.microsoft.com/office/drawing/2014/main" id="{8AF66868-3F66-44BA-919D-50FE1FE98A5D}"/>
              </a:ext>
            </a:extLst>
          </p:cNvPr>
          <p:cNvSpPr txBox="1">
            <a:spLocks/>
          </p:cNvSpPr>
          <p:nvPr/>
        </p:nvSpPr>
        <p:spPr>
          <a:xfrm>
            <a:off x="5087007" y="1289165"/>
            <a:ext cx="5827986" cy="780541"/>
          </a:xfrm>
        </p:spPr>
        <p:txBody>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r>
              <a:rPr lang="en-GB" sz="1800" b="1" dirty="0">
                <a:effectLst/>
                <a:latin typeface="Times New Roman" panose="02020603050405020304" pitchFamily="18" charset="0"/>
                <a:ea typeface="Calibri" panose="020F0502020204030204" pitchFamily="34" charset="0"/>
                <a:cs typeface="Times New Roman" panose="02020603050405020304" pitchFamily="18" charset="0"/>
              </a:rPr>
              <a:t>What comes to mind when you think of ‘uncertainty’ in </a:t>
            </a:r>
          </a:p>
          <a:p>
            <a:r>
              <a:rPr lang="en-GB" sz="1800" b="1" dirty="0">
                <a:effectLst/>
                <a:latin typeface="Times New Roman" panose="02020603050405020304" pitchFamily="18" charset="0"/>
                <a:ea typeface="Calibri" panose="020F0502020204030204" pitchFamily="34" charset="0"/>
                <a:cs typeface="Times New Roman" panose="02020603050405020304" pitchFamily="18" charset="0"/>
              </a:rPr>
              <a:t>a data visualisation?</a:t>
            </a:r>
            <a:endParaRPr lang="en-GB" dirty="0">
              <a:latin typeface="Times New Roman" panose="02020603050405020304" pitchFamily="18" charset="0"/>
              <a:cs typeface="Times New Roman" panose="02020603050405020304" pitchFamily="18" charset="0"/>
            </a:endParaRPr>
          </a:p>
        </p:txBody>
      </p:sp>
      <p:sp>
        <p:nvSpPr>
          <p:cNvPr id="18" name="Subtitle 2">
            <a:extLst>
              <a:ext uri="{FF2B5EF4-FFF2-40B4-BE49-F238E27FC236}">
                <a16:creationId xmlns:a16="http://schemas.microsoft.com/office/drawing/2014/main" id="{4269F717-46CC-40DA-AD13-901F9FD7A7F6}"/>
              </a:ext>
            </a:extLst>
          </p:cNvPr>
          <p:cNvSpPr txBox="1">
            <a:spLocks/>
          </p:cNvSpPr>
          <p:nvPr/>
        </p:nvSpPr>
        <p:spPr>
          <a:xfrm>
            <a:off x="5799083" y="4177383"/>
            <a:ext cx="5827986" cy="780541"/>
          </a:xfrm>
        </p:spPr>
        <p:txBody>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r>
              <a:rPr lang="en-GB" sz="18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What role do you feel design aspects play</a:t>
            </a:r>
          </a:p>
          <a:p>
            <a:r>
              <a:rPr lang="en-GB" sz="18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with presenting data?</a:t>
            </a:r>
            <a:endParaRPr lang="en-GB" dirty="0">
              <a:latin typeface="Times New Roman" panose="02020603050405020304" pitchFamily="18" charset="0"/>
              <a:cs typeface="Times New Roman" panose="02020603050405020304" pitchFamily="18" charset="0"/>
            </a:endParaRPr>
          </a:p>
        </p:txBody>
      </p:sp>
      <p:sp>
        <p:nvSpPr>
          <p:cNvPr id="19" name="Subtitle 2">
            <a:extLst>
              <a:ext uri="{FF2B5EF4-FFF2-40B4-BE49-F238E27FC236}">
                <a16:creationId xmlns:a16="http://schemas.microsoft.com/office/drawing/2014/main" id="{6DF51D96-3636-433C-A11D-164FB4D51D2D}"/>
              </a:ext>
            </a:extLst>
          </p:cNvPr>
          <p:cNvSpPr txBox="1">
            <a:spLocks/>
          </p:cNvSpPr>
          <p:nvPr/>
        </p:nvSpPr>
        <p:spPr>
          <a:xfrm>
            <a:off x="5906814" y="2521621"/>
            <a:ext cx="5827986" cy="780541"/>
          </a:xfrm>
        </p:spPr>
        <p:txBody>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r>
              <a:rPr lang="en-GB" sz="18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Do you actively attempt to show confidence levels and the multiple outcomes of your data in visualisations?</a:t>
            </a:r>
            <a:endParaRPr lang="en-GB" dirty="0">
              <a:latin typeface="Times New Roman" panose="02020603050405020304" pitchFamily="18" charset="0"/>
              <a:cs typeface="Times New Roman" panose="02020603050405020304" pitchFamily="18" charset="0"/>
            </a:endParaRPr>
          </a:p>
        </p:txBody>
      </p:sp>
      <p:sp>
        <p:nvSpPr>
          <p:cNvPr id="20" name="Subtitle 2">
            <a:extLst>
              <a:ext uri="{FF2B5EF4-FFF2-40B4-BE49-F238E27FC236}">
                <a16:creationId xmlns:a16="http://schemas.microsoft.com/office/drawing/2014/main" id="{B1A66E3C-30D9-48DA-AC84-EFB39D0F03D1}"/>
              </a:ext>
            </a:extLst>
          </p:cNvPr>
          <p:cNvSpPr txBox="1">
            <a:spLocks/>
          </p:cNvSpPr>
          <p:nvPr/>
        </p:nvSpPr>
        <p:spPr>
          <a:xfrm>
            <a:off x="5412828" y="5454844"/>
            <a:ext cx="5827986" cy="780541"/>
          </a:xfrm>
        </p:spPr>
        <p:txBody>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r>
              <a:rPr lang="en-GB" sz="18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How does the decision makers utilise your data visualisations?</a:t>
            </a:r>
            <a:endParaRPr lang="en-GB" sz="18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66953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19"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C5A98-7965-40D8-B2E8-3F70FD4F165F}"/>
              </a:ext>
            </a:extLst>
          </p:cNvPr>
          <p:cNvSpPr>
            <a:spLocks noGrp="1"/>
          </p:cNvSpPr>
          <p:nvPr>
            <p:ph type="ctrTitle"/>
          </p:nvPr>
        </p:nvSpPr>
        <p:spPr>
          <a:xfrm>
            <a:off x="-1702676" y="-895623"/>
            <a:ext cx="9144000" cy="2387600"/>
          </a:xfrm>
        </p:spPr>
        <p:txBody>
          <a:bodyPr/>
          <a:lstStyle/>
          <a:p>
            <a:r>
              <a:rPr lang="en-GB" sz="3200" dirty="0">
                <a:latin typeface="Times New Roman" panose="02020603050405020304" pitchFamily="18" charset="0"/>
                <a:cs typeface="Times New Roman" panose="02020603050405020304" pitchFamily="18" charset="0"/>
              </a:rPr>
              <a:t>The findings:</a:t>
            </a:r>
          </a:p>
        </p:txBody>
      </p:sp>
      <p:sp>
        <p:nvSpPr>
          <p:cNvPr id="13" name="TextBox 12">
            <a:extLst>
              <a:ext uri="{FF2B5EF4-FFF2-40B4-BE49-F238E27FC236}">
                <a16:creationId xmlns:a16="http://schemas.microsoft.com/office/drawing/2014/main" id="{F12923EA-4F80-44D5-BF3F-4E48BE1BFED0}"/>
              </a:ext>
            </a:extLst>
          </p:cNvPr>
          <p:cNvSpPr txBox="1"/>
          <p:nvPr/>
        </p:nvSpPr>
        <p:spPr>
          <a:xfrm>
            <a:off x="3332480" y="1603554"/>
            <a:ext cx="6096000" cy="1754326"/>
          </a:xfrm>
          <a:prstGeom prst="rect">
            <a:avLst/>
          </a:prstGeom>
          <a:noFill/>
        </p:spPr>
        <p:txBody>
          <a:bodyPr wrap="square">
            <a:spAutoFit/>
          </a:bodyPr>
          <a:lstStyle/>
          <a:p>
            <a:r>
              <a:rPr lang="en-GB" dirty="0"/>
              <a:t>“We know life is uncertainty and really risks, so what do you want to do stumble around in the dark? Or would you like a flashlight to help you see where you’re going? And I feel that a good data visualisation and good analytics is exactly that…It’s like having a flashlight and its helps illuminate where you’re going” </a:t>
            </a:r>
          </a:p>
        </p:txBody>
      </p:sp>
      <p:sp>
        <p:nvSpPr>
          <p:cNvPr id="14" name="Rectangle 13">
            <a:extLst>
              <a:ext uri="{FF2B5EF4-FFF2-40B4-BE49-F238E27FC236}">
                <a16:creationId xmlns:a16="http://schemas.microsoft.com/office/drawing/2014/main" id="{EBFD41B6-9EF8-4AD6-B766-E8CA9D138297}"/>
              </a:ext>
            </a:extLst>
          </p:cNvPr>
          <p:cNvSpPr/>
          <p:nvPr/>
        </p:nvSpPr>
        <p:spPr>
          <a:xfrm>
            <a:off x="879100" y="3429000"/>
            <a:ext cx="3492495" cy="584775"/>
          </a:xfrm>
          <a:prstGeom prst="rect">
            <a:avLst/>
          </a:prstGeom>
          <a:noFill/>
        </p:spPr>
        <p:txBody>
          <a:bodyPr wrap="none" lIns="91440" tIns="45720" rIns="91440" bIns="45720">
            <a:spAutoFit/>
          </a:bodyPr>
          <a:lstStyle/>
          <a:p>
            <a:pPr algn="ctr"/>
            <a:r>
              <a:rPr lang="en-US" sz="3200" b="0" cap="none" spc="0" dirty="0">
                <a:ln w="0"/>
                <a:solidFill>
                  <a:srgbClr val="FF0000"/>
                </a:solidFill>
                <a:effectLst>
                  <a:outerShdw blurRad="38100" dist="19050" dir="2700000" algn="tl" rotWithShape="0">
                    <a:schemeClr val="dk1">
                      <a:alpha val="40000"/>
                    </a:schemeClr>
                  </a:outerShdw>
                </a:effectLst>
              </a:rPr>
              <a:t>“Still up for debate”</a:t>
            </a:r>
          </a:p>
        </p:txBody>
      </p:sp>
      <p:sp>
        <p:nvSpPr>
          <p:cNvPr id="15" name="Rectangle 14">
            <a:extLst>
              <a:ext uri="{FF2B5EF4-FFF2-40B4-BE49-F238E27FC236}">
                <a16:creationId xmlns:a16="http://schemas.microsoft.com/office/drawing/2014/main" id="{B90E6217-0BEB-42C5-814B-BA30075E77F3}"/>
              </a:ext>
            </a:extLst>
          </p:cNvPr>
          <p:cNvSpPr/>
          <p:nvPr/>
        </p:nvSpPr>
        <p:spPr>
          <a:xfrm>
            <a:off x="5227352" y="5065275"/>
            <a:ext cx="6288132" cy="584775"/>
          </a:xfrm>
          <a:prstGeom prst="rect">
            <a:avLst/>
          </a:prstGeom>
          <a:noFill/>
        </p:spPr>
        <p:txBody>
          <a:bodyPr wrap="none" lIns="91440" tIns="45720" rIns="91440" bIns="45720">
            <a:spAutoFit/>
          </a:bodyPr>
          <a:lstStyle/>
          <a:p>
            <a:pPr algn="ctr"/>
            <a:r>
              <a:rPr lang="en-US" sz="3200" b="0" cap="none" spc="0" dirty="0">
                <a:ln w="0"/>
                <a:solidFill>
                  <a:srgbClr val="FF0000"/>
                </a:solidFill>
                <a:effectLst>
                  <a:outerShdw blurRad="38100" dist="19050" dir="2700000" algn="tl" rotWithShape="0">
                    <a:schemeClr val="dk1">
                      <a:alpha val="40000"/>
                    </a:schemeClr>
                  </a:outerShdw>
                </a:effectLst>
              </a:rPr>
              <a:t>“Negative effect on the relationship</a:t>
            </a:r>
            <a:r>
              <a:rPr lang="en-US" sz="3200" b="0" cap="none" spc="0" dirty="0">
                <a:ln w="0"/>
                <a:solidFill>
                  <a:schemeClr val="tx1"/>
                </a:solidFill>
                <a:effectLst>
                  <a:outerShdw blurRad="38100" dist="19050" dir="2700000" algn="tl" rotWithShape="0">
                    <a:schemeClr val="dk1">
                      <a:alpha val="40000"/>
                    </a:schemeClr>
                  </a:outerShdw>
                </a:effectLst>
              </a:rPr>
              <a:t>”</a:t>
            </a:r>
          </a:p>
        </p:txBody>
      </p:sp>
      <p:sp>
        <p:nvSpPr>
          <p:cNvPr id="16" name="Rectangle 15">
            <a:extLst>
              <a:ext uri="{FF2B5EF4-FFF2-40B4-BE49-F238E27FC236}">
                <a16:creationId xmlns:a16="http://schemas.microsoft.com/office/drawing/2014/main" id="{BF1025B6-AECD-4C99-9D9D-762719178C23}"/>
              </a:ext>
            </a:extLst>
          </p:cNvPr>
          <p:cNvSpPr/>
          <p:nvPr/>
        </p:nvSpPr>
        <p:spPr>
          <a:xfrm>
            <a:off x="6169149" y="3258327"/>
            <a:ext cx="5346335" cy="584775"/>
          </a:xfrm>
          <a:prstGeom prst="rect">
            <a:avLst/>
          </a:prstGeom>
          <a:noFill/>
        </p:spPr>
        <p:txBody>
          <a:bodyPr wrap="none" lIns="91440" tIns="45720" rIns="91440" bIns="45720">
            <a:spAutoFit/>
          </a:bodyPr>
          <a:lstStyle/>
          <a:p>
            <a:pPr algn="ctr"/>
            <a:r>
              <a:rPr lang="en-US" sz="3200" b="0" cap="none" spc="0" dirty="0">
                <a:ln w="0"/>
                <a:solidFill>
                  <a:srgbClr val="FF0000"/>
                </a:solidFill>
                <a:effectLst>
                  <a:outerShdw blurRad="38100" dist="19050" dir="2700000" algn="tl" rotWithShape="0">
                    <a:schemeClr val="dk1">
                      <a:alpha val="40000"/>
                    </a:schemeClr>
                  </a:outerShdw>
                </a:effectLst>
              </a:rPr>
              <a:t>“The decision is already made”</a:t>
            </a:r>
          </a:p>
        </p:txBody>
      </p:sp>
      <p:sp>
        <p:nvSpPr>
          <p:cNvPr id="17" name="Rectangle 16">
            <a:extLst>
              <a:ext uri="{FF2B5EF4-FFF2-40B4-BE49-F238E27FC236}">
                <a16:creationId xmlns:a16="http://schemas.microsoft.com/office/drawing/2014/main" id="{D403746A-D8E6-43F2-B2E3-FA1C73D2ECA8}"/>
              </a:ext>
            </a:extLst>
          </p:cNvPr>
          <p:cNvSpPr/>
          <p:nvPr/>
        </p:nvSpPr>
        <p:spPr>
          <a:xfrm>
            <a:off x="2632046" y="4274067"/>
            <a:ext cx="4829720" cy="584775"/>
          </a:xfrm>
          <a:prstGeom prst="rect">
            <a:avLst/>
          </a:prstGeom>
          <a:noFill/>
        </p:spPr>
        <p:txBody>
          <a:bodyPr wrap="none" lIns="91440" tIns="45720" rIns="91440" bIns="45720">
            <a:spAutoFit/>
          </a:bodyPr>
          <a:lstStyle/>
          <a:p>
            <a:pPr algn="ctr"/>
            <a:r>
              <a:rPr lang="en-US" sz="3200" b="0" cap="none" spc="0" dirty="0">
                <a:ln w="0"/>
                <a:solidFill>
                  <a:srgbClr val="FF0000"/>
                </a:solidFill>
                <a:effectLst>
                  <a:outerShdw blurRad="38100" dist="19050" dir="2700000" algn="tl" rotWithShape="0">
                    <a:schemeClr val="dk1">
                      <a:alpha val="40000"/>
                    </a:schemeClr>
                  </a:outerShdw>
                </a:effectLst>
              </a:rPr>
              <a:t>“Just to confirm a decision”</a:t>
            </a:r>
          </a:p>
        </p:txBody>
      </p:sp>
      <p:sp>
        <p:nvSpPr>
          <p:cNvPr id="18" name="Rectangle 17">
            <a:extLst>
              <a:ext uri="{FF2B5EF4-FFF2-40B4-BE49-F238E27FC236}">
                <a16:creationId xmlns:a16="http://schemas.microsoft.com/office/drawing/2014/main" id="{4306A188-6F08-4BDE-86F9-2EDC19117D30}"/>
              </a:ext>
            </a:extLst>
          </p:cNvPr>
          <p:cNvSpPr/>
          <p:nvPr/>
        </p:nvSpPr>
        <p:spPr>
          <a:xfrm>
            <a:off x="1236452" y="5775030"/>
            <a:ext cx="10279032" cy="584775"/>
          </a:xfrm>
          <a:prstGeom prst="rect">
            <a:avLst/>
          </a:prstGeom>
          <a:noFill/>
        </p:spPr>
        <p:txBody>
          <a:bodyPr wrap="none" lIns="91440" tIns="45720" rIns="91440" bIns="45720">
            <a:spAutoFit/>
          </a:bodyPr>
          <a:lstStyle/>
          <a:p>
            <a:pPr algn="ctr"/>
            <a:r>
              <a:rPr lang="en-US" sz="3200" b="0" cap="none" spc="0" dirty="0">
                <a:ln w="0"/>
                <a:solidFill>
                  <a:srgbClr val="00B050"/>
                </a:solidFill>
                <a:effectLst>
                  <a:outerShdw blurRad="38100" dist="19050" dir="2700000" algn="tl" rotWithShape="0">
                    <a:schemeClr val="dk1">
                      <a:alpha val="40000"/>
                    </a:schemeClr>
                  </a:outerShdw>
                </a:effectLst>
              </a:rPr>
              <a:t>“</a:t>
            </a:r>
            <a:r>
              <a:rPr lang="en-GB" sz="3200" dirty="0">
                <a:solidFill>
                  <a:srgbClr val="00B050"/>
                </a:solidFill>
              </a:rPr>
              <a:t>It can help build users general confidence in a visualisation</a:t>
            </a:r>
            <a:r>
              <a:rPr lang="en-US" sz="3200" b="0" cap="none" spc="0" dirty="0">
                <a:ln w="0"/>
                <a:solidFill>
                  <a:srgbClr val="00B050"/>
                </a:solidFill>
                <a:effectLst>
                  <a:outerShdw blurRad="38100" dist="19050" dir="2700000" algn="tl" rotWithShape="0">
                    <a:schemeClr val="dk1">
                      <a:alpha val="40000"/>
                    </a:schemeClr>
                  </a:outerShdw>
                </a:effectLst>
              </a:rPr>
              <a:t>”</a:t>
            </a:r>
          </a:p>
        </p:txBody>
      </p:sp>
    </p:spTree>
    <p:extLst>
      <p:ext uri="{BB962C8B-B14F-4D97-AF65-F5344CB8AC3E}">
        <p14:creationId xmlns:p14="http://schemas.microsoft.com/office/powerpoint/2010/main" val="811182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6AD411B-795D-436B-AD50-EFBA2154E259}"/>
              </a:ext>
            </a:extLst>
          </p:cNvPr>
          <p:cNvSpPr/>
          <p:nvPr/>
        </p:nvSpPr>
        <p:spPr>
          <a:xfrm>
            <a:off x="1800294" y="1445486"/>
            <a:ext cx="3758786" cy="646331"/>
          </a:xfrm>
          <a:prstGeom prst="rect">
            <a:avLst/>
          </a:prstGeom>
          <a:noFill/>
        </p:spPr>
        <p:txBody>
          <a:bodyPr wrap="none" lIns="91440" tIns="45720" rIns="91440" bIns="45720">
            <a:spAutoFit/>
          </a:bodyPr>
          <a:lstStyle/>
          <a:p>
            <a:pPr algn="ctr"/>
            <a:r>
              <a:rPr lang="en-US" sz="3600" b="0" cap="none" spc="0" dirty="0">
                <a:ln w="0"/>
                <a:solidFill>
                  <a:schemeClr val="tx1"/>
                </a:solidFill>
                <a:effectLst>
                  <a:outerShdw blurRad="38100" dist="19050" dir="2700000" algn="tl" rotWithShape="0">
                    <a:schemeClr val="dk1">
                      <a:alpha val="40000"/>
                    </a:schemeClr>
                  </a:outerShdw>
                </a:effectLst>
              </a:rPr>
              <a:t>Lack of experience </a:t>
            </a:r>
          </a:p>
        </p:txBody>
      </p:sp>
      <p:sp>
        <p:nvSpPr>
          <p:cNvPr id="12" name="Rectangle 11">
            <a:extLst>
              <a:ext uri="{FF2B5EF4-FFF2-40B4-BE49-F238E27FC236}">
                <a16:creationId xmlns:a16="http://schemas.microsoft.com/office/drawing/2014/main" id="{65712BD2-0A89-45EB-A9C3-4949A821B4AF}"/>
              </a:ext>
            </a:extLst>
          </p:cNvPr>
          <p:cNvSpPr/>
          <p:nvPr/>
        </p:nvSpPr>
        <p:spPr>
          <a:xfrm>
            <a:off x="1242513" y="2120145"/>
            <a:ext cx="4316567" cy="1200329"/>
          </a:xfrm>
          <a:prstGeom prst="rect">
            <a:avLst/>
          </a:prstGeom>
          <a:noFill/>
        </p:spPr>
        <p:txBody>
          <a:bodyPr wrap="none" lIns="91440" tIns="45720" rIns="91440" bIns="45720">
            <a:spAutoFit/>
          </a:bodyPr>
          <a:lstStyle/>
          <a:p>
            <a:pPr algn="ctr"/>
            <a:r>
              <a:rPr lang="en-US" sz="3600" b="0" cap="none" spc="0" dirty="0">
                <a:ln w="0"/>
                <a:solidFill>
                  <a:schemeClr val="tx1"/>
                </a:solidFill>
                <a:effectLst>
                  <a:outerShdw blurRad="38100" dist="19050" dir="2700000" algn="tl" rotWithShape="0">
                    <a:schemeClr val="dk1">
                      <a:alpha val="40000"/>
                    </a:schemeClr>
                  </a:outerShdw>
                </a:effectLst>
              </a:rPr>
              <a:t>    Or</a:t>
            </a:r>
          </a:p>
          <a:p>
            <a:pPr algn="ctr"/>
            <a:r>
              <a:rPr lang="en-US" sz="3600" dirty="0">
                <a:ln w="0"/>
                <a:effectLst>
                  <a:outerShdw blurRad="38100" dist="19050" dir="2700000" algn="tl" rotWithShape="0">
                    <a:schemeClr val="dk1">
                      <a:alpha val="40000"/>
                    </a:schemeClr>
                  </a:outerShdw>
                </a:effectLst>
              </a:rPr>
              <a:t>     R</a:t>
            </a:r>
            <a:r>
              <a:rPr lang="en-US" sz="3600" b="0" cap="none" spc="0" dirty="0">
                <a:ln w="0"/>
                <a:solidFill>
                  <a:schemeClr val="tx1"/>
                </a:solidFill>
                <a:effectLst>
                  <a:outerShdw blurRad="38100" dist="19050" dir="2700000" algn="tl" rotWithShape="0">
                    <a:schemeClr val="dk1">
                      <a:alpha val="40000"/>
                    </a:schemeClr>
                  </a:outerShdw>
                </a:effectLst>
              </a:rPr>
              <a:t>eluctance to learn</a:t>
            </a:r>
          </a:p>
        </p:txBody>
      </p:sp>
      <p:pic>
        <p:nvPicPr>
          <p:cNvPr id="1026" name="Picture 2" descr="8 Great Examples of Complex Data Visualized | Maptive">
            <a:extLst>
              <a:ext uri="{FF2B5EF4-FFF2-40B4-BE49-F238E27FC236}">
                <a16:creationId xmlns:a16="http://schemas.microsoft.com/office/drawing/2014/main" id="{5E2A4E3A-A302-48F5-B606-6FE04F6EA9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2852" y="949940"/>
            <a:ext cx="4752132" cy="354074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CD4AD95C-B7B8-4836-88D7-1475565A4C2C}"/>
              </a:ext>
            </a:extLst>
          </p:cNvPr>
          <p:cNvPicPr>
            <a:picLocks noChangeAspect="1"/>
          </p:cNvPicPr>
          <p:nvPr/>
        </p:nvPicPr>
        <p:blipFill>
          <a:blip r:embed="rId4"/>
          <a:stretch>
            <a:fillRect/>
          </a:stretch>
        </p:blipFill>
        <p:spPr>
          <a:xfrm>
            <a:off x="1389324" y="3816299"/>
            <a:ext cx="5436376" cy="2024835"/>
          </a:xfrm>
          <a:prstGeom prst="rect">
            <a:avLst/>
          </a:prstGeom>
        </p:spPr>
      </p:pic>
    </p:spTree>
    <p:extLst>
      <p:ext uri="{BB962C8B-B14F-4D97-AF65-F5344CB8AC3E}">
        <p14:creationId xmlns:p14="http://schemas.microsoft.com/office/powerpoint/2010/main" val="3501148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026"/>
                                        </p:tgtEl>
                                        <p:attrNameLst>
                                          <p:attrName>style.visibility</p:attrName>
                                        </p:attrNameLst>
                                      </p:cBhvr>
                                      <p:to>
                                        <p:strVal val="visible"/>
                                      </p:to>
                                    </p:set>
                                    <p:animEffect transition="in" filter="fade">
                                      <p:cBhvr>
                                        <p:cTn id="16" dur="500"/>
                                        <p:tgtEl>
                                          <p:spTgt spid="1026"/>
                                        </p:tgtEl>
                                      </p:cBhvr>
                                    </p:animEffect>
                                  </p:childTnLst>
                                </p:cTn>
                              </p:par>
                              <p:par>
                                <p:cTn id="17" presetID="10"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9B7877B2-2225-4102-B46E-EF8AAB2E3393}"/>
              </a:ext>
            </a:extLst>
          </p:cNvPr>
          <p:cNvSpPr txBox="1">
            <a:spLocks/>
          </p:cNvSpPr>
          <p:nvPr/>
        </p:nvSpPr>
        <p:spPr>
          <a:xfrm>
            <a:off x="-2478464" y="5503789"/>
            <a:ext cx="9144000" cy="1655762"/>
          </a:xfrm>
        </p:spPr>
        <p:txBody>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r>
              <a:rPr lang="en-GB" dirty="0"/>
              <a:t>Aesthetics </a:t>
            </a:r>
          </a:p>
        </p:txBody>
      </p:sp>
      <p:cxnSp>
        <p:nvCxnSpPr>
          <p:cNvPr id="5" name="Straight Arrow Connector 4">
            <a:extLst>
              <a:ext uri="{FF2B5EF4-FFF2-40B4-BE49-F238E27FC236}">
                <a16:creationId xmlns:a16="http://schemas.microsoft.com/office/drawing/2014/main" id="{D982C5E1-FF13-4C10-8964-4305DE79AEB8}"/>
              </a:ext>
            </a:extLst>
          </p:cNvPr>
          <p:cNvCxnSpPr/>
          <p:nvPr/>
        </p:nvCxnSpPr>
        <p:spPr>
          <a:xfrm>
            <a:off x="2963917" y="5705382"/>
            <a:ext cx="1292772"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6" name="Subtitle 2">
            <a:extLst>
              <a:ext uri="{FF2B5EF4-FFF2-40B4-BE49-F238E27FC236}">
                <a16:creationId xmlns:a16="http://schemas.microsoft.com/office/drawing/2014/main" id="{F6F3B511-1EF6-44B2-A6E1-3E26ADB62DC3}"/>
              </a:ext>
            </a:extLst>
          </p:cNvPr>
          <p:cNvSpPr txBox="1">
            <a:spLocks/>
          </p:cNvSpPr>
          <p:nvPr/>
        </p:nvSpPr>
        <p:spPr>
          <a:xfrm>
            <a:off x="1153685" y="5503789"/>
            <a:ext cx="9144000" cy="1655762"/>
          </a:xfrm>
        </p:spPr>
        <p:txBody>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r>
              <a:rPr lang="en-GB" dirty="0"/>
              <a:t>Level of uncertainty </a:t>
            </a:r>
          </a:p>
        </p:txBody>
      </p:sp>
      <p:cxnSp>
        <p:nvCxnSpPr>
          <p:cNvPr id="7" name="Straight Arrow Connector 6">
            <a:extLst>
              <a:ext uri="{FF2B5EF4-FFF2-40B4-BE49-F238E27FC236}">
                <a16:creationId xmlns:a16="http://schemas.microsoft.com/office/drawing/2014/main" id="{EE18AFA4-4F07-4FF1-96D2-7DA265133E7C}"/>
              </a:ext>
            </a:extLst>
          </p:cNvPr>
          <p:cNvCxnSpPr/>
          <p:nvPr/>
        </p:nvCxnSpPr>
        <p:spPr>
          <a:xfrm>
            <a:off x="7192757" y="5705382"/>
            <a:ext cx="1292772"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8" name="Subtitle 2">
            <a:extLst>
              <a:ext uri="{FF2B5EF4-FFF2-40B4-BE49-F238E27FC236}">
                <a16:creationId xmlns:a16="http://schemas.microsoft.com/office/drawing/2014/main" id="{210AC962-32B6-4AB1-A0E9-E59B7416E583}"/>
              </a:ext>
            </a:extLst>
          </p:cNvPr>
          <p:cNvSpPr txBox="1">
            <a:spLocks/>
          </p:cNvSpPr>
          <p:nvPr/>
        </p:nvSpPr>
        <p:spPr>
          <a:xfrm>
            <a:off x="4814101" y="5492896"/>
            <a:ext cx="9144000" cy="1655762"/>
          </a:xfrm>
        </p:spPr>
        <p:txBody>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r>
              <a:rPr lang="en-GB" dirty="0"/>
              <a:t>Visualisation</a:t>
            </a:r>
          </a:p>
        </p:txBody>
      </p:sp>
      <p:pic>
        <p:nvPicPr>
          <p:cNvPr id="9" name="Picture 8">
            <a:extLst>
              <a:ext uri="{FF2B5EF4-FFF2-40B4-BE49-F238E27FC236}">
                <a16:creationId xmlns:a16="http://schemas.microsoft.com/office/drawing/2014/main" id="{589BBA03-A151-4162-A18A-00C82264E37C}"/>
              </a:ext>
            </a:extLst>
          </p:cNvPr>
          <p:cNvPicPr>
            <a:picLocks noChangeAspect="1"/>
          </p:cNvPicPr>
          <p:nvPr/>
        </p:nvPicPr>
        <p:blipFill rotWithShape="1">
          <a:blip r:embed="rId2"/>
          <a:srcRect t="1" r="5174" b="2279"/>
          <a:stretch/>
        </p:blipFill>
        <p:spPr>
          <a:xfrm rot="5400000">
            <a:off x="4561266" y="2172072"/>
            <a:ext cx="3934917" cy="1832981"/>
          </a:xfrm>
          <a:prstGeom prst="rect">
            <a:avLst/>
          </a:prstGeom>
        </p:spPr>
      </p:pic>
      <p:pic>
        <p:nvPicPr>
          <p:cNvPr id="11" name="Picture 10" descr="A picture containing text&#10;&#10;Description automatically generated">
            <a:extLst>
              <a:ext uri="{FF2B5EF4-FFF2-40B4-BE49-F238E27FC236}">
                <a16:creationId xmlns:a16="http://schemas.microsoft.com/office/drawing/2014/main" id="{E518EB3F-E077-4833-85D5-B85F80FB2CBF}"/>
              </a:ext>
            </a:extLst>
          </p:cNvPr>
          <p:cNvPicPr>
            <a:picLocks noChangeAspect="1"/>
          </p:cNvPicPr>
          <p:nvPr/>
        </p:nvPicPr>
        <p:blipFill>
          <a:blip r:embed="rId3"/>
          <a:stretch>
            <a:fillRect/>
          </a:stretch>
        </p:blipFill>
        <p:spPr>
          <a:xfrm>
            <a:off x="785432" y="1686282"/>
            <a:ext cx="4128347" cy="3096260"/>
          </a:xfrm>
          <a:prstGeom prst="rect">
            <a:avLst/>
          </a:prstGeom>
        </p:spPr>
      </p:pic>
      <p:sp>
        <p:nvSpPr>
          <p:cNvPr id="12" name="Rectangle 11">
            <a:extLst>
              <a:ext uri="{FF2B5EF4-FFF2-40B4-BE49-F238E27FC236}">
                <a16:creationId xmlns:a16="http://schemas.microsoft.com/office/drawing/2014/main" id="{1AC875E4-9B65-4354-9319-AD8168EDD121}"/>
              </a:ext>
            </a:extLst>
          </p:cNvPr>
          <p:cNvSpPr/>
          <p:nvPr/>
        </p:nvSpPr>
        <p:spPr>
          <a:xfrm>
            <a:off x="7142428" y="846111"/>
            <a:ext cx="1679114" cy="461665"/>
          </a:xfrm>
          <a:prstGeom prst="rect">
            <a:avLst/>
          </a:prstGeom>
          <a:noFill/>
        </p:spPr>
        <p:txBody>
          <a:bodyPr wrap="none" lIns="91440" tIns="45720" rIns="91440" bIns="45720">
            <a:spAutoFit/>
          </a:bodyPr>
          <a:lstStyle/>
          <a:p>
            <a:pPr algn="ctr"/>
            <a:r>
              <a:rPr lang="en-US" sz="2400" b="0" cap="none" spc="0" dirty="0">
                <a:ln w="0"/>
                <a:solidFill>
                  <a:schemeClr val="tx1"/>
                </a:solidFill>
                <a:effectLst>
                  <a:outerShdw blurRad="38100" dist="19050" dir="2700000" algn="tl" rotWithShape="0">
                    <a:schemeClr val="dk1">
                      <a:alpha val="40000"/>
                    </a:schemeClr>
                  </a:outerShdw>
                </a:effectLst>
              </a:rPr>
              <a:t>Straight line</a:t>
            </a:r>
          </a:p>
        </p:txBody>
      </p:sp>
      <p:sp>
        <p:nvSpPr>
          <p:cNvPr id="14" name="Rectangle 13">
            <a:extLst>
              <a:ext uri="{FF2B5EF4-FFF2-40B4-BE49-F238E27FC236}">
                <a16:creationId xmlns:a16="http://schemas.microsoft.com/office/drawing/2014/main" id="{15BF07A4-6E88-4B4C-A613-E040344A982D}"/>
              </a:ext>
            </a:extLst>
          </p:cNvPr>
          <p:cNvSpPr/>
          <p:nvPr/>
        </p:nvSpPr>
        <p:spPr>
          <a:xfrm>
            <a:off x="9385154" y="1219232"/>
            <a:ext cx="1572546" cy="461665"/>
          </a:xfrm>
          <a:prstGeom prst="rect">
            <a:avLst/>
          </a:prstGeom>
          <a:noFill/>
        </p:spPr>
        <p:txBody>
          <a:bodyPr wrap="none" lIns="91440" tIns="45720" rIns="91440" bIns="45720">
            <a:spAutoFit/>
          </a:bodyPr>
          <a:lstStyle/>
          <a:p>
            <a:pPr algn="ctr"/>
            <a:r>
              <a:rPr lang="en-US" sz="2400" b="0" cap="none" spc="0" dirty="0">
                <a:ln w="0"/>
                <a:solidFill>
                  <a:schemeClr val="tx1"/>
                </a:solidFill>
                <a:effectLst>
                  <a:outerShdw blurRad="38100" dist="19050" dir="2700000" algn="tl" rotWithShape="0">
                    <a:schemeClr val="dk1">
                      <a:alpha val="40000"/>
                    </a:schemeClr>
                  </a:outerShdw>
                </a:effectLst>
              </a:rPr>
              <a:t>Zig-zag line</a:t>
            </a:r>
          </a:p>
        </p:txBody>
      </p:sp>
      <p:sp>
        <p:nvSpPr>
          <p:cNvPr id="15" name="Rectangle 14">
            <a:extLst>
              <a:ext uri="{FF2B5EF4-FFF2-40B4-BE49-F238E27FC236}">
                <a16:creationId xmlns:a16="http://schemas.microsoft.com/office/drawing/2014/main" id="{3B1FCC2E-F3FF-4226-A7FA-EC423A0DE3D6}"/>
              </a:ext>
            </a:extLst>
          </p:cNvPr>
          <p:cNvSpPr/>
          <p:nvPr/>
        </p:nvSpPr>
        <p:spPr>
          <a:xfrm>
            <a:off x="7465815" y="1497786"/>
            <a:ext cx="1362873" cy="461665"/>
          </a:xfrm>
          <a:prstGeom prst="rect">
            <a:avLst/>
          </a:prstGeom>
          <a:noFill/>
        </p:spPr>
        <p:txBody>
          <a:bodyPr wrap="none" lIns="91440" tIns="45720" rIns="91440" bIns="45720">
            <a:spAutoFit/>
          </a:bodyPr>
          <a:lstStyle/>
          <a:p>
            <a:pPr algn="ctr"/>
            <a:r>
              <a:rPr lang="en-US" sz="2400" b="0" cap="none" spc="0" dirty="0">
                <a:ln w="0"/>
                <a:solidFill>
                  <a:schemeClr val="tx1"/>
                </a:solidFill>
                <a:effectLst>
                  <a:outerShdw blurRad="38100" dist="19050" dir="2700000" algn="tl" rotWithShape="0">
                    <a:schemeClr val="dk1">
                      <a:alpha val="40000"/>
                    </a:schemeClr>
                  </a:outerShdw>
                </a:effectLst>
              </a:rPr>
              <a:t>Thick line</a:t>
            </a:r>
          </a:p>
        </p:txBody>
      </p:sp>
      <p:sp>
        <p:nvSpPr>
          <p:cNvPr id="16" name="Rectangle 15">
            <a:extLst>
              <a:ext uri="{FF2B5EF4-FFF2-40B4-BE49-F238E27FC236}">
                <a16:creationId xmlns:a16="http://schemas.microsoft.com/office/drawing/2014/main" id="{40DC9413-014B-40B6-A3AA-25981D828961}"/>
              </a:ext>
            </a:extLst>
          </p:cNvPr>
          <p:cNvSpPr/>
          <p:nvPr/>
        </p:nvSpPr>
        <p:spPr>
          <a:xfrm>
            <a:off x="9758632" y="614820"/>
            <a:ext cx="1255473" cy="461665"/>
          </a:xfrm>
          <a:prstGeom prst="rect">
            <a:avLst/>
          </a:prstGeom>
          <a:noFill/>
        </p:spPr>
        <p:txBody>
          <a:bodyPr wrap="none" lIns="91440" tIns="45720" rIns="91440" bIns="45720">
            <a:spAutoFit/>
          </a:bodyPr>
          <a:lstStyle/>
          <a:p>
            <a:pPr algn="ctr"/>
            <a:r>
              <a:rPr lang="en-US" sz="2400" b="0" cap="none" spc="0" dirty="0">
                <a:ln w="0"/>
                <a:solidFill>
                  <a:schemeClr val="tx1"/>
                </a:solidFill>
                <a:effectLst>
                  <a:outerShdw blurRad="38100" dist="19050" dir="2700000" algn="tl" rotWithShape="0">
                    <a:schemeClr val="dk1">
                      <a:alpha val="40000"/>
                    </a:schemeClr>
                  </a:outerShdw>
                </a:effectLst>
              </a:rPr>
              <a:t>Thin line</a:t>
            </a:r>
          </a:p>
        </p:txBody>
      </p:sp>
      <p:sp>
        <p:nvSpPr>
          <p:cNvPr id="17" name="Rectangle 16">
            <a:extLst>
              <a:ext uri="{FF2B5EF4-FFF2-40B4-BE49-F238E27FC236}">
                <a16:creationId xmlns:a16="http://schemas.microsoft.com/office/drawing/2014/main" id="{43DB0EB1-A4DC-4747-87F7-C18371824417}"/>
              </a:ext>
            </a:extLst>
          </p:cNvPr>
          <p:cNvSpPr/>
          <p:nvPr/>
        </p:nvSpPr>
        <p:spPr>
          <a:xfrm>
            <a:off x="9611863" y="2437364"/>
            <a:ext cx="2204451" cy="461665"/>
          </a:xfrm>
          <a:prstGeom prst="rect">
            <a:avLst/>
          </a:prstGeom>
          <a:noFill/>
        </p:spPr>
        <p:txBody>
          <a:bodyPr wrap="none" lIns="91440" tIns="45720" rIns="91440" bIns="45720">
            <a:spAutoFit/>
          </a:bodyPr>
          <a:lstStyle/>
          <a:p>
            <a:pPr algn="ctr"/>
            <a:r>
              <a:rPr lang="en-US" sz="2400" b="0" cap="none" spc="0" dirty="0">
                <a:ln w="0"/>
                <a:solidFill>
                  <a:schemeClr val="tx1"/>
                </a:solidFill>
                <a:effectLst>
                  <a:outerShdw blurRad="38100" dist="19050" dir="2700000" algn="tl" rotWithShape="0">
                    <a:schemeClr val="dk1">
                      <a:alpha val="40000"/>
                    </a:schemeClr>
                  </a:outerShdw>
                </a:effectLst>
              </a:rPr>
              <a:t>Emphasized line</a:t>
            </a:r>
          </a:p>
        </p:txBody>
      </p:sp>
      <p:sp>
        <p:nvSpPr>
          <p:cNvPr id="18" name="Rectangle 17">
            <a:extLst>
              <a:ext uri="{FF2B5EF4-FFF2-40B4-BE49-F238E27FC236}">
                <a16:creationId xmlns:a16="http://schemas.microsoft.com/office/drawing/2014/main" id="{7177E463-9952-4050-B65D-4D99EB0DC2A6}"/>
              </a:ext>
            </a:extLst>
          </p:cNvPr>
          <p:cNvSpPr/>
          <p:nvPr/>
        </p:nvSpPr>
        <p:spPr>
          <a:xfrm>
            <a:off x="7872559" y="2772747"/>
            <a:ext cx="1512595" cy="461665"/>
          </a:xfrm>
          <a:prstGeom prst="rect">
            <a:avLst/>
          </a:prstGeom>
          <a:noFill/>
        </p:spPr>
        <p:txBody>
          <a:bodyPr wrap="none" lIns="91440" tIns="45720" rIns="91440" bIns="45720">
            <a:spAutoFit/>
          </a:bodyPr>
          <a:lstStyle/>
          <a:p>
            <a:pPr algn="ctr"/>
            <a:r>
              <a:rPr lang="en-US" sz="2400" b="0" cap="none" spc="0" dirty="0">
                <a:ln w="0"/>
                <a:solidFill>
                  <a:schemeClr val="tx1"/>
                </a:solidFill>
                <a:effectLst>
                  <a:outerShdw blurRad="38100" dist="19050" dir="2700000" algn="tl" rotWithShape="0">
                    <a:schemeClr val="dk1">
                      <a:alpha val="40000"/>
                    </a:schemeClr>
                  </a:outerShdw>
                </a:effectLst>
              </a:rPr>
              <a:t>Scaled line</a:t>
            </a:r>
          </a:p>
        </p:txBody>
      </p:sp>
      <p:sp>
        <p:nvSpPr>
          <p:cNvPr id="19" name="Rectangle 18">
            <a:extLst>
              <a:ext uri="{FF2B5EF4-FFF2-40B4-BE49-F238E27FC236}">
                <a16:creationId xmlns:a16="http://schemas.microsoft.com/office/drawing/2014/main" id="{333B7E7E-9C19-435A-ADB0-DEBE84A76C95}"/>
              </a:ext>
            </a:extLst>
          </p:cNvPr>
          <p:cNvSpPr/>
          <p:nvPr/>
        </p:nvSpPr>
        <p:spPr>
          <a:xfrm>
            <a:off x="9236684" y="1817867"/>
            <a:ext cx="1869486" cy="461665"/>
          </a:xfrm>
          <a:prstGeom prst="rect">
            <a:avLst/>
          </a:prstGeom>
          <a:noFill/>
        </p:spPr>
        <p:txBody>
          <a:bodyPr wrap="none" lIns="91440" tIns="45720" rIns="91440" bIns="45720">
            <a:spAutoFit/>
          </a:bodyPr>
          <a:lstStyle/>
          <a:p>
            <a:pPr algn="ctr"/>
            <a:r>
              <a:rPr lang="en-US" sz="2400" b="0" cap="none" spc="0" dirty="0">
                <a:ln w="0"/>
                <a:solidFill>
                  <a:schemeClr val="tx1"/>
                </a:solidFill>
                <a:effectLst>
                  <a:outerShdw blurRad="38100" dist="19050" dir="2700000" algn="tl" rotWithShape="0">
                    <a:schemeClr val="dk1">
                      <a:alpha val="40000"/>
                    </a:schemeClr>
                  </a:outerShdw>
                </a:effectLst>
              </a:rPr>
              <a:t>Textured  line</a:t>
            </a:r>
          </a:p>
        </p:txBody>
      </p:sp>
      <p:sp>
        <p:nvSpPr>
          <p:cNvPr id="20" name="Rectangle 19">
            <a:extLst>
              <a:ext uri="{FF2B5EF4-FFF2-40B4-BE49-F238E27FC236}">
                <a16:creationId xmlns:a16="http://schemas.microsoft.com/office/drawing/2014/main" id="{5BFA39EF-ADFC-47B5-97D2-401BC1D15696}"/>
              </a:ext>
            </a:extLst>
          </p:cNvPr>
          <p:cNvSpPr/>
          <p:nvPr/>
        </p:nvSpPr>
        <p:spPr>
          <a:xfrm>
            <a:off x="7839143" y="2227065"/>
            <a:ext cx="1687450" cy="461665"/>
          </a:xfrm>
          <a:prstGeom prst="rect">
            <a:avLst/>
          </a:prstGeom>
          <a:noFill/>
        </p:spPr>
        <p:txBody>
          <a:bodyPr wrap="none" lIns="91440" tIns="45720" rIns="91440" bIns="45720">
            <a:spAutoFit/>
          </a:bodyPr>
          <a:lstStyle/>
          <a:p>
            <a:pPr algn="ctr"/>
            <a:r>
              <a:rPr lang="en-US" sz="2400" b="0" cap="none" spc="0" dirty="0">
                <a:ln w="0"/>
                <a:solidFill>
                  <a:schemeClr val="tx1"/>
                </a:solidFill>
                <a:effectLst>
                  <a:outerShdw blurRad="38100" dist="19050" dir="2700000" algn="tl" rotWithShape="0">
                    <a:schemeClr val="dk1">
                      <a:alpha val="40000"/>
                    </a:schemeClr>
                  </a:outerShdw>
                </a:effectLst>
              </a:rPr>
              <a:t>Colored line</a:t>
            </a:r>
          </a:p>
        </p:txBody>
      </p:sp>
      <p:sp>
        <p:nvSpPr>
          <p:cNvPr id="21" name="Rectangle 20">
            <a:extLst>
              <a:ext uri="{FF2B5EF4-FFF2-40B4-BE49-F238E27FC236}">
                <a16:creationId xmlns:a16="http://schemas.microsoft.com/office/drawing/2014/main" id="{E0EE1AF9-2EB0-4284-A33B-C450F568A222}"/>
              </a:ext>
            </a:extLst>
          </p:cNvPr>
          <p:cNvSpPr/>
          <p:nvPr/>
        </p:nvSpPr>
        <p:spPr>
          <a:xfrm>
            <a:off x="9618285" y="3050207"/>
            <a:ext cx="2258568" cy="461665"/>
          </a:xfrm>
          <a:prstGeom prst="rect">
            <a:avLst/>
          </a:prstGeom>
          <a:noFill/>
        </p:spPr>
        <p:txBody>
          <a:bodyPr wrap="none" lIns="91440" tIns="45720" rIns="91440" bIns="45720">
            <a:spAutoFit/>
          </a:bodyPr>
          <a:lstStyle/>
          <a:p>
            <a:pPr algn="ctr"/>
            <a:r>
              <a:rPr lang="en-US" sz="2400" b="0" cap="none" spc="0" dirty="0">
                <a:ln w="0"/>
                <a:solidFill>
                  <a:schemeClr val="tx1"/>
                </a:solidFill>
                <a:effectLst>
                  <a:outerShdw blurRad="38100" dist="19050" dir="2700000" algn="tl" rotWithShape="0">
                    <a:schemeClr val="dk1">
                      <a:alpha val="40000"/>
                    </a:schemeClr>
                  </a:outerShdw>
                </a:effectLst>
              </a:rPr>
              <a:t>Hand-drawn line</a:t>
            </a:r>
          </a:p>
        </p:txBody>
      </p:sp>
      <p:sp>
        <p:nvSpPr>
          <p:cNvPr id="22" name="Rectangle 21">
            <a:extLst>
              <a:ext uri="{FF2B5EF4-FFF2-40B4-BE49-F238E27FC236}">
                <a16:creationId xmlns:a16="http://schemas.microsoft.com/office/drawing/2014/main" id="{4E777956-3F87-475C-A313-D412FF420E64}"/>
              </a:ext>
            </a:extLst>
          </p:cNvPr>
          <p:cNvSpPr/>
          <p:nvPr/>
        </p:nvSpPr>
        <p:spPr>
          <a:xfrm>
            <a:off x="7717296" y="3441810"/>
            <a:ext cx="1870833" cy="461665"/>
          </a:xfrm>
          <a:prstGeom prst="rect">
            <a:avLst/>
          </a:prstGeom>
          <a:noFill/>
        </p:spPr>
        <p:txBody>
          <a:bodyPr wrap="none" lIns="91440" tIns="45720" rIns="91440" bIns="45720">
            <a:spAutoFit/>
          </a:bodyPr>
          <a:lstStyle/>
          <a:p>
            <a:pPr algn="ctr"/>
            <a:r>
              <a:rPr lang="en-US" sz="2400" b="0" cap="none" spc="0" dirty="0">
                <a:ln w="0"/>
                <a:solidFill>
                  <a:schemeClr val="tx1"/>
                </a:solidFill>
                <a:effectLst>
                  <a:outerShdw blurRad="38100" dist="19050" dir="2700000" algn="tl" rotWithShape="0">
                    <a:schemeClr val="dk1">
                      <a:alpha val="40000"/>
                    </a:schemeClr>
                  </a:outerShdw>
                </a:effectLst>
              </a:rPr>
              <a:t>Distorted line</a:t>
            </a:r>
          </a:p>
        </p:txBody>
      </p:sp>
      <p:sp>
        <p:nvSpPr>
          <p:cNvPr id="23" name="Rectangle 22">
            <a:extLst>
              <a:ext uri="{FF2B5EF4-FFF2-40B4-BE49-F238E27FC236}">
                <a16:creationId xmlns:a16="http://schemas.microsoft.com/office/drawing/2014/main" id="{D5247487-8845-46B0-AA56-50F9BA859810}"/>
              </a:ext>
            </a:extLst>
          </p:cNvPr>
          <p:cNvSpPr/>
          <p:nvPr/>
        </p:nvSpPr>
        <p:spPr>
          <a:xfrm>
            <a:off x="10156555" y="3607110"/>
            <a:ext cx="1308371" cy="461665"/>
          </a:xfrm>
          <a:prstGeom prst="rect">
            <a:avLst/>
          </a:prstGeom>
          <a:noFill/>
        </p:spPr>
        <p:txBody>
          <a:bodyPr wrap="none" lIns="91440" tIns="45720" rIns="91440" bIns="45720">
            <a:spAutoFit/>
          </a:bodyPr>
          <a:lstStyle/>
          <a:p>
            <a:pPr algn="ctr"/>
            <a:r>
              <a:rPr lang="en-US" sz="2400" b="0" cap="none" spc="0" dirty="0">
                <a:ln w="0"/>
                <a:solidFill>
                  <a:schemeClr val="tx1"/>
                </a:solidFill>
                <a:effectLst>
                  <a:outerShdw blurRad="38100" dist="19050" dir="2700000" algn="tl" rotWithShape="0">
                    <a:schemeClr val="dk1">
                      <a:alpha val="40000"/>
                    </a:schemeClr>
                  </a:outerShdw>
                </a:effectLst>
              </a:rPr>
              <a:t>Long line</a:t>
            </a:r>
          </a:p>
        </p:txBody>
      </p:sp>
      <p:sp>
        <p:nvSpPr>
          <p:cNvPr id="24" name="Rectangle 23">
            <a:extLst>
              <a:ext uri="{FF2B5EF4-FFF2-40B4-BE49-F238E27FC236}">
                <a16:creationId xmlns:a16="http://schemas.microsoft.com/office/drawing/2014/main" id="{E2EF04E3-A305-4F03-AE83-9B6C49E84AFF}"/>
              </a:ext>
            </a:extLst>
          </p:cNvPr>
          <p:cNvSpPr/>
          <p:nvPr/>
        </p:nvSpPr>
        <p:spPr>
          <a:xfrm>
            <a:off x="7981985" y="4157482"/>
            <a:ext cx="1385316" cy="461665"/>
          </a:xfrm>
          <a:prstGeom prst="rect">
            <a:avLst/>
          </a:prstGeom>
          <a:noFill/>
        </p:spPr>
        <p:txBody>
          <a:bodyPr wrap="none" lIns="91440" tIns="45720" rIns="91440" bIns="45720">
            <a:spAutoFit/>
          </a:bodyPr>
          <a:lstStyle/>
          <a:p>
            <a:pPr algn="ctr"/>
            <a:r>
              <a:rPr lang="en-US" sz="2400" b="0" cap="none" spc="0" dirty="0">
                <a:ln w="0"/>
                <a:solidFill>
                  <a:schemeClr val="tx1"/>
                </a:solidFill>
                <a:effectLst>
                  <a:outerShdw blurRad="38100" dist="19050" dir="2700000" algn="tl" rotWithShape="0">
                    <a:schemeClr val="dk1">
                      <a:alpha val="40000"/>
                    </a:schemeClr>
                  </a:outerShdw>
                </a:effectLst>
              </a:rPr>
              <a:t>Short line</a:t>
            </a:r>
          </a:p>
        </p:txBody>
      </p:sp>
      <p:sp>
        <p:nvSpPr>
          <p:cNvPr id="25" name="Rectangle 24">
            <a:extLst>
              <a:ext uri="{FF2B5EF4-FFF2-40B4-BE49-F238E27FC236}">
                <a16:creationId xmlns:a16="http://schemas.microsoft.com/office/drawing/2014/main" id="{1030A36E-D86D-4AC0-863F-CBC805F7CB34}"/>
              </a:ext>
            </a:extLst>
          </p:cNvPr>
          <p:cNvSpPr/>
          <p:nvPr/>
        </p:nvSpPr>
        <p:spPr>
          <a:xfrm>
            <a:off x="9891587" y="4207822"/>
            <a:ext cx="1645002" cy="461665"/>
          </a:xfrm>
          <a:prstGeom prst="rect">
            <a:avLst/>
          </a:prstGeom>
          <a:noFill/>
        </p:spPr>
        <p:txBody>
          <a:bodyPr wrap="none" lIns="91440" tIns="45720" rIns="91440" bIns="45720">
            <a:spAutoFit/>
          </a:bodyPr>
          <a:lstStyle/>
          <a:p>
            <a:pPr algn="ctr"/>
            <a:r>
              <a:rPr lang="en-US" sz="2400" b="0" cap="none" spc="0" dirty="0">
                <a:ln w="0"/>
                <a:solidFill>
                  <a:schemeClr val="tx1"/>
                </a:solidFill>
                <a:effectLst>
                  <a:outerShdw blurRad="38100" dist="19050" dir="2700000" algn="tl" rotWithShape="0">
                    <a:schemeClr val="dk1">
                      <a:alpha val="40000"/>
                    </a:schemeClr>
                  </a:outerShdw>
                </a:effectLst>
              </a:rPr>
              <a:t>Dashed line</a:t>
            </a:r>
          </a:p>
        </p:txBody>
      </p:sp>
      <p:sp>
        <p:nvSpPr>
          <p:cNvPr id="26" name="Title 1">
            <a:extLst>
              <a:ext uri="{FF2B5EF4-FFF2-40B4-BE49-F238E27FC236}">
                <a16:creationId xmlns:a16="http://schemas.microsoft.com/office/drawing/2014/main" id="{954F9AF7-B486-4EFF-8687-A908347610AF}"/>
              </a:ext>
            </a:extLst>
          </p:cNvPr>
          <p:cNvSpPr>
            <a:spLocks noGrp="1"/>
          </p:cNvSpPr>
          <p:nvPr>
            <p:ph type="ctrTitle"/>
          </p:nvPr>
        </p:nvSpPr>
        <p:spPr>
          <a:xfrm>
            <a:off x="-2001572" y="-1168368"/>
            <a:ext cx="9144000" cy="2387600"/>
          </a:xfrm>
        </p:spPr>
        <p:txBody>
          <a:bodyPr/>
          <a:lstStyle/>
          <a:p>
            <a:r>
              <a:rPr lang="en-GB" sz="4000" dirty="0">
                <a:latin typeface="Times New Roman" panose="02020603050405020304" pitchFamily="18" charset="0"/>
                <a:cs typeface="Times New Roman" panose="02020603050405020304" pitchFamily="18" charset="0"/>
              </a:rPr>
              <a:t>Future work and PhD</a:t>
            </a:r>
          </a:p>
        </p:txBody>
      </p:sp>
    </p:spTree>
    <p:extLst>
      <p:ext uri="{BB962C8B-B14F-4D97-AF65-F5344CB8AC3E}">
        <p14:creationId xmlns:p14="http://schemas.microsoft.com/office/powerpoint/2010/main" val="1218512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fade">
                                      <p:cBhvr>
                                        <p:cTn id="64" dur="500"/>
                                        <p:tgtEl>
                                          <p:spTgt spid="6"/>
                                        </p:tgtEl>
                                      </p:cBhvr>
                                    </p:animEffect>
                                  </p:childTnLst>
                                </p:cTn>
                              </p:par>
                              <p:par>
                                <p:cTn id="65" presetID="10" presetClass="entr" presetSubtype="0" fill="hold" nodeType="with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fade">
                                      <p:cBhvr>
                                        <p:cTn id="67" dur="500"/>
                                        <p:tgtEl>
                                          <p:spTgt spid="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
                                        </p:tgtEl>
                                        <p:attrNameLst>
                                          <p:attrName>style.visibility</p:attrName>
                                        </p:attrNameLst>
                                      </p:cBhvr>
                                      <p:to>
                                        <p:strVal val="visible"/>
                                      </p:to>
                                    </p:set>
                                    <p:animEffect transition="in" filter="fade">
                                      <p:cBhvr>
                                        <p:cTn id="70" dur="500"/>
                                        <p:tgtEl>
                                          <p:spTgt spid="4"/>
                                        </p:tgtEl>
                                      </p:cBhvr>
                                    </p:animEffect>
                                  </p:childTnLst>
                                </p:cTn>
                              </p:par>
                              <p:par>
                                <p:cTn id="71" presetID="10" presetClass="entr" presetSubtype="0" fill="hold"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fade">
                                      <p:cBhvr>
                                        <p:cTn id="73" dur="500"/>
                                        <p:tgtEl>
                                          <p:spTgt spid="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8"/>
                                        </p:tgtEl>
                                        <p:attrNameLst>
                                          <p:attrName>style.visibility</p:attrName>
                                        </p:attrNameLst>
                                      </p:cBhvr>
                                      <p:to>
                                        <p:strVal val="visible"/>
                                      </p:to>
                                    </p:set>
                                    <p:animEffect transition="in" filter="fade">
                                      <p:cBhvr>
                                        <p:cTn id="7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2" grpId="0"/>
      <p:bldP spid="14" grpId="0"/>
      <p:bldP spid="15" grpId="0"/>
      <p:bldP spid="16" grpId="0"/>
      <p:bldP spid="17" grpId="0"/>
      <p:bldP spid="18" grpId="0"/>
      <p:bldP spid="19" grpId="0"/>
      <p:bldP spid="20" grpId="0"/>
      <p:bldP spid="21" grpId="0"/>
      <p:bldP spid="22" grpId="0"/>
      <p:bldP spid="23" grpId="0"/>
      <p:bldP spid="24" grpId="0"/>
      <p:bldP spid="2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1070</TotalTime>
  <Words>735</Words>
  <Application>Microsoft Office PowerPoint</Application>
  <PresentationFormat>Widescreen</PresentationFormat>
  <Paragraphs>84</Paragraphs>
  <Slides>11</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Calibri</vt:lpstr>
      <vt:lpstr>Calibri Light</vt:lpstr>
      <vt:lpstr>Google Sans</vt:lpstr>
      <vt:lpstr>Times New Roman</vt:lpstr>
      <vt:lpstr>Office Theme</vt:lpstr>
      <vt:lpstr>PowerPoint Presentation</vt:lpstr>
      <vt:lpstr>Valuable insights into the visualisation of uncertainty in data as a means to navigating business risks and making better strategic decisions.  AMI_01   Authors: Joel Pinney, Fiona Carroll &amp; Esyin Chew    </vt:lpstr>
      <vt:lpstr>Content:  </vt:lpstr>
      <vt:lpstr>PowerPoint Presentation</vt:lpstr>
      <vt:lpstr>PowerPoint Presentation</vt:lpstr>
      <vt:lpstr>The study:</vt:lpstr>
      <vt:lpstr>The findings:</vt:lpstr>
      <vt:lpstr>PowerPoint Presentation</vt:lpstr>
      <vt:lpstr>Future work and PhD</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FIONA CARROLL</dc:creator>
  <cp:lastModifiedBy>Pinney, Joel</cp:lastModifiedBy>
  <cp:revision>42</cp:revision>
  <dcterms:created xsi:type="dcterms:W3CDTF">2020-11-13T13:23:37Z</dcterms:created>
  <dcterms:modified xsi:type="dcterms:W3CDTF">2021-05-14T19:23:25Z</dcterms:modified>
</cp:coreProperties>
</file>