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8" r:id="rId2"/>
  </p:sldMasterIdLst>
  <p:notesMasterIdLst>
    <p:notesMasterId r:id="rId18"/>
  </p:notesMasterIdLst>
  <p:sldIdLst>
    <p:sldId id="315" r:id="rId3"/>
    <p:sldId id="309" r:id="rId4"/>
    <p:sldId id="329" r:id="rId5"/>
    <p:sldId id="318" r:id="rId6"/>
    <p:sldId id="319" r:id="rId7"/>
    <p:sldId id="317" r:id="rId8"/>
    <p:sldId id="326" r:id="rId9"/>
    <p:sldId id="327" r:id="rId10"/>
    <p:sldId id="328" r:id="rId11"/>
    <p:sldId id="321" r:id="rId12"/>
    <p:sldId id="325" r:id="rId13"/>
    <p:sldId id="322" r:id="rId14"/>
    <p:sldId id="323" r:id="rId15"/>
    <p:sldId id="324" r:id="rId16"/>
    <p:sldId id="31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79" autoAdjust="0"/>
    <p:restoredTop sz="94660"/>
  </p:normalViewPr>
  <p:slideViewPr>
    <p:cSldViewPr snapToGrid="0">
      <p:cViewPr varScale="1">
        <p:scale>
          <a:sx n="87" d="100"/>
          <a:sy n="87" d="100"/>
        </p:scale>
        <p:origin x="307" y="62"/>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CF089F-AD57-405A-8C7A-A8E4A1AF0554}" type="datetimeFigureOut">
              <a:rPr lang="en-US" smtClean="0"/>
              <a:t>5/16/2021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E8074E-9718-45F1-9D53-B6A1A05096C9}" type="slidenum">
              <a:rPr lang="en-US" smtClean="0"/>
              <a:t>‹#›</a:t>
            </a:fld>
            <a:endParaRPr lang="en-US"/>
          </a:p>
        </p:txBody>
      </p:sp>
    </p:spTree>
    <p:extLst>
      <p:ext uri="{BB962C8B-B14F-4D97-AF65-F5344CB8AC3E}">
        <p14:creationId xmlns:p14="http://schemas.microsoft.com/office/powerpoint/2010/main" val="2067737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7" name="Rectangle 6"/>
          <p:cNvSpPr/>
          <p:nvPr userDrawn="1"/>
        </p:nvSpPr>
        <p:spPr>
          <a:xfrm flipH="1">
            <a:off x="0" y="-1"/>
            <a:ext cx="12192000" cy="6858001"/>
          </a:xfrm>
          <a:prstGeom prst="rect">
            <a:avLst/>
          </a:prstGeom>
          <a:blipFill>
            <a:blip r:embed="rId2"/>
            <a:srcRect/>
            <a:stretch>
              <a:fillRect t="-45" b="-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userDrawn="1"/>
        </p:nvSpPr>
        <p:spPr>
          <a:xfrm>
            <a:off x="0" y="-2"/>
            <a:ext cx="12192000" cy="6858001"/>
          </a:xfrm>
          <a:prstGeom prst="rect">
            <a:avLst/>
          </a:prstGeom>
          <a:gradFill flip="none" rotWithShape="1">
            <a:gsLst>
              <a:gs pos="50000">
                <a:srgbClr val="0E6394">
                  <a:alpha val="45000"/>
                </a:srgbClr>
              </a:gs>
              <a:gs pos="17000">
                <a:schemeClr val="tx2">
                  <a:alpha val="45000"/>
                </a:schemeClr>
              </a:gs>
              <a:gs pos="100000">
                <a:schemeClr val="accent2">
                  <a:alpha val="4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3416300" y="1742900"/>
            <a:ext cx="5359400" cy="2387600"/>
          </a:xfrm>
        </p:spPr>
        <p:txBody>
          <a:bodyPr anchor="ctr">
            <a:normAutofit/>
          </a:bodyPr>
          <a:lstStyle>
            <a:lvl1pPr algn="ctr">
              <a:lnSpc>
                <a:spcPct val="100000"/>
              </a:lnSpc>
              <a:defRPr sz="5400" b="1">
                <a:solidFill>
                  <a:schemeClr val="bg1"/>
                </a:solidFill>
              </a:defRPr>
            </a:lvl1pPr>
          </a:lstStyle>
          <a:p>
            <a:r>
              <a:rPr lang="en-US"/>
              <a:t>Click to edit Master title style</a:t>
            </a:r>
            <a:endParaRPr lang="en-GB" dirty="0"/>
          </a:p>
        </p:txBody>
      </p:sp>
      <p:sp>
        <p:nvSpPr>
          <p:cNvPr id="6" name="Text Placeholder 5"/>
          <p:cNvSpPr>
            <a:spLocks noGrp="1"/>
          </p:cNvSpPr>
          <p:nvPr>
            <p:ph type="body" sz="quarter" idx="10" hasCustomPrompt="1"/>
          </p:nvPr>
        </p:nvSpPr>
        <p:spPr>
          <a:xfrm>
            <a:off x="3416398" y="4161275"/>
            <a:ext cx="5359206" cy="1079795"/>
          </a:xfrm>
          <a:prstGeom prst="rect">
            <a:avLst/>
          </a:prstGeom>
        </p:spPr>
        <p:txBody>
          <a:bodyPr anchor="ctr">
            <a:normAutofit/>
          </a:bodyPr>
          <a:lstStyle>
            <a:lvl1pPr marL="0" indent="0" algn="ctr">
              <a:buNone/>
              <a:defRPr sz="2800" b="1" baseline="0">
                <a:solidFill>
                  <a:schemeClr val="bg1"/>
                </a:solidFill>
                <a:latin typeface="+mj-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
        <p:nvSpPr>
          <p:cNvPr id="8" name="Rectangle 7"/>
          <p:cNvSpPr/>
          <p:nvPr userDrawn="1"/>
        </p:nvSpPr>
        <p:spPr>
          <a:xfrm>
            <a:off x="3396000" y="729000"/>
            <a:ext cx="5400000" cy="540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latin typeface="Arial"/>
            </a:endParaRPr>
          </a:p>
        </p:txBody>
      </p:sp>
    </p:spTree>
    <p:extLst>
      <p:ext uri="{BB962C8B-B14F-4D97-AF65-F5344CB8AC3E}">
        <p14:creationId xmlns:p14="http://schemas.microsoft.com/office/powerpoint/2010/main" val="1642761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nimating TItle Bar">
    <p:spTree>
      <p:nvGrpSpPr>
        <p:cNvPr id="1" name=""/>
        <p:cNvGrpSpPr/>
        <p:nvPr/>
      </p:nvGrpSpPr>
      <p:grpSpPr>
        <a:xfrm>
          <a:off x="0" y="0"/>
          <a:ext cx="0" cy="0"/>
          <a:chOff x="0" y="0"/>
          <a:chExt cx="0" cy="0"/>
        </a:xfrm>
      </p:grpSpPr>
      <p:sp>
        <p:nvSpPr>
          <p:cNvPr id="7" name="Rectangle 6"/>
          <p:cNvSpPr/>
          <p:nvPr userDrawn="1"/>
        </p:nvSpPr>
        <p:spPr>
          <a:xfrm flipH="1" flipV="1">
            <a:off x="2005009" y="-2"/>
            <a:ext cx="10185395" cy="896472"/>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title"/>
          </p:nvPr>
        </p:nvSpPr>
        <p:spPr>
          <a:xfrm>
            <a:off x="2005012" y="98984"/>
            <a:ext cx="10185400" cy="698501"/>
          </a:xfrm>
        </p:spPr>
        <p:txBody>
          <a:bodyPr>
            <a:normAutofit/>
          </a:bodyPr>
          <a:lstStyle>
            <a:lvl1pPr>
              <a:defRPr sz="2400"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214800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Lst>
  </p:timing>
  <p:extLst>
    <p:ext uri="{DCECCB84-F9BA-43D5-87BE-67443E8EF086}">
      <p15:sldGuideLst xmlns:p15="http://schemas.microsoft.com/office/powerpoint/2012/main">
        <p15:guide id="1" pos="7">
          <p15:clr>
            <a:srgbClr val="FBAE40"/>
          </p15:clr>
        </p15:guide>
        <p15:guide id="2" pos="753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n-Animating TItle Bar">
    <p:spTree>
      <p:nvGrpSpPr>
        <p:cNvPr id="1" name=""/>
        <p:cNvGrpSpPr/>
        <p:nvPr/>
      </p:nvGrpSpPr>
      <p:grpSpPr>
        <a:xfrm>
          <a:off x="0" y="0"/>
          <a:ext cx="0" cy="0"/>
          <a:chOff x="0" y="0"/>
          <a:chExt cx="0" cy="0"/>
        </a:xfrm>
      </p:grpSpPr>
      <p:sp>
        <p:nvSpPr>
          <p:cNvPr id="7" name="Rectangle 6"/>
          <p:cNvSpPr/>
          <p:nvPr userDrawn="1"/>
        </p:nvSpPr>
        <p:spPr>
          <a:xfrm flipH="1" flipV="1">
            <a:off x="2005010" y="-1"/>
            <a:ext cx="10185395" cy="896471"/>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title"/>
          </p:nvPr>
        </p:nvSpPr>
        <p:spPr>
          <a:xfrm>
            <a:off x="2005012" y="98984"/>
            <a:ext cx="10185400" cy="698501"/>
          </a:xfrm>
        </p:spPr>
        <p:txBody>
          <a:bodyPr>
            <a:normAutofit/>
          </a:bodyPr>
          <a:lstStyle>
            <a:lvl1pPr>
              <a:defRPr sz="2400"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624971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53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 Beacons of Excellence">
    <p:spTree>
      <p:nvGrpSpPr>
        <p:cNvPr id="1" name=""/>
        <p:cNvGrpSpPr/>
        <p:nvPr/>
      </p:nvGrpSpPr>
      <p:grpSpPr>
        <a:xfrm>
          <a:off x="0" y="0"/>
          <a:ext cx="0" cy="0"/>
          <a:chOff x="0" y="0"/>
          <a:chExt cx="0" cy="0"/>
        </a:xfrm>
      </p:grpSpPr>
      <p:sp>
        <p:nvSpPr>
          <p:cNvPr id="7" name="Rectangle 6"/>
          <p:cNvSpPr/>
          <p:nvPr userDrawn="1"/>
        </p:nvSpPr>
        <p:spPr>
          <a:xfrm flipH="1" flipV="1">
            <a:off x="0" y="-1"/>
            <a:ext cx="12192000" cy="6857999"/>
          </a:xfrm>
          <a:prstGeom prst="rect">
            <a:avLst/>
          </a:prstGeom>
          <a:gradFill flip="none" rotWithShape="1">
            <a:gsLst>
              <a:gs pos="50000">
                <a:srgbClr val="0E6394"/>
              </a:gs>
              <a:gs pos="17000">
                <a:srgbClr val="009BBD"/>
              </a:gs>
              <a:gs pos="100000">
                <a:srgbClr val="1B2A6B"/>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118486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int Client Slide">
    <p:spTree>
      <p:nvGrpSpPr>
        <p:cNvPr id="1" name=""/>
        <p:cNvGrpSpPr/>
        <p:nvPr/>
      </p:nvGrpSpPr>
      <p:grpSpPr>
        <a:xfrm>
          <a:off x="0" y="0"/>
          <a:ext cx="0" cy="0"/>
          <a:chOff x="0" y="0"/>
          <a:chExt cx="0" cy="0"/>
        </a:xfrm>
      </p:grpSpPr>
      <p:sp>
        <p:nvSpPr>
          <p:cNvPr id="7" name="Rectangle 6"/>
          <p:cNvSpPr/>
          <p:nvPr userDrawn="1"/>
        </p:nvSpPr>
        <p:spPr>
          <a:xfrm flipH="1">
            <a:off x="0" y="-1"/>
            <a:ext cx="12192000" cy="6858001"/>
          </a:xfrm>
          <a:prstGeom prst="rect">
            <a:avLst/>
          </a:prstGeom>
          <a:blipFill>
            <a:blip r:embed="rId2"/>
            <a:srcRect/>
            <a:stretch>
              <a:fillRect t="-45" b="-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userDrawn="1"/>
        </p:nvSpPr>
        <p:spPr>
          <a:xfrm>
            <a:off x="0" y="0"/>
            <a:ext cx="12192000" cy="6858000"/>
          </a:xfrm>
          <a:prstGeom prst="rect">
            <a:avLst/>
          </a:prstGeom>
          <a:gradFill flip="none" rotWithShape="1">
            <a:gsLst>
              <a:gs pos="50000">
                <a:srgbClr val="0E6394">
                  <a:alpha val="45000"/>
                </a:srgbClr>
              </a:gs>
              <a:gs pos="17000">
                <a:schemeClr val="tx2">
                  <a:alpha val="45000"/>
                </a:schemeClr>
              </a:gs>
              <a:gs pos="100000">
                <a:schemeClr val="accent2">
                  <a:alpha val="4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3396000" y="1742900"/>
            <a:ext cx="5400000" cy="2387600"/>
          </a:xfrm>
        </p:spPr>
        <p:txBody>
          <a:bodyPr anchor="ctr">
            <a:normAutofit/>
          </a:bodyPr>
          <a:lstStyle>
            <a:lvl1pPr algn="ctr">
              <a:lnSpc>
                <a:spcPct val="100000"/>
              </a:lnSpc>
              <a:defRPr sz="5400" b="1">
                <a:solidFill>
                  <a:schemeClr val="bg1"/>
                </a:solidFill>
              </a:defRPr>
            </a:lvl1pPr>
          </a:lstStyle>
          <a:p>
            <a:r>
              <a:rPr lang="en-US"/>
              <a:t>Click to edit Master title style</a:t>
            </a:r>
            <a:endParaRPr lang="en-GB" dirty="0"/>
          </a:p>
        </p:txBody>
      </p:sp>
      <p:sp>
        <p:nvSpPr>
          <p:cNvPr id="6" name="Text Placeholder 5"/>
          <p:cNvSpPr>
            <a:spLocks noGrp="1"/>
          </p:cNvSpPr>
          <p:nvPr>
            <p:ph type="body" sz="quarter" idx="10" hasCustomPrompt="1"/>
          </p:nvPr>
        </p:nvSpPr>
        <p:spPr>
          <a:xfrm>
            <a:off x="3396099" y="4161275"/>
            <a:ext cx="5399803" cy="1079795"/>
          </a:xfrm>
          <a:prstGeom prst="rect">
            <a:avLst/>
          </a:prstGeom>
        </p:spPr>
        <p:txBody>
          <a:bodyPr anchor="ctr">
            <a:normAutofit/>
          </a:bodyPr>
          <a:lstStyle>
            <a:lvl1pPr marL="0" indent="0" algn="ctr">
              <a:buNone/>
              <a:defRPr sz="2800" b="1" baseline="0">
                <a:solidFill>
                  <a:schemeClr val="bg1"/>
                </a:solidFill>
                <a:latin typeface="+mj-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
        <p:nvSpPr>
          <p:cNvPr id="10" name="Rectangle 9"/>
          <p:cNvSpPr/>
          <p:nvPr userDrawn="1"/>
        </p:nvSpPr>
        <p:spPr>
          <a:xfrm>
            <a:off x="3396000" y="729000"/>
            <a:ext cx="5400000" cy="540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latin typeface="Arial"/>
            </a:endParaRPr>
          </a:p>
        </p:txBody>
      </p:sp>
    </p:spTree>
    <p:extLst>
      <p:ext uri="{BB962C8B-B14F-4D97-AF65-F5344CB8AC3E}">
        <p14:creationId xmlns:p14="http://schemas.microsoft.com/office/powerpoint/2010/main" val="1825991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gradFill flip="none" rotWithShape="1">
            <a:gsLst>
              <a:gs pos="37000">
                <a:schemeClr val="accent4"/>
              </a:gs>
              <a:gs pos="7000">
                <a:schemeClr val="accent4"/>
              </a:gs>
              <a:gs pos="63000">
                <a:schemeClr val="accent2"/>
              </a:gs>
              <a:gs pos="100000">
                <a:schemeClr val="accent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userDrawn="1"/>
        </p:nvSpPr>
        <p:spPr>
          <a:xfrm flipH="1">
            <a:off x="0" y="0"/>
            <a:ext cx="12190412" cy="6858000"/>
          </a:xfrm>
          <a:prstGeom prst="rect">
            <a:avLst/>
          </a:prstGeom>
          <a:blipFill dpi="0" rotWithShape="1">
            <a:blip r:embed="rId2">
              <a:alphaModFix amt="40000"/>
            </a:blip>
            <a:srcRect/>
            <a:stretch>
              <a:fillRect l="-20940" t="-1372" b="-228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latin typeface="Arial"/>
            </a:endParaRPr>
          </a:p>
        </p:txBody>
      </p:sp>
      <p:sp>
        <p:nvSpPr>
          <p:cNvPr id="2" name="Title 1"/>
          <p:cNvSpPr>
            <a:spLocks noGrp="1"/>
          </p:cNvSpPr>
          <p:nvPr>
            <p:ph type="ctrTitle"/>
          </p:nvPr>
        </p:nvSpPr>
        <p:spPr>
          <a:xfrm>
            <a:off x="4471876" y="2409650"/>
            <a:ext cx="7262923" cy="2387600"/>
          </a:xfrm>
        </p:spPr>
        <p:txBody>
          <a:bodyPr anchor="ctr">
            <a:noAutofit/>
          </a:bodyPr>
          <a:lstStyle>
            <a:lvl1pPr algn="r">
              <a:lnSpc>
                <a:spcPct val="100000"/>
              </a:lnSpc>
              <a:defRPr sz="8000" b="1">
                <a:solidFill>
                  <a:schemeClr val="bg1"/>
                </a:solidFill>
              </a:defRPr>
            </a:lvl1pPr>
          </a:lstStyle>
          <a:p>
            <a:r>
              <a:rPr lang="en-US"/>
              <a:t>Click to edit Master title style</a:t>
            </a:r>
            <a:endParaRPr lang="en-GB" dirty="0"/>
          </a:p>
        </p:txBody>
      </p:sp>
      <p:sp>
        <p:nvSpPr>
          <p:cNvPr id="6" name="Text Placeholder 5"/>
          <p:cNvSpPr>
            <a:spLocks noGrp="1"/>
          </p:cNvSpPr>
          <p:nvPr>
            <p:ph type="body" sz="quarter" idx="10" hasCustomPrompt="1"/>
          </p:nvPr>
        </p:nvSpPr>
        <p:spPr>
          <a:xfrm>
            <a:off x="209550" y="5562600"/>
            <a:ext cx="11525096" cy="947797"/>
          </a:xfrm>
          <a:prstGeom prst="rect">
            <a:avLst/>
          </a:prstGeom>
        </p:spPr>
        <p:txBody>
          <a:bodyPr anchor="ctr">
            <a:normAutofit/>
          </a:bodyPr>
          <a:lstStyle>
            <a:lvl1pPr marL="0" indent="0" algn="r">
              <a:buNone/>
              <a:defRPr sz="3600" b="0" baseline="0">
                <a:solidFill>
                  <a:schemeClr val="bg1"/>
                </a:solidFill>
                <a:latin typeface="+mn-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Tree>
    <p:extLst>
      <p:ext uri="{BB962C8B-B14F-4D97-AF65-F5344CB8AC3E}">
        <p14:creationId xmlns:p14="http://schemas.microsoft.com/office/powerpoint/2010/main" val="362012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nimating TItle Bar">
    <p:spTree>
      <p:nvGrpSpPr>
        <p:cNvPr id="1" name=""/>
        <p:cNvGrpSpPr/>
        <p:nvPr/>
      </p:nvGrpSpPr>
      <p:grpSpPr>
        <a:xfrm>
          <a:off x="0" y="0"/>
          <a:ext cx="0" cy="0"/>
          <a:chOff x="0" y="0"/>
          <a:chExt cx="0" cy="0"/>
        </a:xfrm>
      </p:grpSpPr>
      <p:sp>
        <p:nvSpPr>
          <p:cNvPr id="7" name="Rectangle 6"/>
          <p:cNvSpPr/>
          <p:nvPr userDrawn="1"/>
        </p:nvSpPr>
        <p:spPr>
          <a:xfrm flipH="1" flipV="1">
            <a:off x="2005009" y="-2"/>
            <a:ext cx="10185395" cy="896472"/>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title"/>
          </p:nvPr>
        </p:nvSpPr>
        <p:spPr>
          <a:xfrm>
            <a:off x="2005012" y="98984"/>
            <a:ext cx="10185400" cy="698501"/>
          </a:xfrm>
        </p:spPr>
        <p:txBody>
          <a:bodyPr>
            <a:normAutofit/>
          </a:bodyPr>
          <a:lstStyle>
            <a:lvl1pPr>
              <a:defRPr sz="2400"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244709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Lst>
  </p:timing>
  <p:extLst>
    <p:ext uri="{DCECCB84-F9BA-43D5-87BE-67443E8EF086}">
      <p15:sldGuideLst xmlns:p15="http://schemas.microsoft.com/office/powerpoint/2012/main">
        <p15:guide id="1" pos="7">
          <p15:clr>
            <a:srgbClr val="FBAE40"/>
          </p15:clr>
        </p15:guide>
        <p15:guide id="2" pos="753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n-Animating TItle Bar">
    <p:spTree>
      <p:nvGrpSpPr>
        <p:cNvPr id="1" name=""/>
        <p:cNvGrpSpPr/>
        <p:nvPr/>
      </p:nvGrpSpPr>
      <p:grpSpPr>
        <a:xfrm>
          <a:off x="0" y="0"/>
          <a:ext cx="0" cy="0"/>
          <a:chOff x="0" y="0"/>
          <a:chExt cx="0" cy="0"/>
        </a:xfrm>
      </p:grpSpPr>
      <p:sp>
        <p:nvSpPr>
          <p:cNvPr id="7" name="Rectangle 6"/>
          <p:cNvSpPr/>
          <p:nvPr userDrawn="1"/>
        </p:nvSpPr>
        <p:spPr>
          <a:xfrm flipH="1" flipV="1">
            <a:off x="2005010" y="-1"/>
            <a:ext cx="10185395" cy="896471"/>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title"/>
          </p:nvPr>
        </p:nvSpPr>
        <p:spPr>
          <a:xfrm>
            <a:off x="2005012" y="98984"/>
            <a:ext cx="10185400" cy="698501"/>
          </a:xfrm>
        </p:spPr>
        <p:txBody>
          <a:bodyPr>
            <a:normAutofit/>
          </a:bodyPr>
          <a:lstStyle>
            <a:lvl1pPr>
              <a:defRPr sz="2400"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1713464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53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Beacons of Excellence">
    <p:spTree>
      <p:nvGrpSpPr>
        <p:cNvPr id="1" name=""/>
        <p:cNvGrpSpPr/>
        <p:nvPr/>
      </p:nvGrpSpPr>
      <p:grpSpPr>
        <a:xfrm>
          <a:off x="0" y="0"/>
          <a:ext cx="0" cy="0"/>
          <a:chOff x="0" y="0"/>
          <a:chExt cx="0" cy="0"/>
        </a:xfrm>
      </p:grpSpPr>
      <p:sp>
        <p:nvSpPr>
          <p:cNvPr id="7" name="Rectangle 6"/>
          <p:cNvSpPr/>
          <p:nvPr userDrawn="1"/>
        </p:nvSpPr>
        <p:spPr>
          <a:xfrm flipH="1" flipV="1">
            <a:off x="0" y="-1"/>
            <a:ext cx="12192000" cy="6857999"/>
          </a:xfrm>
          <a:prstGeom prst="rect">
            <a:avLst/>
          </a:prstGeom>
          <a:gradFill flip="none" rotWithShape="1">
            <a:gsLst>
              <a:gs pos="50000">
                <a:srgbClr val="0E6394"/>
              </a:gs>
              <a:gs pos="17000">
                <a:srgbClr val="009BBD"/>
              </a:gs>
              <a:gs pos="100000">
                <a:srgbClr val="1B2A6B"/>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622029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7" name="Rectangle 6"/>
          <p:cNvSpPr/>
          <p:nvPr userDrawn="1"/>
        </p:nvSpPr>
        <p:spPr>
          <a:xfrm flipH="1">
            <a:off x="0" y="-1"/>
            <a:ext cx="12192000" cy="6858001"/>
          </a:xfrm>
          <a:prstGeom prst="rect">
            <a:avLst/>
          </a:prstGeom>
          <a:blipFill>
            <a:blip r:embed="rId2"/>
            <a:srcRect/>
            <a:stretch>
              <a:fillRect t="-45" b="-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userDrawn="1"/>
        </p:nvSpPr>
        <p:spPr>
          <a:xfrm>
            <a:off x="0" y="-2"/>
            <a:ext cx="12192000" cy="6858001"/>
          </a:xfrm>
          <a:prstGeom prst="rect">
            <a:avLst/>
          </a:prstGeom>
          <a:gradFill flip="none" rotWithShape="1">
            <a:gsLst>
              <a:gs pos="50000">
                <a:srgbClr val="0E6394">
                  <a:alpha val="45000"/>
                </a:srgbClr>
              </a:gs>
              <a:gs pos="17000">
                <a:schemeClr val="tx2">
                  <a:alpha val="45000"/>
                </a:schemeClr>
              </a:gs>
              <a:gs pos="100000">
                <a:schemeClr val="accent2">
                  <a:alpha val="4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3416300" y="1742900"/>
            <a:ext cx="5359400" cy="2387600"/>
          </a:xfrm>
        </p:spPr>
        <p:txBody>
          <a:bodyPr anchor="ctr">
            <a:normAutofit/>
          </a:bodyPr>
          <a:lstStyle>
            <a:lvl1pPr algn="ctr">
              <a:lnSpc>
                <a:spcPct val="100000"/>
              </a:lnSpc>
              <a:defRPr sz="5400" b="1">
                <a:solidFill>
                  <a:schemeClr val="bg1"/>
                </a:solidFill>
              </a:defRPr>
            </a:lvl1pPr>
          </a:lstStyle>
          <a:p>
            <a:r>
              <a:rPr lang="en-US"/>
              <a:t>Click to edit Master title style</a:t>
            </a:r>
            <a:endParaRPr lang="en-GB" dirty="0"/>
          </a:p>
        </p:txBody>
      </p:sp>
      <p:sp>
        <p:nvSpPr>
          <p:cNvPr id="6" name="Text Placeholder 5"/>
          <p:cNvSpPr>
            <a:spLocks noGrp="1"/>
          </p:cNvSpPr>
          <p:nvPr>
            <p:ph type="body" sz="quarter" idx="10" hasCustomPrompt="1"/>
          </p:nvPr>
        </p:nvSpPr>
        <p:spPr>
          <a:xfrm>
            <a:off x="3416398" y="4161275"/>
            <a:ext cx="5359206" cy="1079795"/>
          </a:xfrm>
          <a:prstGeom prst="rect">
            <a:avLst/>
          </a:prstGeom>
        </p:spPr>
        <p:txBody>
          <a:bodyPr anchor="ctr">
            <a:normAutofit/>
          </a:bodyPr>
          <a:lstStyle>
            <a:lvl1pPr marL="0" indent="0" algn="ctr">
              <a:buNone/>
              <a:defRPr sz="2800" b="1" baseline="0">
                <a:solidFill>
                  <a:schemeClr val="bg1"/>
                </a:solidFill>
                <a:latin typeface="+mj-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
        <p:nvSpPr>
          <p:cNvPr id="8" name="Rectangle 7"/>
          <p:cNvSpPr/>
          <p:nvPr userDrawn="1"/>
        </p:nvSpPr>
        <p:spPr>
          <a:xfrm>
            <a:off x="3396000" y="729000"/>
            <a:ext cx="5400000" cy="540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latin typeface="Arial"/>
            </a:endParaRPr>
          </a:p>
        </p:txBody>
      </p:sp>
    </p:spTree>
    <p:extLst>
      <p:ext uri="{BB962C8B-B14F-4D97-AF65-F5344CB8AC3E}">
        <p14:creationId xmlns:p14="http://schemas.microsoft.com/office/powerpoint/2010/main" val="4285819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Joint Client Slide">
    <p:spTree>
      <p:nvGrpSpPr>
        <p:cNvPr id="1" name=""/>
        <p:cNvGrpSpPr/>
        <p:nvPr/>
      </p:nvGrpSpPr>
      <p:grpSpPr>
        <a:xfrm>
          <a:off x="0" y="0"/>
          <a:ext cx="0" cy="0"/>
          <a:chOff x="0" y="0"/>
          <a:chExt cx="0" cy="0"/>
        </a:xfrm>
      </p:grpSpPr>
      <p:sp>
        <p:nvSpPr>
          <p:cNvPr id="7" name="Rectangle 6"/>
          <p:cNvSpPr/>
          <p:nvPr userDrawn="1"/>
        </p:nvSpPr>
        <p:spPr>
          <a:xfrm flipH="1">
            <a:off x="0" y="-1"/>
            <a:ext cx="12192000" cy="6858001"/>
          </a:xfrm>
          <a:prstGeom prst="rect">
            <a:avLst/>
          </a:prstGeom>
          <a:blipFill>
            <a:blip r:embed="rId2"/>
            <a:srcRect/>
            <a:stretch>
              <a:fillRect t="-45" b="-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userDrawn="1"/>
        </p:nvSpPr>
        <p:spPr>
          <a:xfrm>
            <a:off x="0" y="0"/>
            <a:ext cx="12192000" cy="6858000"/>
          </a:xfrm>
          <a:prstGeom prst="rect">
            <a:avLst/>
          </a:prstGeom>
          <a:gradFill flip="none" rotWithShape="1">
            <a:gsLst>
              <a:gs pos="50000">
                <a:srgbClr val="0E6394">
                  <a:alpha val="45000"/>
                </a:srgbClr>
              </a:gs>
              <a:gs pos="17000">
                <a:schemeClr val="tx2">
                  <a:alpha val="45000"/>
                </a:schemeClr>
              </a:gs>
              <a:gs pos="100000">
                <a:schemeClr val="accent2">
                  <a:alpha val="4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3396000" y="1742900"/>
            <a:ext cx="5400000" cy="2387600"/>
          </a:xfrm>
        </p:spPr>
        <p:txBody>
          <a:bodyPr anchor="ctr">
            <a:normAutofit/>
          </a:bodyPr>
          <a:lstStyle>
            <a:lvl1pPr algn="ctr">
              <a:lnSpc>
                <a:spcPct val="100000"/>
              </a:lnSpc>
              <a:defRPr sz="5400" b="1">
                <a:solidFill>
                  <a:schemeClr val="bg1"/>
                </a:solidFill>
              </a:defRPr>
            </a:lvl1pPr>
          </a:lstStyle>
          <a:p>
            <a:r>
              <a:rPr lang="en-US"/>
              <a:t>Click to edit Master title style</a:t>
            </a:r>
            <a:endParaRPr lang="en-GB" dirty="0"/>
          </a:p>
        </p:txBody>
      </p:sp>
      <p:sp>
        <p:nvSpPr>
          <p:cNvPr id="6" name="Text Placeholder 5"/>
          <p:cNvSpPr>
            <a:spLocks noGrp="1"/>
          </p:cNvSpPr>
          <p:nvPr>
            <p:ph type="body" sz="quarter" idx="10" hasCustomPrompt="1"/>
          </p:nvPr>
        </p:nvSpPr>
        <p:spPr>
          <a:xfrm>
            <a:off x="3396099" y="4161275"/>
            <a:ext cx="5399803" cy="1079795"/>
          </a:xfrm>
          <a:prstGeom prst="rect">
            <a:avLst/>
          </a:prstGeom>
        </p:spPr>
        <p:txBody>
          <a:bodyPr anchor="ctr">
            <a:normAutofit/>
          </a:bodyPr>
          <a:lstStyle>
            <a:lvl1pPr marL="0" indent="0" algn="ctr">
              <a:buNone/>
              <a:defRPr sz="2800" b="1" baseline="0">
                <a:solidFill>
                  <a:schemeClr val="bg1"/>
                </a:solidFill>
                <a:latin typeface="+mj-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
        <p:nvSpPr>
          <p:cNvPr id="10" name="Rectangle 9"/>
          <p:cNvSpPr/>
          <p:nvPr userDrawn="1"/>
        </p:nvSpPr>
        <p:spPr>
          <a:xfrm>
            <a:off x="3396000" y="729000"/>
            <a:ext cx="5400000" cy="540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latin typeface="Arial"/>
            </a:endParaRPr>
          </a:p>
        </p:txBody>
      </p:sp>
    </p:spTree>
    <p:extLst>
      <p:ext uri="{BB962C8B-B14F-4D97-AF65-F5344CB8AC3E}">
        <p14:creationId xmlns:p14="http://schemas.microsoft.com/office/powerpoint/2010/main" val="407744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gradFill flip="none" rotWithShape="1">
            <a:gsLst>
              <a:gs pos="37000">
                <a:schemeClr val="accent4"/>
              </a:gs>
              <a:gs pos="7000">
                <a:schemeClr val="accent4"/>
              </a:gs>
              <a:gs pos="63000">
                <a:schemeClr val="accent2"/>
              </a:gs>
              <a:gs pos="100000">
                <a:schemeClr val="accent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userDrawn="1"/>
        </p:nvSpPr>
        <p:spPr>
          <a:xfrm flipH="1">
            <a:off x="0" y="0"/>
            <a:ext cx="12190412" cy="6858000"/>
          </a:xfrm>
          <a:prstGeom prst="rect">
            <a:avLst/>
          </a:prstGeom>
          <a:blipFill dpi="0" rotWithShape="1">
            <a:blip r:embed="rId2">
              <a:alphaModFix amt="40000"/>
            </a:blip>
            <a:srcRect/>
            <a:stretch>
              <a:fillRect l="-20940" t="-1372" b="-228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latin typeface="Arial"/>
            </a:endParaRPr>
          </a:p>
        </p:txBody>
      </p:sp>
      <p:sp>
        <p:nvSpPr>
          <p:cNvPr id="2" name="Title 1"/>
          <p:cNvSpPr>
            <a:spLocks noGrp="1"/>
          </p:cNvSpPr>
          <p:nvPr>
            <p:ph type="ctrTitle"/>
          </p:nvPr>
        </p:nvSpPr>
        <p:spPr>
          <a:xfrm>
            <a:off x="4471876" y="2409650"/>
            <a:ext cx="7262923" cy="2387600"/>
          </a:xfrm>
        </p:spPr>
        <p:txBody>
          <a:bodyPr anchor="ctr">
            <a:noAutofit/>
          </a:bodyPr>
          <a:lstStyle>
            <a:lvl1pPr algn="r">
              <a:lnSpc>
                <a:spcPct val="100000"/>
              </a:lnSpc>
              <a:defRPr sz="8000" b="1">
                <a:solidFill>
                  <a:schemeClr val="bg1"/>
                </a:solidFill>
              </a:defRPr>
            </a:lvl1pPr>
          </a:lstStyle>
          <a:p>
            <a:r>
              <a:rPr lang="en-US"/>
              <a:t>Click to edit Master title style</a:t>
            </a:r>
            <a:endParaRPr lang="en-GB" dirty="0"/>
          </a:p>
        </p:txBody>
      </p:sp>
      <p:sp>
        <p:nvSpPr>
          <p:cNvPr id="6" name="Text Placeholder 5"/>
          <p:cNvSpPr>
            <a:spLocks noGrp="1"/>
          </p:cNvSpPr>
          <p:nvPr>
            <p:ph type="body" sz="quarter" idx="10" hasCustomPrompt="1"/>
          </p:nvPr>
        </p:nvSpPr>
        <p:spPr>
          <a:xfrm>
            <a:off x="209550" y="5562600"/>
            <a:ext cx="11525096" cy="947797"/>
          </a:xfrm>
          <a:prstGeom prst="rect">
            <a:avLst/>
          </a:prstGeom>
        </p:spPr>
        <p:txBody>
          <a:bodyPr anchor="ctr">
            <a:normAutofit/>
          </a:bodyPr>
          <a:lstStyle>
            <a:lvl1pPr marL="0" indent="0" algn="r">
              <a:buNone/>
              <a:defRPr sz="3600" b="0" baseline="0">
                <a:solidFill>
                  <a:schemeClr val="bg1"/>
                </a:solidFill>
                <a:latin typeface="+mn-lt"/>
              </a:defRPr>
            </a:lvl1pPr>
          </a:lstStyle>
          <a:p>
            <a:pPr lvl="0"/>
            <a:r>
              <a:rPr lang="en-GB" dirty="0"/>
              <a:t>Insert Text</a:t>
            </a: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93878" cy="1030941"/>
          </a:xfrm>
          <a:prstGeom prst="rect">
            <a:avLst/>
          </a:prstGeom>
        </p:spPr>
      </p:pic>
    </p:spTree>
    <p:extLst>
      <p:ext uri="{BB962C8B-B14F-4D97-AF65-F5344CB8AC3E}">
        <p14:creationId xmlns:p14="http://schemas.microsoft.com/office/powerpoint/2010/main" val="3370018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flipH="1" flipV="1">
            <a:off x="-3" y="0"/>
            <a:ext cx="12190413" cy="896471"/>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2002004" y="1"/>
            <a:ext cx="10194758" cy="89647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Placeholder 1"/>
          <p:cNvSpPr>
            <a:spLocks noGrp="1"/>
          </p:cNvSpPr>
          <p:nvPr>
            <p:ph type="title"/>
          </p:nvPr>
        </p:nvSpPr>
        <p:spPr>
          <a:xfrm>
            <a:off x="2002004" y="98987"/>
            <a:ext cx="10189995" cy="698498"/>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solidFill>
                <a:prstClr val="black">
                  <a:tint val="75000"/>
                </a:prstClr>
              </a:solidFill>
            </a:endParaRPr>
          </a:p>
        </p:txBody>
      </p:sp>
      <p:pic>
        <p:nvPicPr>
          <p:cNvPr id="10" name="Picture 9"/>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2" y="0"/>
            <a:ext cx="1696455" cy="625991"/>
          </a:xfrm>
          <a:prstGeom prst="rect">
            <a:avLst/>
          </a:prstGeom>
        </p:spPr>
      </p:pic>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rPr>
              <a:t>Jishnu Bhattacharyya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72D6D5-F6C2-4C88-B07F-0F9DC0B2C389}" type="slidenum">
              <a:rPr lang="en-GB" smtClean="0">
                <a:solidFill>
                  <a:prstClr val="black">
                    <a:tint val="75000"/>
                  </a:prstClr>
                </a:solidFill>
              </a:rPr>
              <a:pPr/>
              <a:t>‹#›</a:t>
            </a:fld>
            <a:endParaRPr lang="en-GB">
              <a:solidFill>
                <a:prstClr val="black">
                  <a:tint val="75000"/>
                </a:prstClr>
              </a:solidFill>
            </a:endParaRPr>
          </a:p>
        </p:txBody>
      </p:sp>
      <p:cxnSp>
        <p:nvCxnSpPr>
          <p:cNvPr id="8" name="Straight Connector 7"/>
          <p:cNvCxnSpPr>
            <a:cxnSpLocks/>
          </p:cNvCxnSpPr>
          <p:nvPr userDrawn="1"/>
        </p:nvCxnSpPr>
        <p:spPr>
          <a:xfrm>
            <a:off x="1997242" y="0"/>
            <a:ext cx="0" cy="8964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2658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flipH="1" flipV="1">
            <a:off x="-3" y="0"/>
            <a:ext cx="12190413" cy="896471"/>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2002004" y="1"/>
            <a:ext cx="10194758" cy="89647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Placeholder 1"/>
          <p:cNvSpPr>
            <a:spLocks noGrp="1"/>
          </p:cNvSpPr>
          <p:nvPr>
            <p:ph type="title"/>
          </p:nvPr>
        </p:nvSpPr>
        <p:spPr>
          <a:xfrm>
            <a:off x="2002004" y="98987"/>
            <a:ext cx="10189995" cy="698498"/>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solidFill>
                <a:prstClr val="black">
                  <a:tint val="75000"/>
                </a:prstClr>
              </a:solidFill>
            </a:endParaRPr>
          </a:p>
        </p:txBody>
      </p:sp>
      <p:pic>
        <p:nvPicPr>
          <p:cNvPr id="10" name="Picture 9"/>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2" y="0"/>
            <a:ext cx="1696455" cy="625991"/>
          </a:xfrm>
          <a:prstGeom prst="rect">
            <a:avLst/>
          </a:prstGeom>
        </p:spPr>
      </p:pic>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prstClr val="black">
                    <a:tint val="75000"/>
                  </a:prstClr>
                </a:solidFill>
              </a:rPr>
              <a:t>Jishnu Bhattacharyya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72D6D5-F6C2-4C88-B07F-0F9DC0B2C389}" type="slidenum">
              <a:rPr lang="en-GB" smtClean="0">
                <a:solidFill>
                  <a:prstClr val="black">
                    <a:tint val="75000"/>
                  </a:prstClr>
                </a:solidFill>
              </a:rPr>
              <a:pPr/>
              <a:t>‹#›</a:t>
            </a:fld>
            <a:endParaRPr lang="en-GB">
              <a:solidFill>
                <a:prstClr val="black">
                  <a:tint val="75000"/>
                </a:prstClr>
              </a:solidFill>
            </a:endParaRPr>
          </a:p>
        </p:txBody>
      </p:sp>
      <p:cxnSp>
        <p:nvCxnSpPr>
          <p:cNvPr id="8" name="Straight Connector 7"/>
          <p:cNvCxnSpPr>
            <a:cxnSpLocks/>
          </p:cNvCxnSpPr>
          <p:nvPr userDrawn="1"/>
        </p:nvCxnSpPr>
        <p:spPr>
          <a:xfrm>
            <a:off x="1997242" y="0"/>
            <a:ext cx="0" cy="8964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74509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14778" y="811330"/>
            <a:ext cx="5762446" cy="2387600"/>
          </a:xfrm>
        </p:spPr>
        <p:txBody>
          <a:bodyPr>
            <a:normAutofit/>
          </a:bodyPr>
          <a:lstStyle/>
          <a:p>
            <a:r>
              <a:rPr lang="en-US" sz="4800" b="0" dirty="0"/>
              <a:t>AMI 2021 </a:t>
            </a:r>
            <a:br>
              <a:rPr lang="en-US" sz="4800" b="0" dirty="0"/>
            </a:br>
            <a:r>
              <a:rPr lang="en-US" sz="3200" b="0" dirty="0"/>
              <a:t>Managing the NEXT Normal</a:t>
            </a:r>
            <a:endParaRPr lang="en-GB" sz="3200" b="0" dirty="0"/>
          </a:p>
        </p:txBody>
      </p:sp>
      <p:sp>
        <p:nvSpPr>
          <p:cNvPr id="3" name="Text Placeholder 2"/>
          <p:cNvSpPr>
            <a:spLocks noGrp="1"/>
          </p:cNvSpPr>
          <p:nvPr>
            <p:ph type="body" sz="quarter" idx="10"/>
          </p:nvPr>
        </p:nvSpPr>
        <p:spPr>
          <a:xfrm>
            <a:off x="3486737" y="2388439"/>
            <a:ext cx="5359206" cy="1620982"/>
          </a:xfrm>
        </p:spPr>
        <p:txBody>
          <a:bodyPr>
            <a:normAutofit/>
          </a:bodyPr>
          <a:lstStyle/>
          <a:p>
            <a:r>
              <a:rPr lang="en-US" altLang="zh-CN" sz="2600" b="0" dirty="0"/>
              <a:t>20</a:t>
            </a:r>
            <a:r>
              <a:rPr lang="en-US" altLang="zh-CN" sz="2600" b="0" baseline="30000" dirty="0"/>
              <a:t>th </a:t>
            </a:r>
            <a:r>
              <a:rPr lang="en-US" altLang="zh-CN" sz="2600" b="0" dirty="0"/>
              <a:t>-21</a:t>
            </a:r>
            <a:r>
              <a:rPr lang="en-US" altLang="zh-CN" sz="2600" b="0" baseline="30000" dirty="0"/>
              <a:t>st</a:t>
            </a:r>
            <a:r>
              <a:rPr lang="en-US" altLang="zh-CN" sz="2600" b="0" dirty="0"/>
              <a:t> May 2021</a:t>
            </a:r>
            <a:endParaRPr lang="en-GB" sz="2600" b="0" dirty="0"/>
          </a:p>
          <a:p>
            <a:endParaRPr lang="en-GB" sz="2400" b="0" dirty="0"/>
          </a:p>
        </p:txBody>
      </p:sp>
      <p:sp>
        <p:nvSpPr>
          <p:cNvPr id="5" name="TextBox 4"/>
          <p:cNvSpPr txBox="1"/>
          <p:nvPr/>
        </p:nvSpPr>
        <p:spPr>
          <a:xfrm>
            <a:off x="3371557" y="3869828"/>
            <a:ext cx="5359206" cy="2246769"/>
          </a:xfrm>
          <a:prstGeom prst="rect">
            <a:avLst/>
          </a:prstGeom>
          <a:noFill/>
        </p:spPr>
        <p:txBody>
          <a:bodyPr wrap="square" rtlCol="0">
            <a:spAutoFit/>
          </a:bodyPr>
          <a:lstStyle/>
          <a:p>
            <a:pPr algn="ctr"/>
            <a:r>
              <a:rPr lang="en-US" sz="2800" b="1" dirty="0">
                <a:solidFill>
                  <a:schemeClr val="bg1"/>
                </a:solidFill>
                <a:latin typeface="+mj-lt"/>
              </a:rPr>
              <a:t>Jishnu Bhattacharyya</a:t>
            </a:r>
          </a:p>
          <a:p>
            <a:pPr algn="ctr"/>
            <a:r>
              <a:rPr lang="en-US" b="1" dirty="0">
                <a:solidFill>
                  <a:schemeClr val="bg1"/>
                </a:solidFill>
                <a:latin typeface="+mj-lt"/>
              </a:rPr>
              <a:t> Nottingham University Business School China</a:t>
            </a:r>
          </a:p>
          <a:p>
            <a:pPr algn="ctr"/>
            <a:r>
              <a:rPr lang="en-US" b="1" dirty="0">
                <a:solidFill>
                  <a:schemeClr val="bg1"/>
                </a:solidFill>
                <a:latin typeface="+mj-lt"/>
              </a:rPr>
              <a:t>University of Nottingham Ningbo China</a:t>
            </a:r>
          </a:p>
          <a:p>
            <a:pPr algn="ctr"/>
            <a:r>
              <a:rPr lang="en-US" sz="2800" b="1" dirty="0">
                <a:solidFill>
                  <a:schemeClr val="bg1"/>
                </a:solidFill>
                <a:latin typeface="+mj-lt"/>
              </a:rPr>
              <a:t> </a:t>
            </a:r>
            <a:r>
              <a:rPr lang="en-US" sz="1600" b="1" dirty="0">
                <a:solidFill>
                  <a:schemeClr val="bg1"/>
                </a:solidFill>
                <a:latin typeface="+mj-lt"/>
              </a:rPr>
              <a:t>jishnu.connect@gmail.com</a:t>
            </a:r>
          </a:p>
          <a:p>
            <a:pPr algn="ctr"/>
            <a:endParaRPr lang="en-US" sz="1600" b="1" dirty="0">
              <a:solidFill>
                <a:schemeClr val="bg1"/>
              </a:solidFill>
              <a:latin typeface="+mj-lt"/>
            </a:endParaRPr>
          </a:p>
          <a:p>
            <a:pPr algn="ctr"/>
            <a:r>
              <a:rPr lang="en-US" sz="1600" b="1" dirty="0">
                <a:solidFill>
                  <a:schemeClr val="bg1"/>
                </a:solidFill>
                <a:latin typeface="+mj-lt"/>
              </a:rPr>
              <a:t> Track AMI-01   Business Strategy, Marketing and Management.</a:t>
            </a:r>
          </a:p>
        </p:txBody>
      </p:sp>
    </p:spTree>
    <p:extLst>
      <p:ext uri="{BB962C8B-B14F-4D97-AF65-F5344CB8AC3E}">
        <p14:creationId xmlns:p14="http://schemas.microsoft.com/office/powerpoint/2010/main" val="109862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Results </a:t>
            </a:r>
            <a:endParaRPr lang="en-GB" sz="3200" dirty="0"/>
          </a:p>
        </p:txBody>
      </p:sp>
      <p:sp>
        <p:nvSpPr>
          <p:cNvPr id="5" name="TextBox 4">
            <a:extLst>
              <a:ext uri="{FF2B5EF4-FFF2-40B4-BE49-F238E27FC236}">
                <a16:creationId xmlns:a16="http://schemas.microsoft.com/office/drawing/2014/main" id="{30CE5660-F370-494F-AC94-9C484E3E0B08}"/>
              </a:ext>
            </a:extLst>
          </p:cNvPr>
          <p:cNvSpPr txBox="1"/>
          <p:nvPr/>
        </p:nvSpPr>
        <p:spPr>
          <a:xfrm>
            <a:off x="419833" y="1485790"/>
            <a:ext cx="11608044" cy="923330"/>
          </a:xfrm>
          <a:prstGeom prst="rect">
            <a:avLst/>
          </a:prstGeom>
          <a:noFill/>
        </p:spPr>
        <p:txBody>
          <a:bodyPr wrap="square">
            <a:spAutoFit/>
          </a:bodyPr>
          <a:lstStyle/>
          <a:p>
            <a:r>
              <a:rPr lang="en-US" dirty="0"/>
              <a:t>In fact, the finding suggests that service is a strong and significant influencer in hotel guests' perception of cleanliness (B= 0.368; p-value= 0.000). Then building (B= 0.240; p-value= 0.000) and room (B= 0.155; p-value= 0.000), respectively. </a:t>
            </a:r>
            <a:endParaRPr lang="en-IN" dirty="0"/>
          </a:p>
        </p:txBody>
      </p:sp>
      <p:sp>
        <p:nvSpPr>
          <p:cNvPr id="7" name="TextBox 6">
            <a:extLst>
              <a:ext uri="{FF2B5EF4-FFF2-40B4-BE49-F238E27FC236}">
                <a16:creationId xmlns:a16="http://schemas.microsoft.com/office/drawing/2014/main" id="{D9660655-F4FA-42B4-B45E-525F47EE13C1}"/>
              </a:ext>
            </a:extLst>
          </p:cNvPr>
          <p:cNvSpPr txBox="1"/>
          <p:nvPr/>
        </p:nvSpPr>
        <p:spPr>
          <a:xfrm>
            <a:off x="419832" y="2729943"/>
            <a:ext cx="11133259" cy="646331"/>
          </a:xfrm>
          <a:prstGeom prst="rect">
            <a:avLst/>
          </a:prstGeom>
          <a:noFill/>
        </p:spPr>
        <p:txBody>
          <a:bodyPr wrap="square">
            <a:spAutoFit/>
          </a:bodyPr>
          <a:lstStyle/>
          <a:p>
            <a:r>
              <a:rPr lang="en-US" dirty="0"/>
              <a:t>It is seen that facilities and location doesn’t significantly help increase cleanliness perceptions, even though to a relatively lesser extent (at p&lt;0.05). </a:t>
            </a:r>
            <a:endParaRPr lang="en-IN" dirty="0"/>
          </a:p>
        </p:txBody>
      </p:sp>
      <p:sp>
        <p:nvSpPr>
          <p:cNvPr id="9" name="TextBox 8">
            <a:extLst>
              <a:ext uri="{FF2B5EF4-FFF2-40B4-BE49-F238E27FC236}">
                <a16:creationId xmlns:a16="http://schemas.microsoft.com/office/drawing/2014/main" id="{9A75F382-C894-4392-8307-1D30B94DFDCF}"/>
              </a:ext>
            </a:extLst>
          </p:cNvPr>
          <p:cNvSpPr txBox="1"/>
          <p:nvPr/>
        </p:nvSpPr>
        <p:spPr>
          <a:xfrm>
            <a:off x="419831" y="3582797"/>
            <a:ext cx="11608043" cy="646331"/>
          </a:xfrm>
          <a:prstGeom prst="rect">
            <a:avLst/>
          </a:prstGeom>
          <a:noFill/>
        </p:spPr>
        <p:txBody>
          <a:bodyPr wrap="square">
            <a:spAutoFit/>
          </a:bodyPr>
          <a:lstStyle/>
          <a:p>
            <a:r>
              <a:rPr lang="en-US" dirty="0"/>
              <a:t> Even after statistically controlling for the effect of price, accommodation type, and country, the model has a significant amount of variance prediction. </a:t>
            </a:r>
            <a:endParaRPr lang="en-IN" dirty="0"/>
          </a:p>
        </p:txBody>
      </p:sp>
      <p:sp>
        <p:nvSpPr>
          <p:cNvPr id="11" name="TextBox 10">
            <a:extLst>
              <a:ext uri="{FF2B5EF4-FFF2-40B4-BE49-F238E27FC236}">
                <a16:creationId xmlns:a16="http://schemas.microsoft.com/office/drawing/2014/main" id="{3AE35C0A-F550-4AFB-B370-0CD1E6AAA070}"/>
              </a:ext>
            </a:extLst>
          </p:cNvPr>
          <p:cNvSpPr txBox="1"/>
          <p:nvPr/>
        </p:nvSpPr>
        <p:spPr>
          <a:xfrm>
            <a:off x="507756" y="4549951"/>
            <a:ext cx="11317898" cy="923330"/>
          </a:xfrm>
          <a:prstGeom prst="rect">
            <a:avLst/>
          </a:prstGeom>
          <a:noFill/>
        </p:spPr>
        <p:txBody>
          <a:bodyPr wrap="square">
            <a:spAutoFit/>
          </a:bodyPr>
          <a:lstStyle/>
          <a:p>
            <a:r>
              <a:rPr lang="en-US" dirty="0"/>
              <a:t>The study similarly confirms that there is a minor (small effect) but significant country effect on perceived cleanliness.  It is seen that guests perceive that hotels in China to be cleaner, with a small impact on perceived cleanliness. </a:t>
            </a:r>
            <a:endParaRPr lang="en-IN" dirty="0"/>
          </a:p>
        </p:txBody>
      </p:sp>
    </p:spTree>
    <p:extLst>
      <p:ext uri="{BB962C8B-B14F-4D97-AF65-F5344CB8AC3E}">
        <p14:creationId xmlns:p14="http://schemas.microsoft.com/office/powerpoint/2010/main" val="3399435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Limitations</a:t>
            </a:r>
            <a:endParaRPr lang="en-GB" sz="3200" dirty="0"/>
          </a:p>
        </p:txBody>
      </p:sp>
      <p:sp>
        <p:nvSpPr>
          <p:cNvPr id="4" name="TextBox 3">
            <a:extLst>
              <a:ext uri="{FF2B5EF4-FFF2-40B4-BE49-F238E27FC236}">
                <a16:creationId xmlns:a16="http://schemas.microsoft.com/office/drawing/2014/main" id="{514A5F18-EC56-4DB9-8868-CB1B7E90E6B5}"/>
              </a:ext>
            </a:extLst>
          </p:cNvPr>
          <p:cNvSpPr txBox="1"/>
          <p:nvPr/>
        </p:nvSpPr>
        <p:spPr>
          <a:xfrm>
            <a:off x="208816" y="1226458"/>
            <a:ext cx="11722345" cy="646331"/>
          </a:xfrm>
          <a:prstGeom prst="rect">
            <a:avLst/>
          </a:prstGeom>
          <a:noFill/>
        </p:spPr>
        <p:txBody>
          <a:bodyPr wrap="square">
            <a:spAutoFit/>
          </a:bodyPr>
          <a:lstStyle/>
          <a:p>
            <a:r>
              <a:rPr lang="en-US" dirty="0"/>
              <a:t>First, the study utilized rating by guests from all consumer segments: solo travelers, corporate travelers, leisure travelers, budget customers, among others.</a:t>
            </a:r>
            <a:endParaRPr lang="en-IN" dirty="0"/>
          </a:p>
        </p:txBody>
      </p:sp>
      <p:sp>
        <p:nvSpPr>
          <p:cNvPr id="6" name="TextBox 5">
            <a:extLst>
              <a:ext uri="{FF2B5EF4-FFF2-40B4-BE49-F238E27FC236}">
                <a16:creationId xmlns:a16="http://schemas.microsoft.com/office/drawing/2014/main" id="{5DEFFC8E-1D25-4A30-813C-E634B336C96C}"/>
              </a:ext>
            </a:extLst>
          </p:cNvPr>
          <p:cNvSpPr txBox="1"/>
          <p:nvPr/>
        </p:nvSpPr>
        <p:spPr>
          <a:xfrm>
            <a:off x="208815" y="1975982"/>
            <a:ext cx="11722345" cy="646331"/>
          </a:xfrm>
          <a:prstGeom prst="rect">
            <a:avLst/>
          </a:prstGeom>
          <a:noFill/>
        </p:spPr>
        <p:txBody>
          <a:bodyPr wrap="square">
            <a:spAutoFit/>
          </a:bodyPr>
          <a:lstStyle/>
          <a:p>
            <a:r>
              <a:rPr lang="en-US" dirty="0"/>
              <a:t>Second, the collective reviews by guests were collected over time both during pandemic and pre-pandemic. In such a case, a pandemic's direct impact on hospitality attributes could not be evaluated</a:t>
            </a:r>
            <a:endParaRPr lang="en-IN" dirty="0"/>
          </a:p>
        </p:txBody>
      </p:sp>
      <p:sp>
        <p:nvSpPr>
          <p:cNvPr id="8" name="TextBox 7">
            <a:extLst>
              <a:ext uri="{FF2B5EF4-FFF2-40B4-BE49-F238E27FC236}">
                <a16:creationId xmlns:a16="http://schemas.microsoft.com/office/drawing/2014/main" id="{14BEA934-664A-49C9-B278-B3E5C3A9EE0C}"/>
              </a:ext>
            </a:extLst>
          </p:cNvPr>
          <p:cNvSpPr txBox="1"/>
          <p:nvPr/>
        </p:nvSpPr>
        <p:spPr>
          <a:xfrm>
            <a:off x="208815" y="2725506"/>
            <a:ext cx="11722344" cy="646331"/>
          </a:xfrm>
          <a:prstGeom prst="rect">
            <a:avLst/>
          </a:prstGeom>
          <a:noFill/>
        </p:spPr>
        <p:txBody>
          <a:bodyPr wrap="square">
            <a:spAutoFit/>
          </a:bodyPr>
          <a:lstStyle/>
          <a:p>
            <a:r>
              <a:rPr lang="en-US" dirty="0"/>
              <a:t>Third, due to pandemic, the occupancy rate at hotels fell in 2020, and therefore, the data set comprised relatively fewer reviews from 2020. </a:t>
            </a:r>
            <a:endParaRPr lang="en-IN" dirty="0"/>
          </a:p>
        </p:txBody>
      </p:sp>
      <p:sp>
        <p:nvSpPr>
          <p:cNvPr id="10" name="TextBox 9">
            <a:extLst>
              <a:ext uri="{FF2B5EF4-FFF2-40B4-BE49-F238E27FC236}">
                <a16:creationId xmlns:a16="http://schemas.microsoft.com/office/drawing/2014/main" id="{903D1661-3239-4A22-A67F-3C7132223EBC}"/>
              </a:ext>
            </a:extLst>
          </p:cNvPr>
          <p:cNvSpPr txBox="1"/>
          <p:nvPr/>
        </p:nvSpPr>
        <p:spPr>
          <a:xfrm>
            <a:off x="208815" y="3486164"/>
            <a:ext cx="11590462" cy="646331"/>
          </a:xfrm>
          <a:prstGeom prst="rect">
            <a:avLst/>
          </a:prstGeom>
          <a:noFill/>
        </p:spPr>
        <p:txBody>
          <a:bodyPr wrap="square">
            <a:spAutoFit/>
          </a:bodyPr>
          <a:lstStyle/>
          <a:p>
            <a:r>
              <a:rPr lang="en-US" dirty="0"/>
              <a:t>Fourth, the guest's demographic characteristics were not directly retrievable, and its influence on the findings could not be studied. </a:t>
            </a:r>
            <a:endParaRPr lang="en-IN" dirty="0"/>
          </a:p>
        </p:txBody>
      </p:sp>
      <p:sp>
        <p:nvSpPr>
          <p:cNvPr id="12" name="TextBox 11">
            <a:extLst>
              <a:ext uri="{FF2B5EF4-FFF2-40B4-BE49-F238E27FC236}">
                <a16:creationId xmlns:a16="http://schemas.microsoft.com/office/drawing/2014/main" id="{4BA16790-0492-49E3-9954-02A4DB6711D2}"/>
              </a:ext>
            </a:extLst>
          </p:cNvPr>
          <p:cNvSpPr txBox="1"/>
          <p:nvPr/>
        </p:nvSpPr>
        <p:spPr>
          <a:xfrm>
            <a:off x="208815" y="4246822"/>
            <a:ext cx="11722344" cy="923330"/>
          </a:xfrm>
          <a:prstGeom prst="rect">
            <a:avLst/>
          </a:prstGeom>
          <a:noFill/>
        </p:spPr>
        <p:txBody>
          <a:bodyPr wrap="square">
            <a:spAutoFit/>
          </a:bodyPr>
          <a:lstStyle/>
          <a:p>
            <a:r>
              <a:rPr lang="en-IN" dirty="0"/>
              <a:t>Fifth, it is a well-discussed fact in eWOM literature that not every consumer expends physical and cognitive effort to demonstrate complaining behavior or even spread eWOM on satisfaction (</a:t>
            </a:r>
            <a:r>
              <a:rPr lang="en-IN" dirty="0" err="1"/>
              <a:t>Istanbulluoglu</a:t>
            </a:r>
            <a:r>
              <a:rPr lang="en-IN" dirty="0"/>
              <a:t> et al., 2017).</a:t>
            </a:r>
            <a:r>
              <a:rPr lang="en-US" dirty="0"/>
              <a:t> Thus, they were not represented. </a:t>
            </a:r>
            <a:endParaRPr lang="en-IN" dirty="0"/>
          </a:p>
        </p:txBody>
      </p:sp>
      <p:sp>
        <p:nvSpPr>
          <p:cNvPr id="14" name="TextBox 13">
            <a:extLst>
              <a:ext uri="{FF2B5EF4-FFF2-40B4-BE49-F238E27FC236}">
                <a16:creationId xmlns:a16="http://schemas.microsoft.com/office/drawing/2014/main" id="{29317652-2039-49A2-B15D-A6137380F1AF}"/>
              </a:ext>
            </a:extLst>
          </p:cNvPr>
          <p:cNvSpPr txBox="1"/>
          <p:nvPr/>
        </p:nvSpPr>
        <p:spPr>
          <a:xfrm>
            <a:off x="208815" y="6045137"/>
            <a:ext cx="11783893" cy="369332"/>
          </a:xfrm>
          <a:prstGeom prst="rect">
            <a:avLst/>
          </a:prstGeom>
          <a:noFill/>
        </p:spPr>
        <p:txBody>
          <a:bodyPr wrap="square">
            <a:spAutoFit/>
          </a:bodyPr>
          <a:lstStyle/>
          <a:p>
            <a:r>
              <a:rPr lang="en-US" dirty="0"/>
              <a:t>Seventh, the variables used in the study are quantified using the overall perception of the guests. </a:t>
            </a:r>
            <a:endParaRPr lang="en-IN" dirty="0"/>
          </a:p>
        </p:txBody>
      </p:sp>
      <p:sp>
        <p:nvSpPr>
          <p:cNvPr id="16" name="TextBox 15">
            <a:extLst>
              <a:ext uri="{FF2B5EF4-FFF2-40B4-BE49-F238E27FC236}">
                <a16:creationId xmlns:a16="http://schemas.microsoft.com/office/drawing/2014/main" id="{F142832C-4DCB-4A5B-A0AD-9A446C4D2116}"/>
              </a:ext>
            </a:extLst>
          </p:cNvPr>
          <p:cNvSpPr txBox="1"/>
          <p:nvPr/>
        </p:nvSpPr>
        <p:spPr>
          <a:xfrm>
            <a:off x="199291" y="5280015"/>
            <a:ext cx="11783893" cy="646331"/>
          </a:xfrm>
          <a:prstGeom prst="rect">
            <a:avLst/>
          </a:prstGeom>
          <a:noFill/>
        </p:spPr>
        <p:txBody>
          <a:bodyPr wrap="square">
            <a:spAutoFit/>
          </a:bodyPr>
          <a:lstStyle/>
          <a:p>
            <a:r>
              <a:rPr lang="en-US" dirty="0"/>
              <a:t>Sixth, the psychological aspects of perceived threat, risk, and uncertainty were not studied within the current study's scope. </a:t>
            </a:r>
            <a:endParaRPr lang="en-IN" dirty="0"/>
          </a:p>
        </p:txBody>
      </p:sp>
    </p:spTree>
    <p:extLst>
      <p:ext uri="{BB962C8B-B14F-4D97-AF65-F5344CB8AC3E}">
        <p14:creationId xmlns:p14="http://schemas.microsoft.com/office/powerpoint/2010/main" val="139226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Theoretical Contribution</a:t>
            </a:r>
            <a:endParaRPr lang="en-GB" sz="3200" dirty="0"/>
          </a:p>
        </p:txBody>
      </p:sp>
      <p:sp>
        <p:nvSpPr>
          <p:cNvPr id="4" name="TextBox 3">
            <a:extLst>
              <a:ext uri="{FF2B5EF4-FFF2-40B4-BE49-F238E27FC236}">
                <a16:creationId xmlns:a16="http://schemas.microsoft.com/office/drawing/2014/main" id="{42C596C0-FA9C-4A6D-9BBD-49DAF1C62F16}"/>
              </a:ext>
            </a:extLst>
          </p:cNvPr>
          <p:cNvSpPr txBox="1"/>
          <p:nvPr/>
        </p:nvSpPr>
        <p:spPr>
          <a:xfrm>
            <a:off x="331909" y="1228636"/>
            <a:ext cx="11748721" cy="646331"/>
          </a:xfrm>
          <a:prstGeom prst="rect">
            <a:avLst/>
          </a:prstGeom>
          <a:noFill/>
        </p:spPr>
        <p:txBody>
          <a:bodyPr wrap="square">
            <a:spAutoFit/>
          </a:bodyPr>
          <a:lstStyle/>
          <a:p>
            <a:r>
              <a:rPr lang="en-US" dirty="0"/>
              <a:t>The research makes significant progress in the on-going debate about how cleanliness can help the hospitality industry recover from a pandemic crisis (</a:t>
            </a:r>
            <a:r>
              <a:rPr lang="en-US" dirty="0" err="1"/>
              <a:t>Magnini</a:t>
            </a:r>
            <a:r>
              <a:rPr lang="en-US" dirty="0"/>
              <a:t> &amp; </a:t>
            </a:r>
            <a:r>
              <a:rPr lang="en-US" dirty="0" err="1"/>
              <a:t>Zehrer</a:t>
            </a:r>
            <a:r>
              <a:rPr lang="en-US" dirty="0"/>
              <a:t>, 2021; Yu et al., 2021). </a:t>
            </a:r>
            <a:endParaRPr lang="en-IN" dirty="0"/>
          </a:p>
        </p:txBody>
      </p:sp>
      <p:sp>
        <p:nvSpPr>
          <p:cNvPr id="6" name="TextBox 5">
            <a:extLst>
              <a:ext uri="{FF2B5EF4-FFF2-40B4-BE49-F238E27FC236}">
                <a16:creationId xmlns:a16="http://schemas.microsoft.com/office/drawing/2014/main" id="{710405C4-D991-4C5C-A72E-A4770ABAB691}"/>
              </a:ext>
            </a:extLst>
          </p:cNvPr>
          <p:cNvSpPr txBox="1"/>
          <p:nvPr/>
        </p:nvSpPr>
        <p:spPr>
          <a:xfrm>
            <a:off x="331909" y="2103511"/>
            <a:ext cx="11520122" cy="369332"/>
          </a:xfrm>
          <a:prstGeom prst="rect">
            <a:avLst/>
          </a:prstGeom>
          <a:noFill/>
        </p:spPr>
        <p:txBody>
          <a:bodyPr wrap="square">
            <a:spAutoFit/>
          </a:bodyPr>
          <a:lstStyle/>
          <a:p>
            <a:r>
              <a:rPr lang="en-US" dirty="0"/>
              <a:t>The study unearths the relationship between service, building, room, and comfort on perceived cleanliness. </a:t>
            </a:r>
            <a:endParaRPr lang="en-IN" dirty="0"/>
          </a:p>
        </p:txBody>
      </p:sp>
      <p:sp>
        <p:nvSpPr>
          <p:cNvPr id="8" name="TextBox 7">
            <a:extLst>
              <a:ext uri="{FF2B5EF4-FFF2-40B4-BE49-F238E27FC236}">
                <a16:creationId xmlns:a16="http://schemas.microsoft.com/office/drawing/2014/main" id="{37AECCFD-C026-4F50-B072-0C0E253A58E9}"/>
              </a:ext>
            </a:extLst>
          </p:cNvPr>
          <p:cNvSpPr txBox="1"/>
          <p:nvPr/>
        </p:nvSpPr>
        <p:spPr>
          <a:xfrm>
            <a:off x="331908" y="2701387"/>
            <a:ext cx="11379445" cy="646331"/>
          </a:xfrm>
          <a:prstGeom prst="rect">
            <a:avLst/>
          </a:prstGeom>
          <a:noFill/>
        </p:spPr>
        <p:txBody>
          <a:bodyPr wrap="square">
            <a:spAutoFit/>
          </a:bodyPr>
          <a:lstStyle/>
          <a:p>
            <a:r>
              <a:rPr lang="en-US" dirty="0"/>
              <a:t>The study is another building block in the eWOM literature and its usefulness in improving the hospitality experience. </a:t>
            </a:r>
            <a:endParaRPr lang="en-IN" dirty="0"/>
          </a:p>
        </p:txBody>
      </p:sp>
    </p:spTree>
    <p:extLst>
      <p:ext uri="{BB962C8B-B14F-4D97-AF65-F5344CB8AC3E}">
        <p14:creationId xmlns:p14="http://schemas.microsoft.com/office/powerpoint/2010/main" val="3245401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Practical Implications</a:t>
            </a:r>
            <a:endParaRPr lang="en-GB" sz="3200" dirty="0"/>
          </a:p>
        </p:txBody>
      </p:sp>
      <p:sp>
        <p:nvSpPr>
          <p:cNvPr id="4" name="TextBox 3">
            <a:extLst>
              <a:ext uri="{FF2B5EF4-FFF2-40B4-BE49-F238E27FC236}">
                <a16:creationId xmlns:a16="http://schemas.microsoft.com/office/drawing/2014/main" id="{4F20DE39-C603-4689-AC16-CD1A18E9CB3D}"/>
              </a:ext>
            </a:extLst>
          </p:cNvPr>
          <p:cNvSpPr txBox="1"/>
          <p:nvPr/>
        </p:nvSpPr>
        <p:spPr>
          <a:xfrm>
            <a:off x="516548" y="1373668"/>
            <a:ext cx="11036544" cy="1200329"/>
          </a:xfrm>
          <a:prstGeom prst="rect">
            <a:avLst/>
          </a:prstGeom>
          <a:noFill/>
        </p:spPr>
        <p:txBody>
          <a:bodyPr wrap="square">
            <a:spAutoFit/>
          </a:bodyPr>
          <a:lstStyle/>
          <a:p>
            <a:r>
              <a:rPr lang="en-US" dirty="0"/>
              <a:t>The insights from this research recommend that hotels need to place a strong emphasis on hospitality service attributes and develop tactics to improve their hotel's perceived cleanliness level to encourage the consumer to book a stay at their property. This is more relevant in times of pandemic to make their guests feel safer. </a:t>
            </a:r>
            <a:endParaRPr lang="en-IN" dirty="0"/>
          </a:p>
        </p:txBody>
      </p:sp>
      <p:sp>
        <p:nvSpPr>
          <p:cNvPr id="6" name="TextBox 5">
            <a:extLst>
              <a:ext uri="{FF2B5EF4-FFF2-40B4-BE49-F238E27FC236}">
                <a16:creationId xmlns:a16="http://schemas.microsoft.com/office/drawing/2014/main" id="{0345FD78-1943-4D7B-9C76-15F7C8421CBE}"/>
              </a:ext>
            </a:extLst>
          </p:cNvPr>
          <p:cNvSpPr txBox="1"/>
          <p:nvPr/>
        </p:nvSpPr>
        <p:spPr>
          <a:xfrm>
            <a:off x="516548" y="2828835"/>
            <a:ext cx="11361860" cy="646331"/>
          </a:xfrm>
          <a:prstGeom prst="rect">
            <a:avLst/>
          </a:prstGeom>
          <a:noFill/>
        </p:spPr>
        <p:txBody>
          <a:bodyPr wrap="square">
            <a:spAutoFit/>
          </a:bodyPr>
          <a:lstStyle/>
          <a:p>
            <a:r>
              <a:rPr lang="en-US" dirty="0"/>
              <a:t>For example, hotels with a limited scope of improvement in one attribute, for various reasons, could focus on other recommended attributes to adequately compensate for the other. </a:t>
            </a:r>
            <a:endParaRPr lang="en-IN" dirty="0"/>
          </a:p>
        </p:txBody>
      </p:sp>
      <p:sp>
        <p:nvSpPr>
          <p:cNvPr id="8" name="TextBox 7">
            <a:extLst>
              <a:ext uri="{FF2B5EF4-FFF2-40B4-BE49-F238E27FC236}">
                <a16:creationId xmlns:a16="http://schemas.microsoft.com/office/drawing/2014/main" id="{618D9A1B-4B9A-4C08-B36E-5895F0CFFE8B}"/>
              </a:ext>
            </a:extLst>
          </p:cNvPr>
          <p:cNvSpPr txBox="1"/>
          <p:nvPr/>
        </p:nvSpPr>
        <p:spPr>
          <a:xfrm>
            <a:off x="516547" y="3615706"/>
            <a:ext cx="11511329" cy="923330"/>
          </a:xfrm>
          <a:prstGeom prst="rect">
            <a:avLst/>
          </a:prstGeom>
          <a:noFill/>
        </p:spPr>
        <p:txBody>
          <a:bodyPr wrap="square">
            <a:spAutoFit/>
          </a:bodyPr>
          <a:lstStyle/>
          <a:p>
            <a:r>
              <a:rPr lang="en-US" dirty="0"/>
              <a:t>The hotel with higher room price has more resources and better capacity to add resources. Therefore, it would be necessary for limited resource hotels to develop tactics to optimize their resources and address consumer expectations. This study will aid in prioritizing their resource allocation. </a:t>
            </a:r>
            <a:endParaRPr lang="en-IN" dirty="0"/>
          </a:p>
        </p:txBody>
      </p:sp>
      <p:sp>
        <p:nvSpPr>
          <p:cNvPr id="10" name="TextBox 9">
            <a:extLst>
              <a:ext uri="{FF2B5EF4-FFF2-40B4-BE49-F238E27FC236}">
                <a16:creationId xmlns:a16="http://schemas.microsoft.com/office/drawing/2014/main" id="{0F4A91B0-66F8-4065-BCD3-579464B40474}"/>
              </a:ext>
            </a:extLst>
          </p:cNvPr>
          <p:cNvSpPr txBox="1"/>
          <p:nvPr/>
        </p:nvSpPr>
        <p:spPr>
          <a:xfrm>
            <a:off x="516546" y="4842081"/>
            <a:ext cx="11432199" cy="923330"/>
          </a:xfrm>
          <a:prstGeom prst="rect">
            <a:avLst/>
          </a:prstGeom>
          <a:noFill/>
        </p:spPr>
        <p:txBody>
          <a:bodyPr wrap="square">
            <a:spAutoFit/>
          </a:bodyPr>
          <a:lstStyle/>
          <a:p>
            <a:r>
              <a:rPr lang="en-US" dirty="0"/>
              <a:t>Precisely, this study opens scope to the hoteliers' and marketing practitioners' to benefit from such eWOM and facilitate novel tactics in the novel marketing situations and disseminate well-thought marketing clues through their communication strategy. </a:t>
            </a:r>
            <a:endParaRPr lang="en-IN" dirty="0"/>
          </a:p>
        </p:txBody>
      </p:sp>
    </p:spTree>
    <p:extLst>
      <p:ext uri="{BB962C8B-B14F-4D97-AF65-F5344CB8AC3E}">
        <p14:creationId xmlns:p14="http://schemas.microsoft.com/office/powerpoint/2010/main" val="21065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Future Research</a:t>
            </a:r>
            <a:endParaRPr lang="en-GB" sz="3200" dirty="0"/>
          </a:p>
        </p:txBody>
      </p:sp>
      <p:sp>
        <p:nvSpPr>
          <p:cNvPr id="6" name="TextBox 5">
            <a:extLst>
              <a:ext uri="{FF2B5EF4-FFF2-40B4-BE49-F238E27FC236}">
                <a16:creationId xmlns:a16="http://schemas.microsoft.com/office/drawing/2014/main" id="{90B15FA5-C528-4C69-86AE-BF6AFEC916AC}"/>
              </a:ext>
            </a:extLst>
          </p:cNvPr>
          <p:cNvSpPr txBox="1"/>
          <p:nvPr/>
        </p:nvSpPr>
        <p:spPr>
          <a:xfrm>
            <a:off x="228600" y="2696870"/>
            <a:ext cx="11430000" cy="1200329"/>
          </a:xfrm>
          <a:prstGeom prst="rect">
            <a:avLst/>
          </a:prstGeom>
          <a:noFill/>
        </p:spPr>
        <p:txBody>
          <a:bodyPr wrap="square">
            <a:spAutoFit/>
          </a:bodyPr>
          <a:lstStyle/>
          <a:p>
            <a:r>
              <a:rPr lang="en-US" dirty="0"/>
              <a:t>It is still unclear, and thus future research could evaluate if the characteristics of desired hospitality and tourism experience are different during pandemic from previous ones and, if so, how? Future studies could research if a significant customer segment is willing to pay extra for hotels' cleanliness by extending Zemke (Zemke et al., 2015). Are they willing to scarify luxury attributes for enhanced cleanliness? </a:t>
            </a:r>
            <a:endParaRPr lang="en-IN" dirty="0"/>
          </a:p>
        </p:txBody>
      </p:sp>
    </p:spTree>
    <p:extLst>
      <p:ext uri="{BB962C8B-B14F-4D97-AF65-F5344CB8AC3E}">
        <p14:creationId xmlns:p14="http://schemas.microsoft.com/office/powerpoint/2010/main" val="2394887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7842" y="98984"/>
            <a:ext cx="10170503" cy="698501"/>
          </a:xfrm>
        </p:spPr>
        <p:txBody>
          <a:bodyPr>
            <a:normAutofit/>
          </a:bodyPr>
          <a:lstStyle/>
          <a:p>
            <a:r>
              <a:rPr lang="en-GB" sz="2800" dirty="0"/>
              <a:t>Q &amp; A</a:t>
            </a:r>
          </a:p>
        </p:txBody>
      </p:sp>
      <p:sp>
        <p:nvSpPr>
          <p:cNvPr id="3" name="Rectangle 2"/>
          <p:cNvSpPr/>
          <p:nvPr/>
        </p:nvSpPr>
        <p:spPr>
          <a:xfrm>
            <a:off x="9707" y="880050"/>
            <a:ext cx="12172583" cy="5895384"/>
          </a:xfrm>
          <a:prstGeom prst="rect">
            <a:avLst/>
          </a:prstGeom>
          <a:gradFill flip="none" rotWithShape="1">
            <a:gsLst>
              <a:gs pos="50000">
                <a:srgbClr val="0E6394"/>
              </a:gs>
              <a:gs pos="17000">
                <a:schemeClr val="bg2"/>
              </a:gs>
              <a:gs pos="100000">
                <a:schemeClr val="accent2"/>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a:t>“Questions open a space in your mind that allow better answers to breathe.”</a:t>
            </a:r>
          </a:p>
          <a:p>
            <a:pPr algn="ctr"/>
            <a:r>
              <a:rPr lang="en-US" sz="2800"/>
              <a:t>― Richie Norton</a:t>
            </a:r>
            <a:endParaRPr lang="en-US" sz="2800" dirty="0"/>
          </a:p>
        </p:txBody>
      </p:sp>
      <p:sp>
        <p:nvSpPr>
          <p:cNvPr id="5" name="Rectangle 4"/>
          <p:cNvSpPr/>
          <p:nvPr/>
        </p:nvSpPr>
        <p:spPr>
          <a:xfrm>
            <a:off x="507841" y="1525445"/>
            <a:ext cx="4807744" cy="1384995"/>
          </a:xfrm>
          <a:prstGeom prst="rect">
            <a:avLst/>
          </a:prstGeom>
        </p:spPr>
        <p:txBody>
          <a:bodyPr wrap="square">
            <a:spAutoFit/>
          </a:bodyPr>
          <a:lstStyle/>
          <a:p>
            <a:pPr marL="457200" lvl="0" indent="-457200">
              <a:buFont typeface="Arial" panose="020B0604020202020204" pitchFamily="34" charset="0"/>
              <a:buChar char="•"/>
            </a:pPr>
            <a:endParaRPr lang="en-US" sz="2800" dirty="0">
              <a:solidFill>
                <a:prstClr val="white"/>
              </a:solidFill>
              <a:latin typeface="+mj-lt"/>
            </a:endParaRPr>
          </a:p>
          <a:p>
            <a:pPr marL="457200" lvl="0" indent="-457200">
              <a:buFont typeface="Arial" panose="020B0604020202020204" pitchFamily="34" charset="0"/>
              <a:buChar char="•"/>
            </a:pPr>
            <a:endParaRPr lang="en-US" sz="2800" dirty="0">
              <a:solidFill>
                <a:prstClr val="white"/>
              </a:solidFill>
              <a:latin typeface="+mj-lt"/>
            </a:endParaRPr>
          </a:p>
          <a:p>
            <a:pPr marL="457200" lvl="0" indent="-457200">
              <a:buFont typeface="Arial" panose="020B0604020202020204" pitchFamily="34" charset="0"/>
              <a:buChar char="•"/>
            </a:pPr>
            <a:endParaRPr lang="en-US" sz="2800" dirty="0">
              <a:solidFill>
                <a:prstClr val="white"/>
              </a:solidFill>
              <a:latin typeface="+mj-lt"/>
            </a:endParaRPr>
          </a:p>
        </p:txBody>
      </p:sp>
      <p:sp>
        <p:nvSpPr>
          <p:cNvPr id="4" name="TextBox 3">
            <a:extLst>
              <a:ext uri="{FF2B5EF4-FFF2-40B4-BE49-F238E27FC236}">
                <a16:creationId xmlns:a16="http://schemas.microsoft.com/office/drawing/2014/main" id="{A32611B9-26A8-4517-B52A-6EF8E1209248}"/>
              </a:ext>
            </a:extLst>
          </p:cNvPr>
          <p:cNvSpPr txBox="1"/>
          <p:nvPr/>
        </p:nvSpPr>
        <p:spPr>
          <a:xfrm>
            <a:off x="7961983" y="5766934"/>
            <a:ext cx="3991707" cy="707886"/>
          </a:xfrm>
          <a:prstGeom prst="rect">
            <a:avLst/>
          </a:prstGeom>
          <a:noFill/>
        </p:spPr>
        <p:txBody>
          <a:bodyPr wrap="square" rtlCol="0">
            <a:spAutoFit/>
          </a:bodyPr>
          <a:lstStyle/>
          <a:p>
            <a:pPr algn="r"/>
            <a:r>
              <a:rPr lang="en-US" sz="2400" dirty="0">
                <a:solidFill>
                  <a:schemeClr val="bg1"/>
                </a:solidFill>
                <a:latin typeface="+mj-lt"/>
              </a:rPr>
              <a:t>Thank You for listening!</a:t>
            </a:r>
          </a:p>
          <a:p>
            <a:pPr algn="r"/>
            <a:r>
              <a:rPr lang="en-US" sz="1600" i="1" dirty="0">
                <a:solidFill>
                  <a:schemeClr val="bg1"/>
                </a:solidFill>
                <a:latin typeface="+mj-lt"/>
              </a:rPr>
              <a:t>jishnu.connect@gmail.com</a:t>
            </a:r>
            <a:endParaRPr lang="en-IN" sz="1600" i="1" dirty="0" err="1">
              <a:solidFill>
                <a:schemeClr val="bg1"/>
              </a:solidFill>
              <a:latin typeface="+mj-lt"/>
            </a:endParaRPr>
          </a:p>
        </p:txBody>
      </p:sp>
    </p:spTree>
    <p:extLst>
      <p:ext uri="{BB962C8B-B14F-4D97-AF65-F5344CB8AC3E}">
        <p14:creationId xmlns:p14="http://schemas.microsoft.com/office/powerpoint/2010/main" val="307839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a:t>Introduction: Title and essence of my research topic </a:t>
            </a:r>
            <a:endParaRPr lang="en-GB" sz="3200" dirty="0"/>
          </a:p>
        </p:txBody>
      </p:sp>
      <p:sp>
        <p:nvSpPr>
          <p:cNvPr id="4" name="TextBox 3">
            <a:extLst>
              <a:ext uri="{FF2B5EF4-FFF2-40B4-BE49-F238E27FC236}">
                <a16:creationId xmlns:a16="http://schemas.microsoft.com/office/drawing/2014/main" id="{AB55F9D5-30F7-4528-B50E-21D1BF524984}"/>
              </a:ext>
            </a:extLst>
          </p:cNvPr>
          <p:cNvSpPr txBox="1"/>
          <p:nvPr/>
        </p:nvSpPr>
        <p:spPr>
          <a:xfrm>
            <a:off x="182442" y="1866118"/>
            <a:ext cx="11616836" cy="954107"/>
          </a:xfrm>
          <a:prstGeom prst="rect">
            <a:avLst/>
          </a:prstGeom>
          <a:noFill/>
        </p:spPr>
        <p:txBody>
          <a:bodyPr wrap="square">
            <a:spAutoFit/>
          </a:bodyPr>
          <a:lstStyle/>
          <a:p>
            <a:r>
              <a:rPr lang="en-US" sz="2800" dirty="0"/>
              <a:t>Please keep my room clean: How eWOM can influence the consumers' perceptions of cleanliness in hotels? </a:t>
            </a:r>
            <a:endParaRPr lang="en-IN" sz="2800" dirty="0"/>
          </a:p>
        </p:txBody>
      </p:sp>
      <p:sp>
        <p:nvSpPr>
          <p:cNvPr id="6" name="TextBox 5">
            <a:extLst>
              <a:ext uri="{FF2B5EF4-FFF2-40B4-BE49-F238E27FC236}">
                <a16:creationId xmlns:a16="http://schemas.microsoft.com/office/drawing/2014/main" id="{0C1282D4-4FD2-408F-9051-8F58C62FD6DC}"/>
              </a:ext>
            </a:extLst>
          </p:cNvPr>
          <p:cNvSpPr txBox="1"/>
          <p:nvPr/>
        </p:nvSpPr>
        <p:spPr>
          <a:xfrm>
            <a:off x="182442" y="5974304"/>
            <a:ext cx="12007970" cy="646331"/>
          </a:xfrm>
          <a:prstGeom prst="rect">
            <a:avLst/>
          </a:prstGeom>
          <a:noFill/>
        </p:spPr>
        <p:txBody>
          <a:bodyPr wrap="square">
            <a:spAutoFit/>
          </a:bodyPr>
          <a:lstStyle/>
          <a:p>
            <a:endParaRPr lang="en-US" dirty="0"/>
          </a:p>
          <a:p>
            <a:r>
              <a:rPr lang="en-US" i="1" dirty="0"/>
              <a:t>Keywords: cleanliness, hospitality service attribute, hotels, eWOM, word-of-mouth, online travel agency, pandemic</a:t>
            </a:r>
          </a:p>
        </p:txBody>
      </p:sp>
      <p:sp>
        <p:nvSpPr>
          <p:cNvPr id="8" name="TextBox 7">
            <a:extLst>
              <a:ext uri="{FF2B5EF4-FFF2-40B4-BE49-F238E27FC236}">
                <a16:creationId xmlns:a16="http://schemas.microsoft.com/office/drawing/2014/main" id="{D6523AFC-83AA-4DBD-BE7A-1C894FEADF25}"/>
              </a:ext>
            </a:extLst>
          </p:cNvPr>
          <p:cNvSpPr txBox="1"/>
          <p:nvPr/>
        </p:nvSpPr>
        <p:spPr>
          <a:xfrm>
            <a:off x="1826603" y="3888858"/>
            <a:ext cx="8328513" cy="1171988"/>
          </a:xfrm>
          <a:prstGeom prst="rect">
            <a:avLst/>
          </a:prstGeom>
          <a:noFill/>
        </p:spPr>
        <p:txBody>
          <a:bodyPr wrap="square">
            <a:spAutoFit/>
          </a:bodyPr>
          <a:lstStyle/>
          <a:p>
            <a:pPr algn="ctr">
              <a:lnSpc>
                <a:spcPct val="107000"/>
              </a:lnSpc>
              <a:spcBef>
                <a:spcPts val="1200"/>
              </a:spcBef>
              <a:spcAft>
                <a:spcPts val="1000"/>
              </a:spcAft>
            </a:pP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"Cleanliness is the Hallmark of perfect standards and the best quality inspector is the conscience"</a:t>
            </a:r>
            <a:endParaRPr lang="en-IN" sz="1800" dirty="0">
              <a:solidFill>
                <a:srgbClr val="595959"/>
              </a:solidFill>
              <a:effectLst/>
              <a:latin typeface="Constantia" panose="02030602050306030303" pitchFamily="18" charset="0"/>
              <a:ea typeface="Constantia" panose="02030602050306030303" pitchFamily="18" charset="0"/>
              <a:cs typeface="Times New Roman" panose="02020603050405020304" pitchFamily="18" charset="0"/>
            </a:endParaRPr>
          </a:p>
          <a:p>
            <a:pPr marL="914400" algn="just">
              <a:lnSpc>
                <a:spcPct val="107000"/>
              </a:lnSpc>
              <a:spcBef>
                <a:spcPts val="600"/>
              </a:spcBef>
              <a:spcAft>
                <a:spcPts val="1200"/>
              </a:spcAft>
            </a:pP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J. R. D. Tata </a:t>
            </a:r>
            <a:r>
              <a:rPr lang="en-US" sz="1800" dirty="0">
                <a:solidFill>
                  <a:srgbClr val="595959"/>
                </a:solidFill>
                <a:effectLst/>
                <a:latin typeface="Times New Roman" panose="02020603050405020304" pitchFamily="18" charset="0"/>
                <a:ea typeface="Constantia" panose="02030602050306030303" pitchFamily="18" charset="0"/>
                <a:cs typeface="Times New Roman" panose="02020603050405020304" pitchFamily="18" charset="0"/>
              </a:rPr>
              <a:t>(</a:t>
            </a:r>
            <a:r>
              <a:rPr lang="en-US" sz="1800" i="1" dirty="0">
                <a:solidFill>
                  <a:srgbClr val="595959"/>
                </a:solidFill>
                <a:effectLst/>
                <a:latin typeface="Times New Roman" panose="02020603050405020304" pitchFamily="18" charset="0"/>
                <a:ea typeface="Constantia" panose="02030602050306030303" pitchFamily="18" charset="0"/>
                <a:cs typeface="Times New Roman" panose="02020603050405020304" pitchFamily="18" charset="0"/>
              </a:rPr>
              <a:t>JRD Tata | Tata Group</a:t>
            </a:r>
            <a:r>
              <a:rPr lang="en-US" sz="1800" dirty="0">
                <a:solidFill>
                  <a:srgbClr val="595959"/>
                </a:solidFill>
                <a:effectLst/>
                <a:latin typeface="Times New Roman" panose="02020603050405020304" pitchFamily="18" charset="0"/>
                <a:ea typeface="Constantia" panose="02030602050306030303" pitchFamily="18" charset="0"/>
                <a:cs typeface="Times New Roman" panose="02020603050405020304" pitchFamily="18" charset="0"/>
              </a:rPr>
              <a:t>, n.d.)</a:t>
            </a:r>
            <a:endParaRPr lang="en-IN" sz="1800" dirty="0">
              <a:solidFill>
                <a:srgbClr val="595959"/>
              </a:solidFill>
              <a:effectLst/>
              <a:latin typeface="Constantia" panose="02030602050306030303" pitchFamily="18" charset="0"/>
              <a:ea typeface="Constantia" panose="02030602050306030303" pitchFamily="18" charset="0"/>
              <a:cs typeface="Times New Roman" panose="02020603050405020304" pitchFamily="18" charset="0"/>
            </a:endParaRPr>
          </a:p>
        </p:txBody>
      </p:sp>
    </p:spTree>
    <p:extLst>
      <p:ext uri="{BB962C8B-B14F-4D97-AF65-F5344CB8AC3E}">
        <p14:creationId xmlns:p14="http://schemas.microsoft.com/office/powerpoint/2010/main" val="246294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Introduction</a:t>
            </a:r>
            <a:endParaRPr lang="en-GB" sz="3200" dirty="0"/>
          </a:p>
        </p:txBody>
      </p:sp>
      <p:sp>
        <p:nvSpPr>
          <p:cNvPr id="9" name="TextBox 8">
            <a:extLst>
              <a:ext uri="{FF2B5EF4-FFF2-40B4-BE49-F238E27FC236}">
                <a16:creationId xmlns:a16="http://schemas.microsoft.com/office/drawing/2014/main" id="{E1E93075-BFA4-4120-AEF5-489A5C8B8B68}"/>
              </a:ext>
            </a:extLst>
          </p:cNvPr>
          <p:cNvSpPr txBox="1"/>
          <p:nvPr/>
        </p:nvSpPr>
        <p:spPr>
          <a:xfrm>
            <a:off x="498962" y="2274838"/>
            <a:ext cx="11335483" cy="2308324"/>
          </a:xfrm>
          <a:prstGeom prst="rect">
            <a:avLst/>
          </a:prstGeom>
          <a:noFill/>
        </p:spPr>
        <p:txBody>
          <a:bodyPr wrap="square">
            <a:spAutoFit/>
          </a:bodyPr>
          <a:lstStyle/>
          <a:p>
            <a:r>
              <a:rPr lang="en-US" dirty="0"/>
              <a:t>The purpose of this study is to take a step towards a improved understanding of how eWOM can develop the potential consumers' perceptions of cleanliness in hotels by reporting the findings of an empirical investigation into the impact of attributes of hospitality services on consumer perceived cleanliness. </a:t>
            </a:r>
          </a:p>
          <a:p>
            <a:endParaRPr lang="en-US" dirty="0"/>
          </a:p>
          <a:p>
            <a:endParaRPr lang="en-US" dirty="0"/>
          </a:p>
          <a:p>
            <a:r>
              <a:rPr lang="en-US" dirty="0"/>
              <a:t>What is this study not? This study doesn't attempt to offer a tailored solution during a pandemic nor a prescription on how the hospitality industry can recover from the crisis. The study makes a modest attempt to bring to attention the potential of existing eWOM resources in making an informed decision.</a:t>
            </a:r>
            <a:endParaRPr lang="en-IN" dirty="0"/>
          </a:p>
        </p:txBody>
      </p:sp>
    </p:spTree>
    <p:extLst>
      <p:ext uri="{BB962C8B-B14F-4D97-AF65-F5344CB8AC3E}">
        <p14:creationId xmlns:p14="http://schemas.microsoft.com/office/powerpoint/2010/main" val="3711799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a:t>Introduction: The salience or importance of my study</a:t>
            </a:r>
            <a:endParaRPr lang="en-GB" sz="3200" dirty="0"/>
          </a:p>
        </p:txBody>
      </p:sp>
      <p:sp>
        <p:nvSpPr>
          <p:cNvPr id="4" name="TextBox 3">
            <a:extLst>
              <a:ext uri="{FF2B5EF4-FFF2-40B4-BE49-F238E27FC236}">
                <a16:creationId xmlns:a16="http://schemas.microsoft.com/office/drawing/2014/main" id="{ECFD3F9C-9704-4D3A-BB4F-01BA68F12B3A}"/>
              </a:ext>
            </a:extLst>
          </p:cNvPr>
          <p:cNvSpPr txBox="1"/>
          <p:nvPr/>
        </p:nvSpPr>
        <p:spPr>
          <a:xfrm>
            <a:off x="367078" y="1254931"/>
            <a:ext cx="11564083" cy="646331"/>
          </a:xfrm>
          <a:prstGeom prst="rect">
            <a:avLst/>
          </a:prstGeom>
          <a:noFill/>
        </p:spPr>
        <p:txBody>
          <a:bodyPr wrap="square">
            <a:spAutoFit/>
          </a:bodyPr>
          <a:lstStyle/>
          <a:p>
            <a:r>
              <a:rPr lang="en-US" dirty="0"/>
              <a:t>During the pandemic, in general, customers still do not feel travelling to destination and book a stay at a hotel (</a:t>
            </a:r>
            <a:r>
              <a:rPr lang="en-US" dirty="0" err="1"/>
              <a:t>Gursoy</a:t>
            </a:r>
            <a:r>
              <a:rPr lang="en-US" dirty="0"/>
              <a:t> &amp; Chi, 2020). </a:t>
            </a:r>
            <a:endParaRPr lang="en-IN" dirty="0"/>
          </a:p>
        </p:txBody>
      </p:sp>
      <p:sp>
        <p:nvSpPr>
          <p:cNvPr id="6" name="TextBox 5">
            <a:extLst>
              <a:ext uri="{FF2B5EF4-FFF2-40B4-BE49-F238E27FC236}">
                <a16:creationId xmlns:a16="http://schemas.microsoft.com/office/drawing/2014/main" id="{D4C0C85E-909E-4DCA-A66A-9C8ACA9B63A9}"/>
              </a:ext>
            </a:extLst>
          </p:cNvPr>
          <p:cNvSpPr txBox="1"/>
          <p:nvPr/>
        </p:nvSpPr>
        <p:spPr>
          <a:xfrm>
            <a:off x="367077" y="2044143"/>
            <a:ext cx="11379445" cy="646331"/>
          </a:xfrm>
          <a:prstGeom prst="rect">
            <a:avLst/>
          </a:prstGeom>
          <a:noFill/>
        </p:spPr>
        <p:txBody>
          <a:bodyPr wrap="square">
            <a:spAutoFit/>
          </a:bodyPr>
          <a:lstStyle/>
          <a:p>
            <a:r>
              <a:rPr lang="en-US" dirty="0"/>
              <a:t>Recent empirical studies (Shin &amp; Kang, 2020) have shown that the perception about potential health risks will influence hotel booking intentions. </a:t>
            </a:r>
            <a:endParaRPr lang="en-IN" dirty="0"/>
          </a:p>
        </p:txBody>
      </p:sp>
      <p:sp>
        <p:nvSpPr>
          <p:cNvPr id="8" name="TextBox 7">
            <a:extLst>
              <a:ext uri="{FF2B5EF4-FFF2-40B4-BE49-F238E27FC236}">
                <a16:creationId xmlns:a16="http://schemas.microsoft.com/office/drawing/2014/main" id="{ED5EAAA7-7677-452C-8A4E-AC326E6C853E}"/>
              </a:ext>
            </a:extLst>
          </p:cNvPr>
          <p:cNvSpPr txBox="1"/>
          <p:nvPr/>
        </p:nvSpPr>
        <p:spPr>
          <a:xfrm>
            <a:off x="437417" y="2991370"/>
            <a:ext cx="11493744" cy="646331"/>
          </a:xfrm>
          <a:prstGeom prst="rect">
            <a:avLst/>
          </a:prstGeom>
          <a:noFill/>
        </p:spPr>
        <p:txBody>
          <a:bodyPr wrap="square">
            <a:spAutoFit/>
          </a:bodyPr>
          <a:lstStyle/>
          <a:p>
            <a:r>
              <a:rPr lang="en-US" dirty="0"/>
              <a:t>From SARS pandemic to H1N1 influenza to COVID-19, we are continuously at various health risk at regional and global level. Thus, literature on a pandemic context is long-lived and should be nurtured. </a:t>
            </a:r>
            <a:endParaRPr lang="en-IN" dirty="0"/>
          </a:p>
        </p:txBody>
      </p:sp>
      <p:sp>
        <p:nvSpPr>
          <p:cNvPr id="10" name="TextBox 9">
            <a:extLst>
              <a:ext uri="{FF2B5EF4-FFF2-40B4-BE49-F238E27FC236}">
                <a16:creationId xmlns:a16="http://schemas.microsoft.com/office/drawing/2014/main" id="{9982D268-ECBA-4D3E-9217-02EEFF04FA1C}"/>
              </a:ext>
            </a:extLst>
          </p:cNvPr>
          <p:cNvSpPr txBox="1"/>
          <p:nvPr/>
        </p:nvSpPr>
        <p:spPr>
          <a:xfrm>
            <a:off x="437417" y="4059759"/>
            <a:ext cx="11186014" cy="646331"/>
          </a:xfrm>
          <a:prstGeom prst="rect">
            <a:avLst/>
          </a:prstGeom>
          <a:noFill/>
        </p:spPr>
        <p:txBody>
          <a:bodyPr wrap="square">
            <a:spAutoFit/>
          </a:bodyPr>
          <a:lstStyle/>
          <a:p>
            <a:r>
              <a:rPr lang="en-US" dirty="0"/>
              <a:t>Nevertheless, research has begun to cast confidence in the notion that cleanliness can play a vital part in the hospitality sector's retrieval from the 2020-21 pandemic crisis (Shin &amp; Kang, 2020). </a:t>
            </a:r>
            <a:endParaRPr lang="en-IN" dirty="0"/>
          </a:p>
        </p:txBody>
      </p:sp>
      <p:sp>
        <p:nvSpPr>
          <p:cNvPr id="12" name="TextBox 11">
            <a:extLst>
              <a:ext uri="{FF2B5EF4-FFF2-40B4-BE49-F238E27FC236}">
                <a16:creationId xmlns:a16="http://schemas.microsoft.com/office/drawing/2014/main" id="{5B5E020F-102F-4B30-8CD2-29470B683F11}"/>
              </a:ext>
            </a:extLst>
          </p:cNvPr>
          <p:cNvSpPr txBox="1"/>
          <p:nvPr/>
        </p:nvSpPr>
        <p:spPr>
          <a:xfrm>
            <a:off x="367076" y="5004690"/>
            <a:ext cx="11493743" cy="923330"/>
          </a:xfrm>
          <a:prstGeom prst="rect">
            <a:avLst/>
          </a:prstGeom>
          <a:noFill/>
        </p:spPr>
        <p:txBody>
          <a:bodyPr wrap="square">
            <a:spAutoFit/>
          </a:bodyPr>
          <a:lstStyle/>
          <a:p>
            <a:r>
              <a:rPr lang="en-US" dirty="0"/>
              <a:t>But these studies examined cleanliness as a basic service or a requirement to address guests' expectations (Zemke et al., 2015). But a post-pandemic world may see cleanliness more as a core service and essentially an evaluation criterion, keeping in mind the perceived risks of outbreaks (</a:t>
            </a:r>
            <a:r>
              <a:rPr lang="en-US" dirty="0" err="1"/>
              <a:t>Magnini</a:t>
            </a:r>
            <a:r>
              <a:rPr lang="en-US" dirty="0"/>
              <a:t> &amp; </a:t>
            </a:r>
            <a:r>
              <a:rPr lang="en-US" dirty="0" err="1"/>
              <a:t>Zehrer</a:t>
            </a:r>
            <a:r>
              <a:rPr lang="en-US" dirty="0"/>
              <a:t>, 2021; Yu et al., 2021). </a:t>
            </a:r>
            <a:endParaRPr lang="en-IN" dirty="0"/>
          </a:p>
        </p:txBody>
      </p:sp>
    </p:spTree>
    <p:extLst>
      <p:ext uri="{BB962C8B-B14F-4D97-AF65-F5344CB8AC3E}">
        <p14:creationId xmlns:p14="http://schemas.microsoft.com/office/powerpoint/2010/main" val="1787139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a:t>Literature: Specific gap to close and research question</a:t>
            </a:r>
            <a:endParaRPr lang="en-GB" sz="3200" dirty="0"/>
          </a:p>
        </p:txBody>
      </p:sp>
      <p:sp>
        <p:nvSpPr>
          <p:cNvPr id="10" name="TextBox 9">
            <a:extLst>
              <a:ext uri="{FF2B5EF4-FFF2-40B4-BE49-F238E27FC236}">
                <a16:creationId xmlns:a16="http://schemas.microsoft.com/office/drawing/2014/main" id="{81D73A3F-2E53-47E5-9346-42426253850D}"/>
              </a:ext>
            </a:extLst>
          </p:cNvPr>
          <p:cNvSpPr txBox="1"/>
          <p:nvPr/>
        </p:nvSpPr>
        <p:spPr>
          <a:xfrm>
            <a:off x="362317" y="1286546"/>
            <a:ext cx="5827468" cy="1754326"/>
          </a:xfrm>
          <a:prstGeom prst="rect">
            <a:avLst/>
          </a:prstGeom>
          <a:noFill/>
        </p:spPr>
        <p:txBody>
          <a:bodyPr wrap="square">
            <a:spAutoFit/>
          </a:bodyPr>
          <a:lstStyle/>
          <a:p>
            <a:r>
              <a:rPr lang="en-US" dirty="0"/>
              <a:t>Research has shown key hospitality service attributes (e.g., service, etc.) that influence a potential consumer’s hotel selection but the relationship between these attributes has not been suitably examined. Therefore, exploring the possible relationship between these facets is desired.</a:t>
            </a:r>
            <a:endParaRPr lang="en-IN" dirty="0"/>
          </a:p>
        </p:txBody>
      </p:sp>
      <p:sp>
        <p:nvSpPr>
          <p:cNvPr id="11" name="TextBox 10">
            <a:extLst>
              <a:ext uri="{FF2B5EF4-FFF2-40B4-BE49-F238E27FC236}">
                <a16:creationId xmlns:a16="http://schemas.microsoft.com/office/drawing/2014/main" id="{5F0E2914-B50A-4676-8E36-76CA0526C17B}"/>
              </a:ext>
            </a:extLst>
          </p:cNvPr>
          <p:cNvSpPr txBox="1"/>
          <p:nvPr/>
        </p:nvSpPr>
        <p:spPr>
          <a:xfrm>
            <a:off x="362317" y="4396236"/>
            <a:ext cx="6060098" cy="646331"/>
          </a:xfrm>
          <a:prstGeom prst="rect">
            <a:avLst/>
          </a:prstGeom>
          <a:noFill/>
        </p:spPr>
        <p:txBody>
          <a:bodyPr wrap="square">
            <a:spAutoFit/>
          </a:bodyPr>
          <a:lstStyle/>
          <a:p>
            <a:r>
              <a:rPr lang="en-US" dirty="0"/>
              <a:t>RQ: What are the hospitality service attribute that drives consumers' perceptions of cleanliness in hotels?</a:t>
            </a:r>
            <a:endParaRPr lang="en-IN" dirty="0"/>
          </a:p>
        </p:txBody>
      </p:sp>
      <p:pic>
        <p:nvPicPr>
          <p:cNvPr id="12" name="Picture 11">
            <a:extLst>
              <a:ext uri="{FF2B5EF4-FFF2-40B4-BE49-F238E27FC236}">
                <a16:creationId xmlns:a16="http://schemas.microsoft.com/office/drawing/2014/main" id="{CF977BEA-9CAC-4CE1-B309-9A021EC14A9D}"/>
              </a:ext>
            </a:extLst>
          </p:cNvPr>
          <p:cNvPicPr>
            <a:picLocks noChangeAspect="1"/>
          </p:cNvPicPr>
          <p:nvPr/>
        </p:nvPicPr>
        <p:blipFill>
          <a:blip r:embed="rId2"/>
          <a:stretch>
            <a:fillRect/>
          </a:stretch>
        </p:blipFill>
        <p:spPr>
          <a:xfrm>
            <a:off x="6447340" y="888492"/>
            <a:ext cx="5276088" cy="5969508"/>
          </a:xfrm>
          <a:prstGeom prst="rect">
            <a:avLst/>
          </a:prstGeom>
        </p:spPr>
      </p:pic>
    </p:spTree>
    <p:extLst>
      <p:ext uri="{BB962C8B-B14F-4D97-AF65-F5344CB8AC3E}">
        <p14:creationId xmlns:p14="http://schemas.microsoft.com/office/powerpoint/2010/main" val="365350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Methodology </a:t>
            </a:r>
            <a:endParaRPr lang="en-GB" sz="3200" dirty="0"/>
          </a:p>
        </p:txBody>
      </p:sp>
      <p:sp>
        <p:nvSpPr>
          <p:cNvPr id="5" name="TextBox 4">
            <a:extLst>
              <a:ext uri="{FF2B5EF4-FFF2-40B4-BE49-F238E27FC236}">
                <a16:creationId xmlns:a16="http://schemas.microsoft.com/office/drawing/2014/main" id="{781ABCDD-244F-40E0-A626-E012F0F6897A}"/>
              </a:ext>
            </a:extLst>
          </p:cNvPr>
          <p:cNvSpPr txBox="1"/>
          <p:nvPr/>
        </p:nvSpPr>
        <p:spPr>
          <a:xfrm>
            <a:off x="94516" y="1224281"/>
            <a:ext cx="11950945" cy="369332"/>
          </a:xfrm>
          <a:prstGeom prst="rect">
            <a:avLst/>
          </a:prstGeom>
          <a:noFill/>
        </p:spPr>
        <p:txBody>
          <a:bodyPr wrap="square">
            <a:spAutoFit/>
          </a:bodyPr>
          <a:lstStyle/>
          <a:p>
            <a:r>
              <a:rPr lang="en-US" dirty="0"/>
              <a:t>The data used in this research is scraped from online ratings available on the trivago platform (www.trivago.in). </a:t>
            </a:r>
            <a:endParaRPr lang="en-IN" dirty="0"/>
          </a:p>
        </p:txBody>
      </p:sp>
      <p:sp>
        <p:nvSpPr>
          <p:cNvPr id="7" name="TextBox 6">
            <a:extLst>
              <a:ext uri="{FF2B5EF4-FFF2-40B4-BE49-F238E27FC236}">
                <a16:creationId xmlns:a16="http://schemas.microsoft.com/office/drawing/2014/main" id="{4472E542-BD0D-4DB3-8A73-639C14676AE6}"/>
              </a:ext>
            </a:extLst>
          </p:cNvPr>
          <p:cNvSpPr txBox="1"/>
          <p:nvPr/>
        </p:nvSpPr>
        <p:spPr>
          <a:xfrm>
            <a:off x="94516" y="1806040"/>
            <a:ext cx="12095896" cy="646331"/>
          </a:xfrm>
          <a:prstGeom prst="rect">
            <a:avLst/>
          </a:prstGeom>
          <a:noFill/>
        </p:spPr>
        <p:txBody>
          <a:bodyPr wrap="square">
            <a:spAutoFit/>
          </a:bodyPr>
          <a:lstStyle/>
          <a:p>
            <a:r>
              <a:rPr lang="en-US" dirty="0"/>
              <a:t>The study includes hotels operating in top five international tourism destination that includes: France, Spain, United States, China, and Italy </a:t>
            </a:r>
            <a:endParaRPr lang="en-IN" dirty="0"/>
          </a:p>
        </p:txBody>
      </p:sp>
      <p:sp>
        <p:nvSpPr>
          <p:cNvPr id="9" name="TextBox 8">
            <a:extLst>
              <a:ext uri="{FF2B5EF4-FFF2-40B4-BE49-F238E27FC236}">
                <a16:creationId xmlns:a16="http://schemas.microsoft.com/office/drawing/2014/main" id="{9F3FC247-8FAA-4B28-A8A6-A23ED64459BA}"/>
              </a:ext>
            </a:extLst>
          </p:cNvPr>
          <p:cNvSpPr txBox="1"/>
          <p:nvPr/>
        </p:nvSpPr>
        <p:spPr>
          <a:xfrm>
            <a:off x="135547" y="2602168"/>
            <a:ext cx="11839575" cy="646331"/>
          </a:xfrm>
          <a:prstGeom prst="rect">
            <a:avLst/>
          </a:prstGeom>
          <a:noFill/>
        </p:spPr>
        <p:txBody>
          <a:bodyPr wrap="square">
            <a:spAutoFit/>
          </a:bodyPr>
          <a:lstStyle/>
          <a:p>
            <a:r>
              <a:rPr lang="en-US" dirty="0"/>
              <a:t>The dataset provided a large sample of unbiased-free reviews, and thus, the study achieves a high level of external validity (Liu et al., 2017). </a:t>
            </a:r>
            <a:endParaRPr lang="en-IN" dirty="0"/>
          </a:p>
        </p:txBody>
      </p:sp>
      <p:sp>
        <p:nvSpPr>
          <p:cNvPr id="11" name="TextBox 10">
            <a:extLst>
              <a:ext uri="{FF2B5EF4-FFF2-40B4-BE49-F238E27FC236}">
                <a16:creationId xmlns:a16="http://schemas.microsoft.com/office/drawing/2014/main" id="{1195799A-FE4D-48C4-A240-EF81854168BA}"/>
              </a:ext>
            </a:extLst>
          </p:cNvPr>
          <p:cNvSpPr txBox="1"/>
          <p:nvPr/>
        </p:nvSpPr>
        <p:spPr>
          <a:xfrm>
            <a:off x="180975" y="3429000"/>
            <a:ext cx="11909914" cy="646331"/>
          </a:xfrm>
          <a:prstGeom prst="rect">
            <a:avLst/>
          </a:prstGeom>
          <a:noFill/>
        </p:spPr>
        <p:txBody>
          <a:bodyPr wrap="square">
            <a:spAutoFit/>
          </a:bodyPr>
          <a:lstStyle/>
          <a:p>
            <a:r>
              <a:rPr lang="en-US" dirty="0"/>
              <a:t>In order to ensure greater credibility of the source and sample size, the study is comprised of hotels with more than 200 reviews (</a:t>
            </a:r>
            <a:r>
              <a:rPr lang="en-US" dirty="0" err="1"/>
              <a:t>Sann</a:t>
            </a:r>
            <a:r>
              <a:rPr lang="en-US" dirty="0"/>
              <a:t> et al., 2020). </a:t>
            </a:r>
            <a:endParaRPr lang="en-IN" dirty="0"/>
          </a:p>
        </p:txBody>
      </p:sp>
      <p:sp>
        <p:nvSpPr>
          <p:cNvPr id="13" name="TextBox 12">
            <a:extLst>
              <a:ext uri="{FF2B5EF4-FFF2-40B4-BE49-F238E27FC236}">
                <a16:creationId xmlns:a16="http://schemas.microsoft.com/office/drawing/2014/main" id="{BEC21F7F-66E2-41DD-AD64-D0AA1A873AE0}"/>
              </a:ext>
            </a:extLst>
          </p:cNvPr>
          <p:cNvSpPr txBox="1"/>
          <p:nvPr/>
        </p:nvSpPr>
        <p:spPr>
          <a:xfrm>
            <a:off x="180975" y="4255832"/>
            <a:ext cx="11819060" cy="923330"/>
          </a:xfrm>
          <a:prstGeom prst="rect">
            <a:avLst/>
          </a:prstGeom>
          <a:noFill/>
        </p:spPr>
        <p:txBody>
          <a:bodyPr wrap="square">
            <a:spAutoFit/>
          </a:bodyPr>
          <a:lstStyle/>
          <a:p>
            <a:r>
              <a:rPr lang="en-US" dirty="0"/>
              <a:t>Consequently, hotels were omitted that fail to meet the necessary criteria, out of an initial sample of 623 hotels. In total, a sample of 419 unique hotels with 5,75,948 (mean=1374.58; Std. Deviation= 1368.023) guest reviews were included in the study. The sample represents 3 continents and 5 nationalities. </a:t>
            </a:r>
            <a:endParaRPr lang="en-IN" dirty="0"/>
          </a:p>
        </p:txBody>
      </p:sp>
      <p:sp>
        <p:nvSpPr>
          <p:cNvPr id="15" name="TextBox 14">
            <a:extLst>
              <a:ext uri="{FF2B5EF4-FFF2-40B4-BE49-F238E27FC236}">
                <a16:creationId xmlns:a16="http://schemas.microsoft.com/office/drawing/2014/main" id="{071274F5-40B8-4EB6-818C-311915F39936}"/>
              </a:ext>
            </a:extLst>
          </p:cNvPr>
          <p:cNvSpPr txBox="1"/>
          <p:nvPr/>
        </p:nvSpPr>
        <p:spPr>
          <a:xfrm>
            <a:off x="180975" y="5244542"/>
            <a:ext cx="11909914" cy="646331"/>
          </a:xfrm>
          <a:prstGeom prst="rect">
            <a:avLst/>
          </a:prstGeom>
          <a:noFill/>
        </p:spPr>
        <p:txBody>
          <a:bodyPr wrap="square">
            <a:spAutoFit/>
          </a:bodyPr>
          <a:lstStyle/>
          <a:p>
            <a:r>
              <a:rPr lang="en-US" dirty="0"/>
              <a:t>Further, based on past research (Ye et al., 2009), it is assumed that the probability of customer's posting a review on the OTA is stable across hotels. </a:t>
            </a:r>
            <a:endParaRPr lang="en-IN" dirty="0"/>
          </a:p>
        </p:txBody>
      </p:sp>
      <p:sp>
        <p:nvSpPr>
          <p:cNvPr id="17" name="TextBox 16">
            <a:extLst>
              <a:ext uri="{FF2B5EF4-FFF2-40B4-BE49-F238E27FC236}">
                <a16:creationId xmlns:a16="http://schemas.microsoft.com/office/drawing/2014/main" id="{1767D7FD-339A-4673-B9B1-1731258F3323}"/>
              </a:ext>
            </a:extLst>
          </p:cNvPr>
          <p:cNvSpPr txBox="1"/>
          <p:nvPr/>
        </p:nvSpPr>
        <p:spPr>
          <a:xfrm>
            <a:off x="180975" y="6025207"/>
            <a:ext cx="11819060" cy="369332"/>
          </a:xfrm>
          <a:prstGeom prst="rect">
            <a:avLst/>
          </a:prstGeom>
          <a:noFill/>
        </p:spPr>
        <p:txBody>
          <a:bodyPr wrap="square">
            <a:spAutoFit/>
          </a:bodyPr>
          <a:lstStyle/>
          <a:p>
            <a:r>
              <a:rPr lang="en-US" dirty="0"/>
              <a:t>There was no problematic collinearity witnessed in the variables (Hair, 2006; James et al., 2013). </a:t>
            </a:r>
            <a:endParaRPr lang="en-IN" dirty="0"/>
          </a:p>
        </p:txBody>
      </p:sp>
    </p:spTree>
    <p:extLst>
      <p:ext uri="{BB962C8B-B14F-4D97-AF65-F5344CB8AC3E}">
        <p14:creationId xmlns:p14="http://schemas.microsoft.com/office/powerpoint/2010/main" val="2519811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Model </a:t>
            </a:r>
            <a:endParaRPr lang="en-GB" sz="3200" dirty="0"/>
          </a:p>
        </p:txBody>
      </p:sp>
      <p:pic>
        <p:nvPicPr>
          <p:cNvPr id="3" name="Picture 2">
            <a:extLst>
              <a:ext uri="{FF2B5EF4-FFF2-40B4-BE49-F238E27FC236}">
                <a16:creationId xmlns:a16="http://schemas.microsoft.com/office/drawing/2014/main" id="{7242D4D1-0D17-44CC-82FC-C83F5460C38D}"/>
              </a:ext>
            </a:extLst>
          </p:cNvPr>
          <p:cNvPicPr>
            <a:picLocks noChangeAspect="1"/>
          </p:cNvPicPr>
          <p:nvPr/>
        </p:nvPicPr>
        <p:blipFill>
          <a:blip r:embed="rId2"/>
          <a:stretch>
            <a:fillRect/>
          </a:stretch>
        </p:blipFill>
        <p:spPr>
          <a:xfrm>
            <a:off x="1153697" y="649952"/>
            <a:ext cx="9884606" cy="6006517"/>
          </a:xfrm>
          <a:prstGeom prst="rect">
            <a:avLst/>
          </a:prstGeom>
        </p:spPr>
      </p:pic>
    </p:spTree>
    <p:extLst>
      <p:ext uri="{BB962C8B-B14F-4D97-AF65-F5344CB8AC3E}">
        <p14:creationId xmlns:p14="http://schemas.microsoft.com/office/powerpoint/2010/main" val="784323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Results </a:t>
            </a:r>
            <a:endParaRPr lang="en-GB" sz="3200" dirty="0"/>
          </a:p>
        </p:txBody>
      </p:sp>
      <p:pic>
        <p:nvPicPr>
          <p:cNvPr id="7" name="Picture 6">
            <a:extLst>
              <a:ext uri="{FF2B5EF4-FFF2-40B4-BE49-F238E27FC236}">
                <a16:creationId xmlns:a16="http://schemas.microsoft.com/office/drawing/2014/main" id="{EC97231A-24DB-49CF-8961-C328BCCCA2A2}"/>
              </a:ext>
            </a:extLst>
          </p:cNvPr>
          <p:cNvPicPr>
            <a:picLocks noChangeAspect="1"/>
          </p:cNvPicPr>
          <p:nvPr/>
        </p:nvPicPr>
        <p:blipFill rotWithShape="1">
          <a:blip r:embed="rId2"/>
          <a:srcRect l="8871" t="19102" r="61923" b="3078"/>
          <a:stretch/>
        </p:blipFill>
        <p:spPr>
          <a:xfrm>
            <a:off x="509954" y="1116623"/>
            <a:ext cx="3560884" cy="5336931"/>
          </a:xfrm>
          <a:prstGeom prst="rect">
            <a:avLst/>
          </a:prstGeom>
        </p:spPr>
      </p:pic>
      <p:pic>
        <p:nvPicPr>
          <p:cNvPr id="9" name="Picture 8">
            <a:extLst>
              <a:ext uri="{FF2B5EF4-FFF2-40B4-BE49-F238E27FC236}">
                <a16:creationId xmlns:a16="http://schemas.microsoft.com/office/drawing/2014/main" id="{D1160763-25E2-4A8B-8236-900D7A3A4CB8}"/>
              </a:ext>
            </a:extLst>
          </p:cNvPr>
          <p:cNvPicPr>
            <a:picLocks noChangeAspect="1"/>
          </p:cNvPicPr>
          <p:nvPr/>
        </p:nvPicPr>
        <p:blipFill rotWithShape="1">
          <a:blip r:embed="rId3"/>
          <a:srcRect l="19111" t="39230" r="20601" b="14103"/>
          <a:stretch/>
        </p:blipFill>
        <p:spPr>
          <a:xfrm>
            <a:off x="4331677" y="914400"/>
            <a:ext cx="7350369" cy="3200400"/>
          </a:xfrm>
          <a:prstGeom prst="rect">
            <a:avLst/>
          </a:prstGeom>
        </p:spPr>
      </p:pic>
      <p:sp>
        <p:nvSpPr>
          <p:cNvPr id="11" name="TextBox 10">
            <a:extLst>
              <a:ext uri="{FF2B5EF4-FFF2-40B4-BE49-F238E27FC236}">
                <a16:creationId xmlns:a16="http://schemas.microsoft.com/office/drawing/2014/main" id="{CD18C6BE-D12B-4483-9C7D-DEC6DCAA71ED}"/>
              </a:ext>
            </a:extLst>
          </p:cNvPr>
          <p:cNvSpPr txBox="1"/>
          <p:nvPr/>
        </p:nvSpPr>
        <p:spPr>
          <a:xfrm>
            <a:off x="4445976" y="4611496"/>
            <a:ext cx="7634655" cy="1200329"/>
          </a:xfrm>
          <a:prstGeom prst="rect">
            <a:avLst/>
          </a:prstGeom>
          <a:noFill/>
        </p:spPr>
        <p:txBody>
          <a:bodyPr wrap="square">
            <a:spAutoFit/>
          </a:bodyPr>
          <a:lstStyle/>
          <a:p>
            <a:r>
              <a:rPr lang="en-IN" dirty="0" err="1"/>
              <a:t>Clni</a:t>
            </a:r>
            <a:r>
              <a:rPr lang="en-IN" dirty="0"/>
              <a:t> = 0.830 + 0.368 Seri + 0.240 </a:t>
            </a:r>
            <a:r>
              <a:rPr lang="en-IN" dirty="0" err="1"/>
              <a:t>Bldgi</a:t>
            </a:r>
            <a:r>
              <a:rPr lang="en-IN" dirty="0"/>
              <a:t> + 0.155 </a:t>
            </a:r>
            <a:r>
              <a:rPr lang="en-IN" dirty="0" err="1"/>
              <a:t>Rmi</a:t>
            </a:r>
            <a:r>
              <a:rPr lang="en-IN" dirty="0"/>
              <a:t> +0.082 </a:t>
            </a:r>
            <a:r>
              <a:rPr lang="en-IN" dirty="0" err="1"/>
              <a:t>Comfi</a:t>
            </a:r>
            <a:r>
              <a:rPr lang="en-IN" dirty="0"/>
              <a:t> – 0.098 (</a:t>
            </a:r>
            <a:r>
              <a:rPr lang="en-IN" dirty="0" err="1"/>
              <a:t>Comf</a:t>
            </a:r>
            <a:r>
              <a:rPr lang="en-IN" dirty="0"/>
              <a:t>*Rm)</a:t>
            </a:r>
            <a:r>
              <a:rPr lang="en-IN" dirty="0" err="1"/>
              <a:t>i</a:t>
            </a:r>
            <a:r>
              <a:rPr lang="en-IN" dirty="0"/>
              <a:t> + ℇ </a:t>
            </a:r>
            <a:r>
              <a:rPr lang="en-IN" dirty="0" err="1"/>
              <a:t>i</a:t>
            </a:r>
            <a:endParaRPr lang="en-IN" dirty="0"/>
          </a:p>
          <a:p>
            <a:endParaRPr lang="en-IN" dirty="0"/>
          </a:p>
          <a:p>
            <a:r>
              <a:rPr lang="en-IN" dirty="0"/>
              <a:t>Where, ℇ = Random error component; </a:t>
            </a:r>
          </a:p>
        </p:txBody>
      </p:sp>
    </p:spTree>
    <p:extLst>
      <p:ext uri="{BB962C8B-B14F-4D97-AF65-F5344CB8AC3E}">
        <p14:creationId xmlns:p14="http://schemas.microsoft.com/office/powerpoint/2010/main" val="173127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Results </a:t>
            </a:r>
            <a:endParaRPr lang="en-GB" sz="3200" dirty="0"/>
          </a:p>
        </p:txBody>
      </p:sp>
      <p:pic>
        <p:nvPicPr>
          <p:cNvPr id="4" name="Picture 3">
            <a:extLst>
              <a:ext uri="{FF2B5EF4-FFF2-40B4-BE49-F238E27FC236}">
                <a16:creationId xmlns:a16="http://schemas.microsoft.com/office/drawing/2014/main" id="{49C48787-87FC-41BA-8432-B8DD9C4ABAE9}"/>
              </a:ext>
            </a:extLst>
          </p:cNvPr>
          <p:cNvPicPr>
            <a:picLocks noChangeAspect="1"/>
          </p:cNvPicPr>
          <p:nvPr/>
        </p:nvPicPr>
        <p:blipFill rotWithShape="1">
          <a:blip r:embed="rId2"/>
          <a:srcRect l="50914" t="23974" r="5168" b="5257"/>
          <a:stretch/>
        </p:blipFill>
        <p:spPr>
          <a:xfrm>
            <a:off x="465609" y="933617"/>
            <a:ext cx="6339637" cy="5746269"/>
          </a:xfrm>
          <a:prstGeom prst="rect">
            <a:avLst/>
          </a:prstGeom>
        </p:spPr>
      </p:pic>
      <p:pic>
        <p:nvPicPr>
          <p:cNvPr id="7" name="Picture 6">
            <a:extLst>
              <a:ext uri="{FF2B5EF4-FFF2-40B4-BE49-F238E27FC236}">
                <a16:creationId xmlns:a16="http://schemas.microsoft.com/office/drawing/2014/main" id="{12CFF23A-EDF8-45AF-9C34-7DB69C61BE92}"/>
              </a:ext>
            </a:extLst>
          </p:cNvPr>
          <p:cNvPicPr>
            <a:picLocks noChangeAspect="1"/>
          </p:cNvPicPr>
          <p:nvPr/>
        </p:nvPicPr>
        <p:blipFill>
          <a:blip r:embed="rId3"/>
          <a:stretch>
            <a:fillRect/>
          </a:stretch>
        </p:blipFill>
        <p:spPr>
          <a:xfrm>
            <a:off x="6096000" y="1841415"/>
            <a:ext cx="5785605" cy="3755461"/>
          </a:xfrm>
          <a:prstGeom prst="rect">
            <a:avLst/>
          </a:prstGeom>
        </p:spPr>
      </p:pic>
    </p:spTree>
    <p:extLst>
      <p:ext uri="{BB962C8B-B14F-4D97-AF65-F5344CB8AC3E}">
        <p14:creationId xmlns:p14="http://schemas.microsoft.com/office/powerpoint/2010/main" val="2107451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ffice Theme">
  <a:themeElements>
    <a:clrScheme name="Notts">
      <a:dk1>
        <a:sysClr val="windowText" lastClr="000000"/>
      </a:dk1>
      <a:lt1>
        <a:sysClr val="window" lastClr="FFFFFF"/>
      </a:lt1>
      <a:dk2>
        <a:srgbClr val="007DA8"/>
      </a:dk2>
      <a:lt2>
        <a:srgbClr val="009BBD"/>
      </a:lt2>
      <a:accent1>
        <a:srgbClr val="005697"/>
      </a:accent1>
      <a:accent2>
        <a:srgbClr val="1B2A6B"/>
      </a:accent2>
      <a:accent3>
        <a:srgbClr val="191A4F"/>
      </a:accent3>
      <a:accent4>
        <a:srgbClr val="B32C76"/>
      </a:accent4>
      <a:accent5>
        <a:srgbClr val="D27826"/>
      </a:accent5>
      <a:accent6>
        <a:srgbClr val="38A159"/>
      </a:accent6>
      <a:hlink>
        <a:srgbClr val="0563C1"/>
      </a:hlink>
      <a:folHlink>
        <a:srgbClr val="954F72"/>
      </a:folHlink>
    </a:clrScheme>
    <a:fontScheme name="Nott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a:spPr>
      <a:bodyPr rtlCol="0" anchor="ctr"/>
      <a:lstStyle>
        <a:defPPr algn="ctr">
          <a:defRPr sz="2400" b="1" dirty="0">
            <a:latin typeface="+mj-lt"/>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400" dirty="0" err="1" smtClean="0">
            <a:latin typeface="+mj-lt"/>
          </a:defRPr>
        </a:defPPr>
      </a:lstStyle>
    </a:txDef>
  </a:objectDefaults>
  <a:extraClrSchemeLst/>
  <a:extLst>
    <a:ext uri="{05A4C25C-085E-4340-85A3-A5531E510DB2}">
      <thm15:themeFamily xmlns:thm15="http://schemas.microsoft.com/office/thememl/2012/main" name="NOTT_6103 (PowerPoint Guidelines) POT_Widescreen_001" id="{81F3E3EA-E64F-4445-9547-4C0E98DD302B}" vid="{B96464EC-35CD-433F-A30D-F35B5417D542}"/>
    </a:ext>
  </a:extLst>
</a:theme>
</file>

<file path=ppt/theme/theme2.xml><?xml version="1.0" encoding="utf-8"?>
<a:theme xmlns:a="http://schemas.openxmlformats.org/drawingml/2006/main" name="2_Office Theme">
  <a:themeElements>
    <a:clrScheme name="Custom 2">
      <a:dk1>
        <a:sysClr val="windowText" lastClr="000000"/>
      </a:dk1>
      <a:lt1>
        <a:srgbClr val="FFFFFF"/>
      </a:lt1>
      <a:dk2>
        <a:srgbClr val="007DA8"/>
      </a:dk2>
      <a:lt2>
        <a:srgbClr val="009BBD"/>
      </a:lt2>
      <a:accent1>
        <a:srgbClr val="005697"/>
      </a:accent1>
      <a:accent2>
        <a:srgbClr val="1B2A6B"/>
      </a:accent2>
      <a:accent3>
        <a:srgbClr val="191A4F"/>
      </a:accent3>
      <a:accent4>
        <a:srgbClr val="B32C76"/>
      </a:accent4>
      <a:accent5>
        <a:srgbClr val="D27826"/>
      </a:accent5>
      <a:accent6>
        <a:srgbClr val="38A159"/>
      </a:accent6>
      <a:hlink>
        <a:srgbClr val="FFFFFF"/>
      </a:hlink>
      <a:folHlink>
        <a:srgbClr val="00B050"/>
      </a:folHlink>
    </a:clrScheme>
    <a:fontScheme name="Nott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70000">
              <a:srgbClr val="00487E">
                <a:lumMod val="85000"/>
                <a:lumOff val="15000"/>
              </a:srgbClr>
            </a:gs>
            <a:gs pos="17000">
              <a:schemeClr val="accent1"/>
            </a:gs>
            <a:gs pos="100000">
              <a:schemeClr val="accent1">
                <a:lumMod val="75000"/>
              </a:schemeClr>
            </a:gs>
          </a:gsLst>
          <a:lin ang="0" scaled="1"/>
          <a:tileRect/>
        </a:gradFill>
        <a:ln>
          <a:noFill/>
        </a:ln>
      </a:spPr>
      <a:bodyPr rtlCol="0" anchor="ctr"/>
      <a:lstStyle>
        <a:defPPr algn="ctr">
          <a:defRPr sz="2400" b="1" dirty="0">
            <a:latin typeface="+mj-lt"/>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400" dirty="0" err="1" smtClean="0">
            <a:latin typeface="+mj-lt"/>
          </a:defRPr>
        </a:defPPr>
      </a:lstStyle>
    </a:txDef>
  </a:objectDefaults>
  <a:extraClrSchemeLst/>
  <a:extLst>
    <a:ext uri="{05A4C25C-085E-4340-85A3-A5531E510DB2}">
      <thm15:themeFamily xmlns:thm15="http://schemas.microsoft.com/office/thememl/2012/main" name="NOTT_6103 (PowerPoint Guidelines) POT_Widescreen_001" id="{81F3E3EA-E64F-4445-9547-4C0E98DD302B}" vid="{B96464EC-35CD-433F-A30D-F35B5417D54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2840</TotalTime>
  <Words>1464</Words>
  <Application>Microsoft Office PowerPoint</Application>
  <PresentationFormat>Widescreen</PresentationFormat>
  <Paragraphs>72</Paragraphs>
  <Slides>15</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Constantia</vt:lpstr>
      <vt:lpstr>Georgia</vt:lpstr>
      <vt:lpstr>Times New Roman</vt:lpstr>
      <vt:lpstr>1_Office Theme</vt:lpstr>
      <vt:lpstr>2_Office Theme</vt:lpstr>
      <vt:lpstr>AMI 2021  Managing the NEXT Normal</vt:lpstr>
      <vt:lpstr>Introduction: Title and essence of my research topic </vt:lpstr>
      <vt:lpstr>Introduction</vt:lpstr>
      <vt:lpstr>Introduction: The salience or importance of my study</vt:lpstr>
      <vt:lpstr>Literature: Specific gap to close and research question</vt:lpstr>
      <vt:lpstr>Methodology </vt:lpstr>
      <vt:lpstr>Model </vt:lpstr>
      <vt:lpstr>Results </vt:lpstr>
      <vt:lpstr>Results </vt:lpstr>
      <vt:lpstr>Results </vt:lpstr>
      <vt:lpstr>Limitations</vt:lpstr>
      <vt:lpstr>Theoretical Contribution</vt:lpstr>
      <vt:lpstr>Practical Implications</vt:lpstr>
      <vt:lpstr>Future Research</vt:lpstr>
      <vt:lpstr>Q &amp; A</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Zhang</dc:creator>
  <cp:lastModifiedBy>JISHNU BHATTACHARYYA (20322304)</cp:lastModifiedBy>
  <cp:revision>136</cp:revision>
  <dcterms:created xsi:type="dcterms:W3CDTF">2017-10-25T00:56:01Z</dcterms:created>
  <dcterms:modified xsi:type="dcterms:W3CDTF">2021-05-15T19:05:14Z</dcterms:modified>
</cp:coreProperties>
</file>