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comment1.xml" ContentType="application/vnd.openxmlformats-officedocument.presentationml.comment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34"/>
  </p:notesMasterIdLst>
  <p:sldIdLst>
    <p:sldId id="257" r:id="rId5"/>
    <p:sldId id="259" r:id="rId6"/>
    <p:sldId id="271" r:id="rId7"/>
    <p:sldId id="301" r:id="rId8"/>
    <p:sldId id="302" r:id="rId9"/>
    <p:sldId id="303" r:id="rId10"/>
    <p:sldId id="322" r:id="rId11"/>
    <p:sldId id="304" r:id="rId12"/>
    <p:sldId id="305" r:id="rId13"/>
    <p:sldId id="306" r:id="rId14"/>
    <p:sldId id="308" r:id="rId15"/>
    <p:sldId id="309" r:id="rId16"/>
    <p:sldId id="310" r:id="rId17"/>
    <p:sldId id="312" r:id="rId18"/>
    <p:sldId id="311" r:id="rId19"/>
    <p:sldId id="313" r:id="rId20"/>
    <p:sldId id="315" r:id="rId21"/>
    <p:sldId id="327" r:id="rId22"/>
    <p:sldId id="326" r:id="rId23"/>
    <p:sldId id="323" r:id="rId24"/>
    <p:sldId id="325" r:id="rId25"/>
    <p:sldId id="316" r:id="rId26"/>
    <p:sldId id="317" r:id="rId27"/>
    <p:sldId id="288" r:id="rId28"/>
    <p:sldId id="318" r:id="rId29"/>
    <p:sldId id="319" r:id="rId30"/>
    <p:sldId id="320" r:id="rId31"/>
    <p:sldId id="321" r:id="rId32"/>
    <p:sldId id="27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yriaki Remoundou [kyr2]" initials="KR[" lastIdx="25" clrIdx="0">
    <p:extLst>
      <p:ext uri="{19B8F6BF-5375-455C-9EA6-DF929625EA0E}">
        <p15:presenceInfo xmlns:p15="http://schemas.microsoft.com/office/powerpoint/2012/main" userId="Kyriaki Remoundou [kyr2]"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2753"/>
    <a:srgbClr val="FFCC00"/>
    <a:srgbClr val="303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1B2833-CC43-BF4C-B6F6-A53E668E08CB}" v="1490" dt="2021-05-15T22:44:58.1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59"/>
    <p:restoredTop sz="94239" autoAdjust="0"/>
  </p:normalViewPr>
  <p:slideViewPr>
    <p:cSldViewPr snapToGrid="0" snapToObjects="1">
      <p:cViewPr varScale="1">
        <p:scale>
          <a:sx n="119" d="100"/>
          <a:sy n="119" d="100"/>
        </p:scale>
        <p:origin x="68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5-12T19:55:00.631" idx="23">
    <p:pos x="2752" y="192"/>
    <p:text>Preliminary results</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8EFEFF-D004-4228-A88F-D862AC382408}"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F4E63A67-1D47-492A-9A92-9FA053AE3733}">
      <dgm:prSet custT="1"/>
      <dgm:spPr>
        <a:xfrm>
          <a:off x="0" y="0"/>
          <a:ext cx="1359905" cy="1639644"/>
        </a:xfrm>
        <a:prstGeom prst="roundRect">
          <a:avLst>
            <a:gd name="adj" fmla="val 10000"/>
          </a:avLst>
        </a:prstGeom>
        <a:solidFill>
          <a:srgbClr val="5B9BD5">
            <a:lumMod val="20000"/>
            <a:lumOff val="80000"/>
          </a:srgbClr>
        </a:solidFill>
        <a:ln w="12700" cap="flat" cmpd="sng" algn="ctr">
          <a:solidFill>
            <a:sysClr val="window" lastClr="FFFFFF">
              <a:hueOff val="0"/>
              <a:satOff val="0"/>
              <a:lumOff val="0"/>
              <a:alphaOff val="0"/>
            </a:sysClr>
          </a:solidFill>
          <a:prstDash val="solid"/>
          <a:miter lim="800000"/>
        </a:ln>
        <a:effectLst/>
      </dgm:spPr>
      <dgm:t>
        <a:bodyPr/>
        <a:lstStyle/>
        <a:p>
          <a:pPr rtl="0"/>
          <a:r>
            <a:rPr lang="en-GB" sz="2000" b="1" dirty="0">
              <a:solidFill>
                <a:srgbClr val="7030A0"/>
              </a:solidFill>
              <a:latin typeface="Calibri" panose="020F0502020204030204"/>
              <a:ea typeface="+mn-ea"/>
              <a:cs typeface="+mn-cs"/>
            </a:rPr>
            <a:t>Decision Making</a:t>
          </a:r>
        </a:p>
      </dgm:t>
    </dgm:pt>
    <dgm:pt modelId="{D0A1BF2E-F39B-437F-A453-9974D02701C9}" type="parTrans" cxnId="{244F8818-E1B7-452F-9D8B-E3BB781238C5}">
      <dgm:prSet/>
      <dgm:spPr/>
      <dgm:t>
        <a:bodyPr/>
        <a:lstStyle/>
        <a:p>
          <a:endParaRPr lang="en-US"/>
        </a:p>
      </dgm:t>
    </dgm:pt>
    <dgm:pt modelId="{41885525-BDB9-42B2-A072-6913419EC6D4}" type="sibTrans" cxnId="{244F8818-E1B7-452F-9D8B-E3BB781238C5}">
      <dgm:prSet/>
      <dgm:spPr/>
      <dgm:t>
        <a:bodyPr/>
        <a:lstStyle/>
        <a:p>
          <a:endParaRPr lang="en-US"/>
        </a:p>
      </dgm:t>
    </dgm:pt>
    <dgm:pt modelId="{B0E66ED0-FB19-4376-9C3B-D5AA956219F2}" type="pres">
      <dgm:prSet presAssocID="{C98EFEFF-D004-4228-A88F-D862AC382408}" presName="Name0" presStyleCnt="0">
        <dgm:presLayoutVars>
          <dgm:chPref val="1"/>
          <dgm:dir/>
          <dgm:animOne val="branch"/>
          <dgm:animLvl val="lvl"/>
          <dgm:resizeHandles/>
        </dgm:presLayoutVars>
      </dgm:prSet>
      <dgm:spPr/>
    </dgm:pt>
    <dgm:pt modelId="{3F35B4E1-E227-463E-96E5-1610851CE538}" type="pres">
      <dgm:prSet presAssocID="{F4E63A67-1D47-492A-9A92-9FA053AE3733}" presName="vertOne" presStyleCnt="0"/>
      <dgm:spPr/>
    </dgm:pt>
    <dgm:pt modelId="{BCEA48F1-6A29-4ADB-A940-37BDD4F9A1B5}" type="pres">
      <dgm:prSet presAssocID="{F4E63A67-1D47-492A-9A92-9FA053AE3733}" presName="txOne" presStyleLbl="node0" presStyleIdx="0" presStyleCnt="1" custLinFactNeighborX="-499">
        <dgm:presLayoutVars>
          <dgm:chPref val="3"/>
        </dgm:presLayoutVars>
      </dgm:prSet>
      <dgm:spPr/>
    </dgm:pt>
    <dgm:pt modelId="{ED3C81F7-A26F-4F3D-9786-90E61C402F03}" type="pres">
      <dgm:prSet presAssocID="{F4E63A67-1D47-492A-9A92-9FA053AE3733}" presName="horzOne" presStyleCnt="0"/>
      <dgm:spPr/>
    </dgm:pt>
  </dgm:ptLst>
  <dgm:cxnLst>
    <dgm:cxn modelId="{4FB10E03-D8FB-414E-808F-2ACC64117FE5}" type="presOf" srcId="{C98EFEFF-D004-4228-A88F-D862AC382408}" destId="{B0E66ED0-FB19-4376-9C3B-D5AA956219F2}" srcOrd="0" destOrd="0" presId="urn:microsoft.com/office/officeart/2005/8/layout/hierarchy4"/>
    <dgm:cxn modelId="{244F8818-E1B7-452F-9D8B-E3BB781238C5}" srcId="{C98EFEFF-D004-4228-A88F-D862AC382408}" destId="{F4E63A67-1D47-492A-9A92-9FA053AE3733}" srcOrd="0" destOrd="0" parTransId="{D0A1BF2E-F39B-437F-A453-9974D02701C9}" sibTransId="{41885525-BDB9-42B2-A072-6913419EC6D4}"/>
    <dgm:cxn modelId="{AE0FD7A1-2E04-401D-ABC2-DCE9FDFB02F9}" type="presOf" srcId="{F4E63A67-1D47-492A-9A92-9FA053AE3733}" destId="{BCEA48F1-6A29-4ADB-A940-37BDD4F9A1B5}" srcOrd="0" destOrd="0" presId="urn:microsoft.com/office/officeart/2005/8/layout/hierarchy4"/>
    <dgm:cxn modelId="{BBDA863B-8689-4FB1-9876-9ED1EF176C2F}" type="presParOf" srcId="{B0E66ED0-FB19-4376-9C3B-D5AA956219F2}" destId="{3F35B4E1-E227-463E-96E5-1610851CE538}" srcOrd="0" destOrd="0" presId="urn:microsoft.com/office/officeart/2005/8/layout/hierarchy4"/>
    <dgm:cxn modelId="{0AFA58EC-E89F-4CBB-B16D-B661F31525E6}" type="presParOf" srcId="{3F35B4E1-E227-463E-96E5-1610851CE538}" destId="{BCEA48F1-6A29-4ADB-A940-37BDD4F9A1B5}" srcOrd="0" destOrd="0" presId="urn:microsoft.com/office/officeart/2005/8/layout/hierarchy4"/>
    <dgm:cxn modelId="{3584EACA-823A-4DE7-A42E-E70BA0C198F5}" type="presParOf" srcId="{3F35B4E1-E227-463E-96E5-1610851CE538}" destId="{ED3C81F7-A26F-4F3D-9786-90E61C402F03}"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F5C774-9146-49B5-B9CE-935C12AD5DD4}" type="doc">
      <dgm:prSet loTypeId="urn:microsoft.com/office/officeart/2005/8/layout/matrix1" loCatId="matrix" qsTypeId="urn:microsoft.com/office/officeart/2005/8/quickstyle/simple3" qsCatId="simple" csTypeId="urn:microsoft.com/office/officeart/2005/8/colors/colorful5" csCatId="colorful" phldr="1"/>
      <dgm:spPr/>
      <dgm:t>
        <a:bodyPr/>
        <a:lstStyle/>
        <a:p>
          <a:endParaRPr lang="en-US"/>
        </a:p>
      </dgm:t>
    </dgm:pt>
    <dgm:pt modelId="{77BE79CC-BC9B-45A4-8352-BD874EE24BBB}">
      <dgm:prSet phldrT="[Text]"/>
      <dgm:spPr>
        <a:xfrm>
          <a:off x="1132391" y="1242132"/>
          <a:ext cx="970621" cy="828088"/>
        </a:xfrm>
        <a:prstGeom prst="roundRect">
          <a:avLst/>
        </a:prstGeom>
        <a:gradFill rotWithShape="0">
          <a:gsLst>
            <a:gs pos="0">
              <a:srgbClr val="4472C4">
                <a:tint val="40000"/>
                <a:hueOff val="0"/>
                <a:satOff val="0"/>
                <a:lumOff val="0"/>
                <a:alphaOff val="0"/>
                <a:lumMod val="110000"/>
                <a:satMod val="105000"/>
                <a:tint val="67000"/>
              </a:srgbClr>
            </a:gs>
            <a:gs pos="50000">
              <a:srgbClr val="4472C4">
                <a:tint val="40000"/>
                <a:hueOff val="0"/>
                <a:satOff val="0"/>
                <a:lumOff val="0"/>
                <a:alphaOff val="0"/>
                <a:lumMod val="105000"/>
                <a:satMod val="103000"/>
                <a:tint val="73000"/>
              </a:srgbClr>
            </a:gs>
            <a:gs pos="100000">
              <a:srgbClr val="4472C4">
                <a:tint val="40000"/>
                <a:hueOff val="0"/>
                <a:satOff val="0"/>
                <a:lumOff val="0"/>
                <a:alphaOff val="0"/>
                <a:lumMod val="105000"/>
                <a:satMod val="109000"/>
                <a:tint val="81000"/>
              </a:srgbClr>
            </a:gs>
          </a:gsLst>
          <a:lin ang="5400000" scaled="0"/>
        </a:gradFill>
        <a:ln w="6350" cap="flat" cmpd="sng" algn="ctr">
          <a:solidFill>
            <a:sysClr val="window" lastClr="FFFFFF">
              <a:hueOff val="0"/>
              <a:satOff val="0"/>
              <a:lumOff val="0"/>
              <a:alphaOff val="0"/>
            </a:sysClr>
          </a:solidFill>
          <a:prstDash val="solid"/>
          <a:miter lim="800000"/>
        </a:ln>
        <a:effectLst/>
        <a:scene3d>
          <a:camera prst="orthographicFront"/>
          <a:lightRig rig="flat" dir="t"/>
        </a:scene3d>
        <a:sp3d prstMaterial="dkEdge">
          <a:bevelT w="8200" h="38100"/>
        </a:sp3d>
      </dgm:spPr>
      <dgm:t>
        <a:bodyPr/>
        <a:lstStyle/>
        <a:p>
          <a:r>
            <a:rPr lang="en-US" dirty="0">
              <a:solidFill>
                <a:sysClr val="windowText" lastClr="000000">
                  <a:hueOff val="0"/>
                  <a:satOff val="0"/>
                  <a:lumOff val="0"/>
                  <a:alphaOff val="0"/>
                </a:sysClr>
              </a:solidFill>
              <a:latin typeface="Calibri" panose="020F0502020204030204"/>
              <a:ea typeface="+mn-ea"/>
              <a:cs typeface="+mn-cs"/>
            </a:rPr>
            <a:t>Moderate</a:t>
          </a:r>
        </a:p>
      </dgm:t>
    </dgm:pt>
    <dgm:pt modelId="{3DAC0FF8-0CDF-44FC-806A-2DF745AFE27B}" type="parTrans" cxnId="{4DFE291A-BBE4-44E6-A575-41EA82DA9329}">
      <dgm:prSet/>
      <dgm:spPr/>
      <dgm:t>
        <a:bodyPr/>
        <a:lstStyle/>
        <a:p>
          <a:endParaRPr lang="en-US"/>
        </a:p>
      </dgm:t>
    </dgm:pt>
    <dgm:pt modelId="{4395A72C-E1A8-498A-9E34-F80E9BFA68F2}" type="sibTrans" cxnId="{4DFE291A-BBE4-44E6-A575-41EA82DA9329}">
      <dgm:prSet/>
      <dgm:spPr/>
      <dgm:t>
        <a:bodyPr/>
        <a:lstStyle/>
        <a:p>
          <a:endParaRPr lang="en-US"/>
        </a:p>
      </dgm:t>
    </dgm:pt>
    <dgm:pt modelId="{73F1A83F-7150-4E0F-8084-E929A9413E15}">
      <dgm:prSet phldrT="[Text]" custT="1"/>
      <dgm:spPr>
        <a:xfrm rot="16200000">
          <a:off x="-19237" y="19237"/>
          <a:ext cx="1656176" cy="1617702"/>
        </a:xfrm>
        <a:prstGeom prst="round1Rect">
          <a:avLst/>
        </a:prstGeom>
        <a:gradFill rotWithShape="0">
          <a:gsLst>
            <a:gs pos="0">
              <a:srgbClr val="4472C4">
                <a:hueOff val="0"/>
                <a:satOff val="0"/>
                <a:lumOff val="0"/>
                <a:alphaOff val="0"/>
                <a:lumMod val="110000"/>
                <a:satMod val="105000"/>
                <a:tint val="67000"/>
              </a:srgbClr>
            </a:gs>
            <a:gs pos="50000">
              <a:srgbClr val="4472C4">
                <a:hueOff val="0"/>
                <a:satOff val="0"/>
                <a:lumOff val="0"/>
                <a:alphaOff val="0"/>
                <a:lumMod val="105000"/>
                <a:satMod val="103000"/>
                <a:tint val="73000"/>
              </a:srgbClr>
            </a:gs>
            <a:gs pos="100000">
              <a:srgbClr val="4472C4">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pPr algn="l"/>
          <a:r>
            <a:rPr lang="en-US" sz="1300" dirty="0">
              <a:solidFill>
                <a:sysClr val="windowText" lastClr="000000"/>
              </a:solidFill>
              <a:latin typeface="Calibri" panose="020F0502020204030204"/>
              <a:ea typeface="+mn-ea"/>
              <a:cs typeface="+mn-cs"/>
            </a:rPr>
            <a:t>	</a:t>
          </a:r>
        </a:p>
      </dgm:t>
    </dgm:pt>
    <dgm:pt modelId="{61DF19E2-355A-4D2A-88E9-924FF56D34B2}" type="parTrans" cxnId="{6704EBF1-7429-4341-8CAB-4E3699B35F2C}">
      <dgm:prSet/>
      <dgm:spPr/>
      <dgm:t>
        <a:bodyPr/>
        <a:lstStyle/>
        <a:p>
          <a:endParaRPr lang="en-US"/>
        </a:p>
      </dgm:t>
    </dgm:pt>
    <dgm:pt modelId="{A550C35B-8E61-4843-A7CB-802D7D25534C}" type="sibTrans" cxnId="{6704EBF1-7429-4341-8CAB-4E3699B35F2C}">
      <dgm:prSet/>
      <dgm:spPr/>
      <dgm:t>
        <a:bodyPr/>
        <a:lstStyle/>
        <a:p>
          <a:endParaRPr lang="en-US"/>
        </a:p>
      </dgm:t>
    </dgm:pt>
    <dgm:pt modelId="{AF16B281-336C-4066-9260-161A0389B6EA}">
      <dgm:prSet phldrT="[Text]" custT="1"/>
      <dgm:spPr>
        <a:xfrm>
          <a:off x="1617702" y="0"/>
          <a:ext cx="1617702" cy="1656176"/>
        </a:xfrm>
        <a:prstGeom prst="round1Rect">
          <a:avLst/>
        </a:prstGeom>
        <a:gradFill rotWithShape="0">
          <a:gsLst>
            <a:gs pos="0">
              <a:srgbClr val="4472C4">
                <a:hueOff val="-2451115"/>
                <a:satOff val="-3409"/>
                <a:lumOff val="-1307"/>
                <a:alphaOff val="0"/>
                <a:lumMod val="110000"/>
                <a:satMod val="105000"/>
                <a:tint val="67000"/>
              </a:srgbClr>
            </a:gs>
            <a:gs pos="50000">
              <a:srgbClr val="4472C4">
                <a:hueOff val="-2451115"/>
                <a:satOff val="-3409"/>
                <a:lumOff val="-1307"/>
                <a:alphaOff val="0"/>
                <a:lumMod val="105000"/>
                <a:satMod val="103000"/>
                <a:tint val="73000"/>
              </a:srgbClr>
            </a:gs>
            <a:gs pos="100000">
              <a:srgbClr val="4472C4">
                <a:hueOff val="-2451115"/>
                <a:satOff val="-3409"/>
                <a:lumOff val="-1307"/>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pPr algn="l"/>
          <a:r>
            <a:rPr lang="en-US" sz="1100" dirty="0">
              <a:solidFill>
                <a:sysClr val="windowText" lastClr="000000"/>
              </a:solidFill>
              <a:latin typeface="Calibri" panose="020F0502020204030204"/>
              <a:ea typeface="+mn-ea"/>
              <a:cs typeface="+mn-cs"/>
            </a:rPr>
            <a:t>	</a:t>
          </a:r>
          <a:endParaRPr lang="en-US" sz="1300" dirty="0">
            <a:solidFill>
              <a:sysClr val="windowText" lastClr="000000"/>
            </a:solidFill>
            <a:latin typeface="Calibri" panose="020F0502020204030204"/>
            <a:ea typeface="+mn-ea"/>
            <a:cs typeface="+mn-cs"/>
          </a:endParaRPr>
        </a:p>
      </dgm:t>
    </dgm:pt>
    <dgm:pt modelId="{55B8FC7C-1B2A-4569-8985-7B77D2437F51}" type="parTrans" cxnId="{6D9A6D99-8656-44D9-9834-738BBF23A530}">
      <dgm:prSet/>
      <dgm:spPr/>
      <dgm:t>
        <a:bodyPr/>
        <a:lstStyle/>
        <a:p>
          <a:endParaRPr lang="en-US"/>
        </a:p>
      </dgm:t>
    </dgm:pt>
    <dgm:pt modelId="{BF76BB72-3B2B-441E-A518-7686EB85DA2D}" type="sibTrans" cxnId="{6D9A6D99-8656-44D9-9834-738BBF23A530}">
      <dgm:prSet/>
      <dgm:spPr/>
      <dgm:t>
        <a:bodyPr/>
        <a:lstStyle/>
        <a:p>
          <a:endParaRPr lang="en-US"/>
        </a:p>
      </dgm:t>
    </dgm:pt>
    <dgm:pt modelId="{2285A1F2-E031-4321-B444-FADD39CA9447}">
      <dgm:prSet phldrT="[Text]" custT="1"/>
      <dgm:spPr>
        <a:xfrm rot="10800000">
          <a:off x="0" y="1656176"/>
          <a:ext cx="1617702" cy="1656176"/>
        </a:xfrm>
        <a:prstGeom prst="round1Rect">
          <a:avLst/>
        </a:prstGeom>
        <a:gradFill rotWithShape="0">
          <a:gsLst>
            <a:gs pos="0">
              <a:srgbClr val="4472C4">
                <a:hueOff val="-4902230"/>
                <a:satOff val="-6819"/>
                <a:lumOff val="-2615"/>
                <a:alphaOff val="0"/>
                <a:lumMod val="110000"/>
                <a:satMod val="105000"/>
                <a:tint val="67000"/>
              </a:srgbClr>
            </a:gs>
            <a:gs pos="50000">
              <a:srgbClr val="4472C4">
                <a:hueOff val="-4902230"/>
                <a:satOff val="-6819"/>
                <a:lumOff val="-2615"/>
                <a:alphaOff val="0"/>
                <a:lumMod val="105000"/>
                <a:satMod val="103000"/>
                <a:tint val="73000"/>
              </a:srgbClr>
            </a:gs>
            <a:gs pos="100000">
              <a:srgbClr val="4472C4">
                <a:hueOff val="-4902230"/>
                <a:satOff val="-6819"/>
                <a:lumOff val="-2615"/>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nchor="t"/>
        <a:lstStyle/>
        <a:p>
          <a:pPr algn="l">
            <a:lnSpc>
              <a:spcPct val="100000"/>
            </a:lnSpc>
          </a:pPr>
          <a:endParaRPr lang="en-US" sz="1300" dirty="0">
            <a:solidFill>
              <a:sysClr val="windowText" lastClr="000000"/>
            </a:solidFill>
            <a:latin typeface="Calibri" panose="020F0502020204030204"/>
            <a:ea typeface="+mn-ea"/>
            <a:cs typeface="+mn-cs"/>
          </a:endParaRPr>
        </a:p>
      </dgm:t>
    </dgm:pt>
    <dgm:pt modelId="{03C15F32-80AB-4E52-806D-CB7E61A7DFB4}" type="parTrans" cxnId="{DD0CCF11-8C4C-464D-A571-C49E2A33F343}">
      <dgm:prSet/>
      <dgm:spPr/>
      <dgm:t>
        <a:bodyPr/>
        <a:lstStyle/>
        <a:p>
          <a:endParaRPr lang="en-US"/>
        </a:p>
      </dgm:t>
    </dgm:pt>
    <dgm:pt modelId="{7F1F823A-4CE2-4822-85A1-F8B83ABF5E0A}" type="sibTrans" cxnId="{DD0CCF11-8C4C-464D-A571-C49E2A33F343}">
      <dgm:prSet/>
      <dgm:spPr/>
      <dgm:t>
        <a:bodyPr/>
        <a:lstStyle/>
        <a:p>
          <a:endParaRPr lang="en-US"/>
        </a:p>
      </dgm:t>
    </dgm:pt>
    <dgm:pt modelId="{94FEA19C-D00D-4B37-AA3C-4D281106BC26}">
      <dgm:prSet phldrT="[Text]" custT="1"/>
      <dgm:spPr>
        <a:xfrm rot="5400000">
          <a:off x="1598464" y="1675413"/>
          <a:ext cx="1656176" cy="1617702"/>
        </a:xfrm>
        <a:prstGeom prst="round1Rect">
          <a:avLst/>
        </a:prstGeom>
        <a:gradFill rotWithShape="0">
          <a:gsLst>
            <a:gs pos="0">
              <a:srgbClr val="4472C4">
                <a:hueOff val="-7353344"/>
                <a:satOff val="-10228"/>
                <a:lumOff val="-3922"/>
                <a:alphaOff val="0"/>
                <a:lumMod val="110000"/>
                <a:satMod val="105000"/>
                <a:tint val="67000"/>
              </a:srgbClr>
            </a:gs>
            <a:gs pos="50000">
              <a:srgbClr val="4472C4">
                <a:hueOff val="-7353344"/>
                <a:satOff val="-10228"/>
                <a:lumOff val="-3922"/>
                <a:alphaOff val="0"/>
                <a:lumMod val="105000"/>
                <a:satMod val="103000"/>
                <a:tint val="73000"/>
              </a:srgbClr>
            </a:gs>
            <a:gs pos="100000">
              <a:srgbClr val="4472C4">
                <a:hueOff val="-7353344"/>
                <a:satOff val="-10228"/>
                <a:lumOff val="-3922"/>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pPr algn="l"/>
          <a:endParaRPr lang="en-US" sz="1300" dirty="0">
            <a:solidFill>
              <a:sysClr val="windowText" lastClr="000000"/>
            </a:solidFill>
            <a:latin typeface="Calibri" panose="020F0502020204030204"/>
            <a:ea typeface="+mn-ea"/>
            <a:cs typeface="+mn-cs"/>
          </a:endParaRPr>
        </a:p>
      </dgm:t>
    </dgm:pt>
    <dgm:pt modelId="{215316C7-9C78-42E9-B202-166FE55041C2}" type="parTrans" cxnId="{34BF78DD-FF37-4374-ABE9-6CF3321CFD87}">
      <dgm:prSet/>
      <dgm:spPr/>
      <dgm:t>
        <a:bodyPr/>
        <a:lstStyle/>
        <a:p>
          <a:endParaRPr lang="en-US"/>
        </a:p>
      </dgm:t>
    </dgm:pt>
    <dgm:pt modelId="{8E87285C-7386-4A28-8A22-40BAF5D4DB1D}" type="sibTrans" cxnId="{34BF78DD-FF37-4374-ABE9-6CF3321CFD87}">
      <dgm:prSet/>
      <dgm:spPr/>
      <dgm:t>
        <a:bodyPr/>
        <a:lstStyle/>
        <a:p>
          <a:endParaRPr lang="en-US"/>
        </a:p>
      </dgm:t>
    </dgm:pt>
    <dgm:pt modelId="{E7759B2C-E60E-4912-AC8C-7FD826CB6C18}" type="pres">
      <dgm:prSet presAssocID="{41F5C774-9146-49B5-B9CE-935C12AD5DD4}" presName="diagram" presStyleCnt="0">
        <dgm:presLayoutVars>
          <dgm:chMax val="1"/>
          <dgm:dir/>
          <dgm:animLvl val="ctr"/>
          <dgm:resizeHandles val="exact"/>
        </dgm:presLayoutVars>
      </dgm:prSet>
      <dgm:spPr/>
    </dgm:pt>
    <dgm:pt modelId="{24DC81A9-0DA5-497D-ABCF-297036951C76}" type="pres">
      <dgm:prSet presAssocID="{41F5C774-9146-49B5-B9CE-935C12AD5DD4}" presName="matrix" presStyleCnt="0"/>
      <dgm:spPr/>
    </dgm:pt>
    <dgm:pt modelId="{F170C002-3135-441C-9C58-D8D4BEC1D019}" type="pres">
      <dgm:prSet presAssocID="{41F5C774-9146-49B5-B9CE-935C12AD5DD4}" presName="tile1" presStyleLbl="node1" presStyleIdx="0" presStyleCnt="4"/>
      <dgm:spPr/>
    </dgm:pt>
    <dgm:pt modelId="{5263504B-ADB7-4E8F-900D-21DF997BCFA0}" type="pres">
      <dgm:prSet presAssocID="{41F5C774-9146-49B5-B9CE-935C12AD5DD4}" presName="tile1text" presStyleLbl="node1" presStyleIdx="0" presStyleCnt="4">
        <dgm:presLayoutVars>
          <dgm:chMax val="0"/>
          <dgm:chPref val="0"/>
          <dgm:bulletEnabled val="1"/>
        </dgm:presLayoutVars>
      </dgm:prSet>
      <dgm:spPr/>
    </dgm:pt>
    <dgm:pt modelId="{D3C41A21-CD31-481D-AABD-F65D1A8211C7}" type="pres">
      <dgm:prSet presAssocID="{41F5C774-9146-49B5-B9CE-935C12AD5DD4}" presName="tile2" presStyleLbl="node1" presStyleIdx="1" presStyleCnt="4"/>
      <dgm:spPr/>
    </dgm:pt>
    <dgm:pt modelId="{C9B4AED4-E176-420F-BCDA-F2A0502261FF}" type="pres">
      <dgm:prSet presAssocID="{41F5C774-9146-49B5-B9CE-935C12AD5DD4}" presName="tile2text" presStyleLbl="node1" presStyleIdx="1" presStyleCnt="4">
        <dgm:presLayoutVars>
          <dgm:chMax val="0"/>
          <dgm:chPref val="0"/>
          <dgm:bulletEnabled val="1"/>
        </dgm:presLayoutVars>
      </dgm:prSet>
      <dgm:spPr/>
    </dgm:pt>
    <dgm:pt modelId="{DFA9E502-B5BE-4193-A4B7-321E33B67BCB}" type="pres">
      <dgm:prSet presAssocID="{41F5C774-9146-49B5-B9CE-935C12AD5DD4}" presName="tile3" presStyleLbl="node1" presStyleIdx="2" presStyleCnt="4"/>
      <dgm:spPr/>
    </dgm:pt>
    <dgm:pt modelId="{5FBC668A-2382-4289-9524-4047D126BF2C}" type="pres">
      <dgm:prSet presAssocID="{41F5C774-9146-49B5-B9CE-935C12AD5DD4}" presName="tile3text" presStyleLbl="node1" presStyleIdx="2" presStyleCnt="4">
        <dgm:presLayoutVars>
          <dgm:chMax val="0"/>
          <dgm:chPref val="0"/>
          <dgm:bulletEnabled val="1"/>
        </dgm:presLayoutVars>
      </dgm:prSet>
      <dgm:spPr/>
    </dgm:pt>
    <dgm:pt modelId="{1DF6488C-68A3-4624-842C-C2FD43314DA7}" type="pres">
      <dgm:prSet presAssocID="{41F5C774-9146-49B5-B9CE-935C12AD5DD4}" presName="tile4" presStyleLbl="node1" presStyleIdx="3" presStyleCnt="4"/>
      <dgm:spPr/>
    </dgm:pt>
    <dgm:pt modelId="{1E50D16C-7DF7-4672-AFA8-62977EAB6AE4}" type="pres">
      <dgm:prSet presAssocID="{41F5C774-9146-49B5-B9CE-935C12AD5DD4}" presName="tile4text" presStyleLbl="node1" presStyleIdx="3" presStyleCnt="4">
        <dgm:presLayoutVars>
          <dgm:chMax val="0"/>
          <dgm:chPref val="0"/>
          <dgm:bulletEnabled val="1"/>
        </dgm:presLayoutVars>
      </dgm:prSet>
      <dgm:spPr/>
    </dgm:pt>
    <dgm:pt modelId="{9FEA1487-70C7-41ED-AD97-39BAC15CA2FD}" type="pres">
      <dgm:prSet presAssocID="{41F5C774-9146-49B5-B9CE-935C12AD5DD4}" presName="centerTile" presStyleLbl="fgShp" presStyleIdx="0" presStyleCnt="1">
        <dgm:presLayoutVars>
          <dgm:chMax val="0"/>
          <dgm:chPref val="0"/>
        </dgm:presLayoutVars>
      </dgm:prSet>
      <dgm:spPr/>
    </dgm:pt>
  </dgm:ptLst>
  <dgm:cxnLst>
    <dgm:cxn modelId="{DD0CCF11-8C4C-464D-A571-C49E2A33F343}" srcId="{77BE79CC-BC9B-45A4-8352-BD874EE24BBB}" destId="{2285A1F2-E031-4321-B444-FADD39CA9447}" srcOrd="2" destOrd="0" parTransId="{03C15F32-80AB-4E52-806D-CB7E61A7DFB4}" sibTransId="{7F1F823A-4CE2-4822-85A1-F8B83ABF5E0A}"/>
    <dgm:cxn modelId="{4DFE291A-BBE4-44E6-A575-41EA82DA9329}" srcId="{41F5C774-9146-49B5-B9CE-935C12AD5DD4}" destId="{77BE79CC-BC9B-45A4-8352-BD874EE24BBB}" srcOrd="0" destOrd="0" parTransId="{3DAC0FF8-0CDF-44FC-806A-2DF745AFE27B}" sibTransId="{4395A72C-E1A8-498A-9E34-F80E9BFA68F2}"/>
    <dgm:cxn modelId="{4CA61621-A47E-4AAF-A234-07430F601F14}" type="presOf" srcId="{AF16B281-336C-4066-9260-161A0389B6EA}" destId="{C9B4AED4-E176-420F-BCDA-F2A0502261FF}" srcOrd="1" destOrd="0" presId="urn:microsoft.com/office/officeart/2005/8/layout/matrix1"/>
    <dgm:cxn modelId="{71167D28-566A-416F-A199-7668DD159DF9}" type="presOf" srcId="{41F5C774-9146-49B5-B9CE-935C12AD5DD4}" destId="{E7759B2C-E60E-4912-AC8C-7FD826CB6C18}" srcOrd="0" destOrd="0" presId="urn:microsoft.com/office/officeart/2005/8/layout/matrix1"/>
    <dgm:cxn modelId="{6573273A-8647-42A9-88F6-6990D3FBC894}" type="presOf" srcId="{73F1A83F-7150-4E0F-8084-E929A9413E15}" destId="{F170C002-3135-441C-9C58-D8D4BEC1D019}" srcOrd="0" destOrd="0" presId="urn:microsoft.com/office/officeart/2005/8/layout/matrix1"/>
    <dgm:cxn modelId="{23E79655-933E-4978-97C0-2C80277F6331}" type="presOf" srcId="{94FEA19C-D00D-4B37-AA3C-4D281106BC26}" destId="{1E50D16C-7DF7-4672-AFA8-62977EAB6AE4}" srcOrd="1" destOrd="0" presId="urn:microsoft.com/office/officeart/2005/8/layout/matrix1"/>
    <dgm:cxn modelId="{779DD164-4666-423E-8202-C1E0405876BD}" type="presOf" srcId="{77BE79CC-BC9B-45A4-8352-BD874EE24BBB}" destId="{9FEA1487-70C7-41ED-AD97-39BAC15CA2FD}" srcOrd="0" destOrd="0" presId="urn:microsoft.com/office/officeart/2005/8/layout/matrix1"/>
    <dgm:cxn modelId="{B3B19C69-70C8-43A1-A9D2-116201108658}" type="presOf" srcId="{73F1A83F-7150-4E0F-8084-E929A9413E15}" destId="{5263504B-ADB7-4E8F-900D-21DF997BCFA0}" srcOrd="1" destOrd="0" presId="urn:microsoft.com/office/officeart/2005/8/layout/matrix1"/>
    <dgm:cxn modelId="{DD22FD87-E59B-4DEA-B9E9-67588E3C3F5D}" type="presOf" srcId="{94FEA19C-D00D-4B37-AA3C-4D281106BC26}" destId="{1DF6488C-68A3-4624-842C-C2FD43314DA7}" srcOrd="0" destOrd="0" presId="urn:microsoft.com/office/officeart/2005/8/layout/matrix1"/>
    <dgm:cxn modelId="{6D9A6D99-8656-44D9-9834-738BBF23A530}" srcId="{77BE79CC-BC9B-45A4-8352-BD874EE24BBB}" destId="{AF16B281-336C-4066-9260-161A0389B6EA}" srcOrd="1" destOrd="0" parTransId="{55B8FC7C-1B2A-4569-8985-7B77D2437F51}" sibTransId="{BF76BB72-3B2B-441E-A518-7686EB85DA2D}"/>
    <dgm:cxn modelId="{F76F3AAC-67AC-4BD2-B7D1-4BB94D74AE20}" type="presOf" srcId="{2285A1F2-E031-4321-B444-FADD39CA9447}" destId="{5FBC668A-2382-4289-9524-4047D126BF2C}" srcOrd="1" destOrd="0" presId="urn:microsoft.com/office/officeart/2005/8/layout/matrix1"/>
    <dgm:cxn modelId="{A4D35CB6-A058-493C-94C4-6620268B10F9}" type="presOf" srcId="{2285A1F2-E031-4321-B444-FADD39CA9447}" destId="{DFA9E502-B5BE-4193-A4B7-321E33B67BCB}" srcOrd="0" destOrd="0" presId="urn:microsoft.com/office/officeart/2005/8/layout/matrix1"/>
    <dgm:cxn modelId="{34BF78DD-FF37-4374-ABE9-6CF3321CFD87}" srcId="{77BE79CC-BC9B-45A4-8352-BD874EE24BBB}" destId="{94FEA19C-D00D-4B37-AA3C-4D281106BC26}" srcOrd="3" destOrd="0" parTransId="{215316C7-9C78-42E9-B202-166FE55041C2}" sibTransId="{8E87285C-7386-4A28-8A22-40BAF5D4DB1D}"/>
    <dgm:cxn modelId="{A213E9EA-9C5F-4080-BC2C-4C5EBF57D540}" type="presOf" srcId="{AF16B281-336C-4066-9260-161A0389B6EA}" destId="{D3C41A21-CD31-481D-AABD-F65D1A8211C7}" srcOrd="0" destOrd="0" presId="urn:microsoft.com/office/officeart/2005/8/layout/matrix1"/>
    <dgm:cxn modelId="{6704EBF1-7429-4341-8CAB-4E3699B35F2C}" srcId="{77BE79CC-BC9B-45A4-8352-BD874EE24BBB}" destId="{73F1A83F-7150-4E0F-8084-E929A9413E15}" srcOrd="0" destOrd="0" parTransId="{61DF19E2-355A-4D2A-88E9-924FF56D34B2}" sibTransId="{A550C35B-8E61-4843-A7CB-802D7D25534C}"/>
    <dgm:cxn modelId="{58D01A8C-7296-4E9E-BE0F-421429901F65}" type="presParOf" srcId="{E7759B2C-E60E-4912-AC8C-7FD826CB6C18}" destId="{24DC81A9-0DA5-497D-ABCF-297036951C76}" srcOrd="0" destOrd="0" presId="urn:microsoft.com/office/officeart/2005/8/layout/matrix1"/>
    <dgm:cxn modelId="{B101A497-C0D0-462A-845C-A561F21F5720}" type="presParOf" srcId="{24DC81A9-0DA5-497D-ABCF-297036951C76}" destId="{F170C002-3135-441C-9C58-D8D4BEC1D019}" srcOrd="0" destOrd="0" presId="urn:microsoft.com/office/officeart/2005/8/layout/matrix1"/>
    <dgm:cxn modelId="{E90E1F50-6153-4512-98BE-377BAD7B2B8B}" type="presParOf" srcId="{24DC81A9-0DA5-497D-ABCF-297036951C76}" destId="{5263504B-ADB7-4E8F-900D-21DF997BCFA0}" srcOrd="1" destOrd="0" presId="urn:microsoft.com/office/officeart/2005/8/layout/matrix1"/>
    <dgm:cxn modelId="{74274682-E93B-48AA-B110-7BD70F12E24B}" type="presParOf" srcId="{24DC81A9-0DA5-497D-ABCF-297036951C76}" destId="{D3C41A21-CD31-481D-AABD-F65D1A8211C7}" srcOrd="2" destOrd="0" presId="urn:microsoft.com/office/officeart/2005/8/layout/matrix1"/>
    <dgm:cxn modelId="{EF664F19-3104-4AA6-AD4F-F6DB64049906}" type="presParOf" srcId="{24DC81A9-0DA5-497D-ABCF-297036951C76}" destId="{C9B4AED4-E176-420F-BCDA-F2A0502261FF}" srcOrd="3" destOrd="0" presId="urn:microsoft.com/office/officeart/2005/8/layout/matrix1"/>
    <dgm:cxn modelId="{6D016CC0-57CA-4BD6-A165-ACAFB4936F0B}" type="presParOf" srcId="{24DC81A9-0DA5-497D-ABCF-297036951C76}" destId="{DFA9E502-B5BE-4193-A4B7-321E33B67BCB}" srcOrd="4" destOrd="0" presId="urn:microsoft.com/office/officeart/2005/8/layout/matrix1"/>
    <dgm:cxn modelId="{7D644528-C9B9-48BD-87EB-9700A082201C}" type="presParOf" srcId="{24DC81A9-0DA5-497D-ABCF-297036951C76}" destId="{5FBC668A-2382-4289-9524-4047D126BF2C}" srcOrd="5" destOrd="0" presId="urn:microsoft.com/office/officeart/2005/8/layout/matrix1"/>
    <dgm:cxn modelId="{5322EE16-44F7-4711-B642-6521005B3FCF}" type="presParOf" srcId="{24DC81A9-0DA5-497D-ABCF-297036951C76}" destId="{1DF6488C-68A3-4624-842C-C2FD43314DA7}" srcOrd="6" destOrd="0" presId="urn:microsoft.com/office/officeart/2005/8/layout/matrix1"/>
    <dgm:cxn modelId="{DF3584B8-0081-44F5-B1C6-128C9674B490}" type="presParOf" srcId="{24DC81A9-0DA5-497D-ABCF-297036951C76}" destId="{1E50D16C-7DF7-4672-AFA8-62977EAB6AE4}" srcOrd="7" destOrd="0" presId="urn:microsoft.com/office/officeart/2005/8/layout/matrix1"/>
    <dgm:cxn modelId="{42EBBB8D-2ECF-4EB1-A8BA-765544272B91}" type="presParOf" srcId="{E7759B2C-E60E-4912-AC8C-7FD826CB6C18}" destId="{9FEA1487-70C7-41ED-AD97-39BAC15CA2FD}" srcOrd="1" destOrd="0" presId="urn:microsoft.com/office/officeart/2005/8/layout/matrix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103ED2-F224-4F02-B59A-5319E3A3A88B}" type="doc">
      <dgm:prSet loTypeId="urn:microsoft.com/office/officeart/2005/8/layout/hChevron3" loCatId="process" qsTypeId="urn:microsoft.com/office/officeart/2005/8/quickstyle/simple3" qsCatId="simple" csTypeId="urn:microsoft.com/office/officeart/2005/8/colors/colorful1" csCatId="colorful" phldr="1"/>
      <dgm:spPr/>
    </dgm:pt>
    <dgm:pt modelId="{5685EEEE-7B0A-483D-BF32-FA17084B80AE}">
      <dgm:prSet phldrT="[Text]"/>
      <dgm:spPr>
        <a:xfrm>
          <a:off x="1395" y="0"/>
          <a:ext cx="1220549" cy="392349"/>
        </a:xfrm>
        <a:prstGeom prst="homePlate">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US" dirty="0">
              <a:solidFill>
                <a:sysClr val="windowText" lastClr="000000"/>
              </a:solidFill>
              <a:latin typeface="Calibri" panose="020F0502020204030204"/>
              <a:ea typeface="+mn-ea"/>
              <a:cs typeface="+mn-cs"/>
            </a:rPr>
            <a:t>Low</a:t>
          </a:r>
        </a:p>
      </dgm:t>
    </dgm:pt>
    <dgm:pt modelId="{570DA186-5004-4CE6-AAE7-A691E3C083C0}" type="parTrans" cxnId="{422EC458-E41F-44F3-9B5A-D9C1D988639A}">
      <dgm:prSet/>
      <dgm:spPr/>
      <dgm:t>
        <a:bodyPr/>
        <a:lstStyle/>
        <a:p>
          <a:endParaRPr lang="en-US"/>
        </a:p>
      </dgm:t>
    </dgm:pt>
    <dgm:pt modelId="{AABAF604-547B-4294-876D-AB04CDDF37B8}" type="sibTrans" cxnId="{422EC458-E41F-44F3-9B5A-D9C1D988639A}">
      <dgm:prSet/>
      <dgm:spPr/>
      <dgm:t>
        <a:bodyPr/>
        <a:lstStyle/>
        <a:p>
          <a:endParaRPr lang="en-US"/>
        </a:p>
      </dgm:t>
    </dgm:pt>
    <dgm:pt modelId="{BC6C3FD8-A19D-4275-A6E1-6AD14EB47F27}">
      <dgm:prSet phldrT="[Text]"/>
      <dgm:spPr>
        <a:xfrm>
          <a:off x="977834" y="0"/>
          <a:ext cx="1220549" cy="392349"/>
        </a:xfrm>
        <a:prstGeom prst="chevron">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US" dirty="0">
              <a:solidFill>
                <a:sysClr val="windowText" lastClr="000000"/>
              </a:solidFill>
              <a:latin typeface="Calibri" panose="020F0502020204030204"/>
              <a:ea typeface="+mn-ea"/>
              <a:cs typeface="+mn-cs"/>
            </a:rPr>
            <a:t>Moderate</a:t>
          </a:r>
        </a:p>
      </dgm:t>
    </dgm:pt>
    <dgm:pt modelId="{C2F544D1-8D4F-4791-B7F1-DA305946EBCB}" type="parTrans" cxnId="{ABE5BE29-6545-42A7-9D9F-8A008F070164}">
      <dgm:prSet/>
      <dgm:spPr/>
      <dgm:t>
        <a:bodyPr/>
        <a:lstStyle/>
        <a:p>
          <a:endParaRPr lang="en-US"/>
        </a:p>
      </dgm:t>
    </dgm:pt>
    <dgm:pt modelId="{31C51227-1B94-40B4-9F2C-683BD8B99E53}" type="sibTrans" cxnId="{ABE5BE29-6545-42A7-9D9F-8A008F070164}">
      <dgm:prSet/>
      <dgm:spPr/>
      <dgm:t>
        <a:bodyPr/>
        <a:lstStyle/>
        <a:p>
          <a:endParaRPr lang="en-US"/>
        </a:p>
      </dgm:t>
    </dgm:pt>
    <dgm:pt modelId="{82E73533-F8AA-4126-8A7C-9BEE01883BD7}">
      <dgm:prSet phldrT="[Text]"/>
      <dgm:spPr>
        <a:xfrm>
          <a:off x="1954274" y="0"/>
          <a:ext cx="1220549" cy="392349"/>
        </a:xfrm>
        <a:prstGeom prst="chevron">
          <a:avLst/>
        </a:prstGeom>
        <a:gradFill rotWithShape="0">
          <a:gsLst>
            <a:gs pos="0">
              <a:srgbClr val="FFC000">
                <a:hueOff val="0"/>
                <a:satOff val="0"/>
                <a:lumOff val="0"/>
                <a:alphaOff val="0"/>
                <a:lumMod val="110000"/>
                <a:satMod val="105000"/>
                <a:tint val="67000"/>
              </a:srgbClr>
            </a:gs>
            <a:gs pos="50000">
              <a:srgbClr val="FFC000">
                <a:hueOff val="0"/>
                <a:satOff val="0"/>
                <a:lumOff val="0"/>
                <a:alphaOff val="0"/>
                <a:lumMod val="105000"/>
                <a:satMod val="103000"/>
                <a:tint val="73000"/>
              </a:srgbClr>
            </a:gs>
            <a:gs pos="100000">
              <a:srgbClr val="FFC000">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US" dirty="0">
              <a:solidFill>
                <a:sysClr val="windowText" lastClr="000000"/>
              </a:solidFill>
              <a:latin typeface="Calibri" panose="020F0502020204030204"/>
              <a:ea typeface="+mn-ea"/>
              <a:cs typeface="+mn-cs"/>
            </a:rPr>
            <a:t>High</a:t>
          </a:r>
        </a:p>
      </dgm:t>
    </dgm:pt>
    <dgm:pt modelId="{E7CC2CBD-17E7-4D20-8A90-1470916620A0}" type="parTrans" cxnId="{BFEC42C4-02E4-4968-80B7-CE9F151FB8AC}">
      <dgm:prSet/>
      <dgm:spPr/>
      <dgm:t>
        <a:bodyPr/>
        <a:lstStyle/>
        <a:p>
          <a:endParaRPr lang="en-US"/>
        </a:p>
      </dgm:t>
    </dgm:pt>
    <dgm:pt modelId="{E9865E4C-FA3B-4847-9EFF-B8AA76A7AA7F}" type="sibTrans" cxnId="{BFEC42C4-02E4-4968-80B7-CE9F151FB8AC}">
      <dgm:prSet/>
      <dgm:spPr/>
      <dgm:t>
        <a:bodyPr/>
        <a:lstStyle/>
        <a:p>
          <a:endParaRPr lang="en-US"/>
        </a:p>
      </dgm:t>
    </dgm:pt>
    <dgm:pt modelId="{78F500E1-29E6-487D-9099-1F496869E262}" type="pres">
      <dgm:prSet presAssocID="{03103ED2-F224-4F02-B59A-5319E3A3A88B}" presName="Name0" presStyleCnt="0">
        <dgm:presLayoutVars>
          <dgm:dir/>
          <dgm:resizeHandles val="exact"/>
        </dgm:presLayoutVars>
      </dgm:prSet>
      <dgm:spPr/>
    </dgm:pt>
    <dgm:pt modelId="{243339FB-7FC0-4BB1-9769-EA30F3794877}" type="pres">
      <dgm:prSet presAssocID="{5685EEEE-7B0A-483D-BF32-FA17084B80AE}" presName="parTxOnly" presStyleLbl="node1" presStyleIdx="0" presStyleCnt="3">
        <dgm:presLayoutVars>
          <dgm:bulletEnabled val="1"/>
        </dgm:presLayoutVars>
      </dgm:prSet>
      <dgm:spPr/>
    </dgm:pt>
    <dgm:pt modelId="{BB1431E4-886E-40F4-B582-3A0362855238}" type="pres">
      <dgm:prSet presAssocID="{AABAF604-547B-4294-876D-AB04CDDF37B8}" presName="parSpace" presStyleCnt="0"/>
      <dgm:spPr/>
    </dgm:pt>
    <dgm:pt modelId="{89BCC804-FD6F-4CEB-8E74-23DC5A2B42B3}" type="pres">
      <dgm:prSet presAssocID="{BC6C3FD8-A19D-4275-A6E1-6AD14EB47F27}" presName="parTxOnly" presStyleLbl="node1" presStyleIdx="1" presStyleCnt="3">
        <dgm:presLayoutVars>
          <dgm:bulletEnabled val="1"/>
        </dgm:presLayoutVars>
      </dgm:prSet>
      <dgm:spPr/>
    </dgm:pt>
    <dgm:pt modelId="{48956D8E-C81B-4B7D-8806-382645C540A7}" type="pres">
      <dgm:prSet presAssocID="{31C51227-1B94-40B4-9F2C-683BD8B99E53}" presName="parSpace" presStyleCnt="0"/>
      <dgm:spPr/>
    </dgm:pt>
    <dgm:pt modelId="{3FA4C4A4-B1A3-4A95-AD79-2B725F7D9AF5}" type="pres">
      <dgm:prSet presAssocID="{82E73533-F8AA-4126-8A7C-9BEE01883BD7}" presName="parTxOnly" presStyleLbl="node1" presStyleIdx="2" presStyleCnt="3">
        <dgm:presLayoutVars>
          <dgm:bulletEnabled val="1"/>
        </dgm:presLayoutVars>
      </dgm:prSet>
      <dgm:spPr/>
    </dgm:pt>
  </dgm:ptLst>
  <dgm:cxnLst>
    <dgm:cxn modelId="{ABE5BE29-6545-42A7-9D9F-8A008F070164}" srcId="{03103ED2-F224-4F02-B59A-5319E3A3A88B}" destId="{BC6C3FD8-A19D-4275-A6E1-6AD14EB47F27}" srcOrd="1" destOrd="0" parTransId="{C2F544D1-8D4F-4791-B7F1-DA305946EBCB}" sibTransId="{31C51227-1B94-40B4-9F2C-683BD8B99E53}"/>
    <dgm:cxn modelId="{422EC458-E41F-44F3-9B5A-D9C1D988639A}" srcId="{03103ED2-F224-4F02-B59A-5319E3A3A88B}" destId="{5685EEEE-7B0A-483D-BF32-FA17084B80AE}" srcOrd="0" destOrd="0" parTransId="{570DA186-5004-4CE6-AAE7-A691E3C083C0}" sibTransId="{AABAF604-547B-4294-876D-AB04CDDF37B8}"/>
    <dgm:cxn modelId="{91BC635F-85FD-41AB-B6B7-0B8DFE1078DE}" type="presOf" srcId="{03103ED2-F224-4F02-B59A-5319E3A3A88B}" destId="{78F500E1-29E6-487D-9099-1F496869E262}" srcOrd="0" destOrd="0" presId="urn:microsoft.com/office/officeart/2005/8/layout/hChevron3"/>
    <dgm:cxn modelId="{6DF9D9A1-DD55-4A30-93D9-BBD669F1871E}" type="presOf" srcId="{5685EEEE-7B0A-483D-BF32-FA17084B80AE}" destId="{243339FB-7FC0-4BB1-9769-EA30F3794877}" srcOrd="0" destOrd="0" presId="urn:microsoft.com/office/officeart/2005/8/layout/hChevron3"/>
    <dgm:cxn modelId="{54EB1AA4-E2C4-4A7D-AD60-17661BA0BA42}" type="presOf" srcId="{82E73533-F8AA-4126-8A7C-9BEE01883BD7}" destId="{3FA4C4A4-B1A3-4A95-AD79-2B725F7D9AF5}" srcOrd="0" destOrd="0" presId="urn:microsoft.com/office/officeart/2005/8/layout/hChevron3"/>
    <dgm:cxn modelId="{C2FD07C2-A1BE-4D8B-830A-85EC87F84E9A}" type="presOf" srcId="{BC6C3FD8-A19D-4275-A6E1-6AD14EB47F27}" destId="{89BCC804-FD6F-4CEB-8E74-23DC5A2B42B3}" srcOrd="0" destOrd="0" presId="urn:microsoft.com/office/officeart/2005/8/layout/hChevron3"/>
    <dgm:cxn modelId="{BFEC42C4-02E4-4968-80B7-CE9F151FB8AC}" srcId="{03103ED2-F224-4F02-B59A-5319E3A3A88B}" destId="{82E73533-F8AA-4126-8A7C-9BEE01883BD7}" srcOrd="2" destOrd="0" parTransId="{E7CC2CBD-17E7-4D20-8A90-1470916620A0}" sibTransId="{E9865E4C-FA3B-4847-9EFF-B8AA76A7AA7F}"/>
    <dgm:cxn modelId="{F5AA8880-A34C-4A5A-BF5F-94BC9FF99B54}" type="presParOf" srcId="{78F500E1-29E6-487D-9099-1F496869E262}" destId="{243339FB-7FC0-4BB1-9769-EA30F3794877}" srcOrd="0" destOrd="0" presId="urn:microsoft.com/office/officeart/2005/8/layout/hChevron3"/>
    <dgm:cxn modelId="{2C36459F-CD9A-494F-B20E-4C339B07C871}" type="presParOf" srcId="{78F500E1-29E6-487D-9099-1F496869E262}" destId="{BB1431E4-886E-40F4-B582-3A0362855238}" srcOrd="1" destOrd="0" presId="urn:microsoft.com/office/officeart/2005/8/layout/hChevron3"/>
    <dgm:cxn modelId="{C6D08717-D83E-4D1A-9786-ABF48F012DDF}" type="presParOf" srcId="{78F500E1-29E6-487D-9099-1F496869E262}" destId="{89BCC804-FD6F-4CEB-8E74-23DC5A2B42B3}" srcOrd="2" destOrd="0" presId="urn:microsoft.com/office/officeart/2005/8/layout/hChevron3"/>
    <dgm:cxn modelId="{CB18574A-EB6D-4371-B48D-BC1B9B03E874}" type="presParOf" srcId="{78F500E1-29E6-487D-9099-1F496869E262}" destId="{48956D8E-C81B-4B7D-8806-382645C540A7}" srcOrd="3" destOrd="0" presId="urn:microsoft.com/office/officeart/2005/8/layout/hChevron3"/>
    <dgm:cxn modelId="{41BCED02-9CFB-4985-8C8D-837B14E658C5}" type="presParOf" srcId="{78F500E1-29E6-487D-9099-1F496869E262}" destId="{3FA4C4A4-B1A3-4A95-AD79-2B725F7D9AF5}" srcOrd="4" destOrd="0" presId="urn:microsoft.com/office/officeart/2005/8/layout/hChevron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EA48F1-6A29-4ADB-A940-37BDD4F9A1B5}">
      <dsp:nvSpPr>
        <dsp:cNvPr id="0" name=""/>
        <dsp:cNvSpPr/>
      </dsp:nvSpPr>
      <dsp:spPr>
        <a:xfrm>
          <a:off x="0" y="0"/>
          <a:ext cx="1348910" cy="1470140"/>
        </a:xfrm>
        <a:prstGeom prst="roundRect">
          <a:avLst>
            <a:gd name="adj" fmla="val 10000"/>
          </a:avLst>
        </a:prstGeom>
        <a:solidFill>
          <a:srgbClr val="5B9BD5">
            <a:lumMod val="20000"/>
            <a:lumOff val="8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b="1" kern="1200" dirty="0">
              <a:solidFill>
                <a:srgbClr val="7030A0"/>
              </a:solidFill>
              <a:latin typeface="Calibri" panose="020F0502020204030204"/>
              <a:ea typeface="+mn-ea"/>
              <a:cs typeface="+mn-cs"/>
            </a:rPr>
            <a:t>Decision Making</a:t>
          </a:r>
        </a:p>
      </dsp:txBody>
      <dsp:txXfrm>
        <a:off x="39508" y="39508"/>
        <a:ext cx="1269894" cy="13911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70C002-3135-441C-9C58-D8D4BEC1D019}">
      <dsp:nvSpPr>
        <dsp:cNvPr id="0" name=""/>
        <dsp:cNvSpPr/>
      </dsp:nvSpPr>
      <dsp:spPr>
        <a:xfrm rot="16200000">
          <a:off x="-44202" y="44202"/>
          <a:ext cx="1705606" cy="1617201"/>
        </a:xfrm>
        <a:prstGeom prst="round1Rect">
          <a:avLst/>
        </a:prstGeom>
        <a:gradFill rotWithShape="0">
          <a:gsLst>
            <a:gs pos="0">
              <a:srgbClr val="4472C4">
                <a:hueOff val="0"/>
                <a:satOff val="0"/>
                <a:lumOff val="0"/>
                <a:alphaOff val="0"/>
                <a:lumMod val="110000"/>
                <a:satMod val="105000"/>
                <a:tint val="67000"/>
              </a:srgbClr>
            </a:gs>
            <a:gs pos="50000">
              <a:srgbClr val="4472C4">
                <a:hueOff val="0"/>
                <a:satOff val="0"/>
                <a:lumOff val="0"/>
                <a:alphaOff val="0"/>
                <a:lumMod val="105000"/>
                <a:satMod val="103000"/>
                <a:tint val="73000"/>
              </a:srgbClr>
            </a:gs>
            <a:gs pos="100000">
              <a:srgbClr val="4472C4">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solidFill>
                <a:sysClr val="windowText" lastClr="000000"/>
              </a:solidFill>
              <a:latin typeface="Calibri" panose="020F0502020204030204"/>
              <a:ea typeface="+mn-ea"/>
              <a:cs typeface="+mn-cs"/>
            </a:rPr>
            <a:t>	</a:t>
          </a:r>
        </a:p>
      </dsp:txBody>
      <dsp:txXfrm rot="5400000">
        <a:off x="0" y="62446"/>
        <a:ext cx="1617201" cy="1216758"/>
      </dsp:txXfrm>
    </dsp:sp>
    <dsp:sp modelId="{D3C41A21-CD31-481D-AABD-F65D1A8211C7}">
      <dsp:nvSpPr>
        <dsp:cNvPr id="0" name=""/>
        <dsp:cNvSpPr/>
      </dsp:nvSpPr>
      <dsp:spPr>
        <a:xfrm>
          <a:off x="1617201" y="0"/>
          <a:ext cx="1617201" cy="1705606"/>
        </a:xfrm>
        <a:prstGeom prst="round1Rect">
          <a:avLst/>
        </a:prstGeom>
        <a:gradFill rotWithShape="0">
          <a:gsLst>
            <a:gs pos="0">
              <a:srgbClr val="4472C4">
                <a:hueOff val="-2451115"/>
                <a:satOff val="-3409"/>
                <a:lumOff val="-1307"/>
                <a:alphaOff val="0"/>
                <a:lumMod val="110000"/>
                <a:satMod val="105000"/>
                <a:tint val="67000"/>
              </a:srgbClr>
            </a:gs>
            <a:gs pos="50000">
              <a:srgbClr val="4472C4">
                <a:hueOff val="-2451115"/>
                <a:satOff val="-3409"/>
                <a:lumOff val="-1307"/>
                <a:alphaOff val="0"/>
                <a:lumMod val="105000"/>
                <a:satMod val="103000"/>
                <a:tint val="73000"/>
              </a:srgbClr>
            </a:gs>
            <a:gs pos="100000">
              <a:srgbClr val="4472C4">
                <a:hueOff val="-2451115"/>
                <a:satOff val="-3409"/>
                <a:lumOff val="-1307"/>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8232"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solidFill>
                <a:sysClr val="windowText" lastClr="000000"/>
              </a:solidFill>
              <a:latin typeface="Calibri" panose="020F0502020204030204"/>
              <a:ea typeface="+mn-ea"/>
              <a:cs typeface="+mn-cs"/>
            </a:rPr>
            <a:t>	</a:t>
          </a:r>
          <a:endParaRPr lang="en-US" sz="1300" kern="1200" dirty="0">
            <a:solidFill>
              <a:sysClr val="windowText" lastClr="000000"/>
            </a:solidFill>
            <a:latin typeface="Calibri" panose="020F0502020204030204"/>
            <a:ea typeface="+mn-ea"/>
            <a:cs typeface="+mn-cs"/>
          </a:endParaRPr>
        </a:p>
      </dsp:txBody>
      <dsp:txXfrm>
        <a:off x="1617201" y="0"/>
        <a:ext cx="1554755" cy="1279204"/>
      </dsp:txXfrm>
    </dsp:sp>
    <dsp:sp modelId="{DFA9E502-B5BE-4193-A4B7-321E33B67BCB}">
      <dsp:nvSpPr>
        <dsp:cNvPr id="0" name=""/>
        <dsp:cNvSpPr/>
      </dsp:nvSpPr>
      <dsp:spPr>
        <a:xfrm rot="10800000">
          <a:off x="0" y="1705606"/>
          <a:ext cx="1617201" cy="1705606"/>
        </a:xfrm>
        <a:prstGeom prst="round1Rect">
          <a:avLst/>
        </a:prstGeom>
        <a:gradFill rotWithShape="0">
          <a:gsLst>
            <a:gs pos="0">
              <a:srgbClr val="4472C4">
                <a:hueOff val="-4902230"/>
                <a:satOff val="-6819"/>
                <a:lumOff val="-2615"/>
                <a:alphaOff val="0"/>
                <a:lumMod val="110000"/>
                <a:satMod val="105000"/>
                <a:tint val="67000"/>
              </a:srgbClr>
            </a:gs>
            <a:gs pos="50000">
              <a:srgbClr val="4472C4">
                <a:hueOff val="-4902230"/>
                <a:satOff val="-6819"/>
                <a:lumOff val="-2615"/>
                <a:alphaOff val="0"/>
                <a:lumMod val="105000"/>
                <a:satMod val="103000"/>
                <a:tint val="73000"/>
              </a:srgbClr>
            </a:gs>
            <a:gs pos="100000">
              <a:srgbClr val="4472C4">
                <a:hueOff val="-4902230"/>
                <a:satOff val="-6819"/>
                <a:lumOff val="-2615"/>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92456" numCol="1" spcCol="1270" anchor="t" anchorCtr="0">
          <a:noAutofit/>
        </a:bodyPr>
        <a:lstStyle/>
        <a:p>
          <a:pPr marL="0" lvl="0" indent="0" algn="l" defTabSz="577850">
            <a:lnSpc>
              <a:spcPct val="100000"/>
            </a:lnSpc>
            <a:spcBef>
              <a:spcPct val="0"/>
            </a:spcBef>
            <a:spcAft>
              <a:spcPct val="35000"/>
            </a:spcAft>
            <a:buNone/>
          </a:pPr>
          <a:endParaRPr lang="en-US" sz="1300" kern="1200" dirty="0">
            <a:solidFill>
              <a:sysClr val="windowText" lastClr="000000"/>
            </a:solidFill>
            <a:latin typeface="Calibri" panose="020F0502020204030204"/>
            <a:ea typeface="+mn-ea"/>
            <a:cs typeface="+mn-cs"/>
          </a:endParaRPr>
        </a:p>
      </dsp:txBody>
      <dsp:txXfrm rot="10800000">
        <a:off x="62446" y="2132007"/>
        <a:ext cx="1554755" cy="1279204"/>
      </dsp:txXfrm>
    </dsp:sp>
    <dsp:sp modelId="{1DF6488C-68A3-4624-842C-C2FD43314DA7}">
      <dsp:nvSpPr>
        <dsp:cNvPr id="0" name=""/>
        <dsp:cNvSpPr/>
      </dsp:nvSpPr>
      <dsp:spPr>
        <a:xfrm rot="5400000">
          <a:off x="1572998" y="1749808"/>
          <a:ext cx="1705606" cy="1617201"/>
        </a:xfrm>
        <a:prstGeom prst="round1Rect">
          <a:avLst/>
        </a:prstGeom>
        <a:gradFill rotWithShape="0">
          <a:gsLst>
            <a:gs pos="0">
              <a:srgbClr val="4472C4">
                <a:hueOff val="-7353344"/>
                <a:satOff val="-10228"/>
                <a:lumOff val="-3922"/>
                <a:alphaOff val="0"/>
                <a:lumMod val="110000"/>
                <a:satMod val="105000"/>
                <a:tint val="67000"/>
              </a:srgbClr>
            </a:gs>
            <a:gs pos="50000">
              <a:srgbClr val="4472C4">
                <a:hueOff val="-7353344"/>
                <a:satOff val="-10228"/>
                <a:lumOff val="-3922"/>
                <a:alphaOff val="0"/>
                <a:lumMod val="105000"/>
                <a:satMod val="103000"/>
                <a:tint val="73000"/>
              </a:srgbClr>
            </a:gs>
            <a:gs pos="100000">
              <a:srgbClr val="4472C4">
                <a:hueOff val="-7353344"/>
                <a:satOff val="-10228"/>
                <a:lumOff val="-3922"/>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92456" numCol="1" spcCol="1270" anchor="ctr" anchorCtr="0">
          <a:noAutofit/>
        </a:bodyPr>
        <a:lstStyle/>
        <a:p>
          <a:pPr marL="0" lvl="0" indent="0" algn="l" defTabSz="577850">
            <a:lnSpc>
              <a:spcPct val="90000"/>
            </a:lnSpc>
            <a:spcBef>
              <a:spcPct val="0"/>
            </a:spcBef>
            <a:spcAft>
              <a:spcPct val="35000"/>
            </a:spcAft>
            <a:buNone/>
          </a:pPr>
          <a:endParaRPr lang="en-US" sz="1300" kern="1200" dirty="0">
            <a:solidFill>
              <a:sysClr val="windowText" lastClr="000000"/>
            </a:solidFill>
            <a:latin typeface="Calibri" panose="020F0502020204030204"/>
            <a:ea typeface="+mn-ea"/>
            <a:cs typeface="+mn-cs"/>
          </a:endParaRPr>
        </a:p>
      </dsp:txBody>
      <dsp:txXfrm rot="-5400000">
        <a:off x="1617201" y="2132007"/>
        <a:ext cx="1617201" cy="1216758"/>
      </dsp:txXfrm>
    </dsp:sp>
    <dsp:sp modelId="{9FEA1487-70C7-41ED-AD97-39BAC15CA2FD}">
      <dsp:nvSpPr>
        <dsp:cNvPr id="0" name=""/>
        <dsp:cNvSpPr/>
      </dsp:nvSpPr>
      <dsp:spPr>
        <a:xfrm>
          <a:off x="1132040" y="1279204"/>
          <a:ext cx="970320" cy="852803"/>
        </a:xfrm>
        <a:prstGeom prst="roundRect">
          <a:avLst/>
        </a:prstGeom>
        <a:gradFill rotWithShape="0">
          <a:gsLst>
            <a:gs pos="0">
              <a:srgbClr val="4472C4">
                <a:tint val="40000"/>
                <a:hueOff val="0"/>
                <a:satOff val="0"/>
                <a:lumOff val="0"/>
                <a:alphaOff val="0"/>
                <a:lumMod val="110000"/>
                <a:satMod val="105000"/>
                <a:tint val="67000"/>
              </a:srgbClr>
            </a:gs>
            <a:gs pos="50000">
              <a:srgbClr val="4472C4">
                <a:tint val="40000"/>
                <a:hueOff val="0"/>
                <a:satOff val="0"/>
                <a:lumOff val="0"/>
                <a:alphaOff val="0"/>
                <a:lumMod val="105000"/>
                <a:satMod val="103000"/>
                <a:tint val="73000"/>
              </a:srgbClr>
            </a:gs>
            <a:gs pos="100000">
              <a:srgbClr val="4472C4">
                <a:tint val="40000"/>
                <a:hueOff val="0"/>
                <a:satOff val="0"/>
                <a:lumOff val="0"/>
                <a:alphaOff val="0"/>
                <a:lumMod val="105000"/>
                <a:satMod val="109000"/>
                <a:tint val="81000"/>
              </a:srgbClr>
            </a:gs>
          </a:gsLst>
          <a:lin ang="5400000" scaled="0"/>
        </a:gradFill>
        <a:ln w="6350" cap="flat" cmpd="sng" algn="ctr">
          <a:solidFill>
            <a:sysClr val="window" lastClr="FFFFFF">
              <a:hueOff val="0"/>
              <a:satOff val="0"/>
              <a:lumOff val="0"/>
              <a:alphaOff val="0"/>
            </a:sys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hueOff val="0"/>
                  <a:satOff val="0"/>
                  <a:lumOff val="0"/>
                  <a:alphaOff val="0"/>
                </a:sysClr>
              </a:solidFill>
              <a:latin typeface="Calibri" panose="020F0502020204030204"/>
              <a:ea typeface="+mn-ea"/>
              <a:cs typeface="+mn-cs"/>
            </a:rPr>
            <a:t>Moderate</a:t>
          </a:r>
        </a:p>
      </dsp:txBody>
      <dsp:txXfrm>
        <a:off x="1173670" y="1320834"/>
        <a:ext cx="887060" cy="7695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3339FB-7FC0-4BB1-9769-EA30F3794877}">
      <dsp:nvSpPr>
        <dsp:cNvPr id="0" name=""/>
        <dsp:cNvSpPr/>
      </dsp:nvSpPr>
      <dsp:spPr>
        <a:xfrm>
          <a:off x="1395" y="0"/>
          <a:ext cx="1220170" cy="404060"/>
        </a:xfrm>
        <a:prstGeom prst="homePlate">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4676"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ysClr val="windowText" lastClr="000000"/>
              </a:solidFill>
              <a:latin typeface="Calibri" panose="020F0502020204030204"/>
              <a:ea typeface="+mn-ea"/>
              <a:cs typeface="+mn-cs"/>
            </a:rPr>
            <a:t>Low</a:t>
          </a:r>
        </a:p>
      </dsp:txBody>
      <dsp:txXfrm>
        <a:off x="1395" y="0"/>
        <a:ext cx="1119155" cy="404060"/>
      </dsp:txXfrm>
    </dsp:sp>
    <dsp:sp modelId="{89BCC804-FD6F-4CEB-8E74-23DC5A2B42B3}">
      <dsp:nvSpPr>
        <dsp:cNvPr id="0" name=""/>
        <dsp:cNvSpPr/>
      </dsp:nvSpPr>
      <dsp:spPr>
        <a:xfrm>
          <a:off x="977532" y="0"/>
          <a:ext cx="1220170" cy="404060"/>
        </a:xfrm>
        <a:prstGeom prst="chevron">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ysClr val="windowText" lastClr="000000"/>
              </a:solidFill>
              <a:latin typeface="Calibri" panose="020F0502020204030204"/>
              <a:ea typeface="+mn-ea"/>
              <a:cs typeface="+mn-cs"/>
            </a:rPr>
            <a:t>Moderate</a:t>
          </a:r>
        </a:p>
      </dsp:txBody>
      <dsp:txXfrm>
        <a:off x="1179562" y="0"/>
        <a:ext cx="816110" cy="404060"/>
      </dsp:txXfrm>
    </dsp:sp>
    <dsp:sp modelId="{3FA4C4A4-B1A3-4A95-AD79-2B725F7D9AF5}">
      <dsp:nvSpPr>
        <dsp:cNvPr id="0" name=""/>
        <dsp:cNvSpPr/>
      </dsp:nvSpPr>
      <dsp:spPr>
        <a:xfrm>
          <a:off x="1953668" y="0"/>
          <a:ext cx="1220170" cy="404060"/>
        </a:xfrm>
        <a:prstGeom prst="chevron">
          <a:avLst/>
        </a:prstGeom>
        <a:gradFill rotWithShape="0">
          <a:gsLst>
            <a:gs pos="0">
              <a:srgbClr val="FFC000">
                <a:hueOff val="0"/>
                <a:satOff val="0"/>
                <a:lumOff val="0"/>
                <a:alphaOff val="0"/>
                <a:lumMod val="110000"/>
                <a:satMod val="105000"/>
                <a:tint val="67000"/>
              </a:srgbClr>
            </a:gs>
            <a:gs pos="50000">
              <a:srgbClr val="FFC000">
                <a:hueOff val="0"/>
                <a:satOff val="0"/>
                <a:lumOff val="0"/>
                <a:alphaOff val="0"/>
                <a:lumMod val="105000"/>
                <a:satMod val="103000"/>
                <a:tint val="73000"/>
              </a:srgbClr>
            </a:gs>
            <a:gs pos="100000">
              <a:srgbClr val="FFC000">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ysClr val="windowText" lastClr="000000"/>
              </a:solidFill>
              <a:latin typeface="Calibri" panose="020F0502020204030204"/>
              <a:ea typeface="+mn-ea"/>
              <a:cs typeface="+mn-cs"/>
            </a:rPr>
            <a:t>High</a:t>
          </a:r>
        </a:p>
      </dsp:txBody>
      <dsp:txXfrm>
        <a:off x="2155698" y="0"/>
        <a:ext cx="816110" cy="4040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FD4BE-2A1F-4D2A-BA9B-BD3ECF9DA413}" type="datetimeFigureOut">
              <a:rPr lang="en-GB" smtClean="0"/>
              <a:t>15/05/2021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F0B245-A962-4AE2-A2A3-05FE2AF97404}" type="slidenum">
              <a:rPr lang="en-GB" smtClean="0"/>
              <a:t>‹#›</a:t>
            </a:fld>
            <a:endParaRPr lang="en-GB"/>
          </a:p>
        </p:txBody>
      </p:sp>
    </p:spTree>
    <p:extLst>
      <p:ext uri="{BB962C8B-B14F-4D97-AF65-F5344CB8AC3E}">
        <p14:creationId xmlns:p14="http://schemas.microsoft.com/office/powerpoint/2010/main" val="118990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a:t>
            </a:fld>
            <a:endParaRPr lang="en-GB"/>
          </a:p>
        </p:txBody>
      </p:sp>
    </p:spTree>
    <p:extLst>
      <p:ext uri="{BB962C8B-B14F-4D97-AF65-F5344CB8AC3E}">
        <p14:creationId xmlns:p14="http://schemas.microsoft.com/office/powerpoint/2010/main" val="225868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11</a:t>
            </a:fld>
            <a:endParaRPr lang="en-GB"/>
          </a:p>
        </p:txBody>
      </p:sp>
    </p:spTree>
    <p:extLst>
      <p:ext uri="{BB962C8B-B14F-4D97-AF65-F5344CB8AC3E}">
        <p14:creationId xmlns:p14="http://schemas.microsoft.com/office/powerpoint/2010/main" val="2877972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12</a:t>
            </a:fld>
            <a:endParaRPr lang="en-GB"/>
          </a:p>
        </p:txBody>
      </p:sp>
    </p:spTree>
    <p:extLst>
      <p:ext uri="{BB962C8B-B14F-4D97-AF65-F5344CB8AC3E}">
        <p14:creationId xmlns:p14="http://schemas.microsoft.com/office/powerpoint/2010/main" val="510349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Furthermore, it needs to be identify and refine the skills set to ensure to have the right people ready and available in Wales manufacturing.</a:t>
            </a:r>
          </a:p>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13</a:t>
            </a:fld>
            <a:endParaRPr lang="en-GB"/>
          </a:p>
        </p:txBody>
      </p:sp>
    </p:spTree>
    <p:extLst>
      <p:ext uri="{BB962C8B-B14F-4D97-AF65-F5344CB8AC3E}">
        <p14:creationId xmlns:p14="http://schemas.microsoft.com/office/powerpoint/2010/main" val="3675789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14</a:t>
            </a:fld>
            <a:endParaRPr lang="en-GB"/>
          </a:p>
        </p:txBody>
      </p:sp>
    </p:spTree>
    <p:extLst>
      <p:ext uri="{BB962C8B-B14F-4D97-AF65-F5344CB8AC3E}">
        <p14:creationId xmlns:p14="http://schemas.microsoft.com/office/powerpoint/2010/main" val="1138204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15</a:t>
            </a:fld>
            <a:endParaRPr lang="en-GB"/>
          </a:p>
        </p:txBody>
      </p:sp>
    </p:spTree>
    <p:extLst>
      <p:ext uri="{BB962C8B-B14F-4D97-AF65-F5344CB8AC3E}">
        <p14:creationId xmlns:p14="http://schemas.microsoft.com/office/powerpoint/2010/main" val="3310604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16</a:t>
            </a:fld>
            <a:endParaRPr lang="en-GB"/>
          </a:p>
        </p:txBody>
      </p:sp>
    </p:spTree>
    <p:extLst>
      <p:ext uri="{BB962C8B-B14F-4D97-AF65-F5344CB8AC3E}">
        <p14:creationId xmlns:p14="http://schemas.microsoft.com/office/powerpoint/2010/main" val="85243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Based on our judgement  such as participants that will be best able to answer our research question.</a:t>
            </a:r>
          </a:p>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17</a:t>
            </a:fld>
            <a:endParaRPr lang="en-GB"/>
          </a:p>
        </p:txBody>
      </p:sp>
    </p:spTree>
    <p:extLst>
      <p:ext uri="{BB962C8B-B14F-4D97-AF65-F5344CB8AC3E}">
        <p14:creationId xmlns:p14="http://schemas.microsoft.com/office/powerpoint/2010/main" val="1987090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Based on our judgement  such as participants that will be best able to answer our research question.</a:t>
            </a:r>
          </a:p>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18</a:t>
            </a:fld>
            <a:endParaRPr lang="en-GB"/>
          </a:p>
        </p:txBody>
      </p:sp>
    </p:spTree>
    <p:extLst>
      <p:ext uri="{BB962C8B-B14F-4D97-AF65-F5344CB8AC3E}">
        <p14:creationId xmlns:p14="http://schemas.microsoft.com/office/powerpoint/2010/main" val="535947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Based on our judgement  such as participants that will be best able to answer our research question.</a:t>
            </a:r>
          </a:p>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19</a:t>
            </a:fld>
            <a:endParaRPr lang="en-GB"/>
          </a:p>
        </p:txBody>
      </p:sp>
    </p:spTree>
    <p:extLst>
      <p:ext uri="{BB962C8B-B14F-4D97-AF65-F5344CB8AC3E}">
        <p14:creationId xmlns:p14="http://schemas.microsoft.com/office/powerpoint/2010/main" val="1178043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To identify gaps to enable smart technology in the decision-making process of leaders, where we give the researcher more freedom and flexibility in the discussion.</a:t>
            </a:r>
            <a:endParaRPr lang="en-GB"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want to get better and deeper understandings about AI role, the process of smart decision making in leadership context. </a:t>
            </a:r>
            <a:endParaRPr lang="en-GB" dirty="0"/>
          </a:p>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20</a:t>
            </a:fld>
            <a:endParaRPr lang="en-GB"/>
          </a:p>
        </p:txBody>
      </p:sp>
    </p:spTree>
    <p:extLst>
      <p:ext uri="{BB962C8B-B14F-4D97-AF65-F5344CB8AC3E}">
        <p14:creationId xmlns:p14="http://schemas.microsoft.com/office/powerpoint/2010/main" val="2038190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present age, due to the rapid changes, the stability is either beneficial or not, but successful leadership entirely depends on the leadership ability, skill and response to the change (Shamim et al., 2016). </a:t>
            </a:r>
          </a:p>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3</a:t>
            </a:fld>
            <a:endParaRPr lang="en-GB"/>
          </a:p>
        </p:txBody>
      </p:sp>
    </p:spTree>
    <p:extLst>
      <p:ext uri="{BB962C8B-B14F-4D97-AF65-F5344CB8AC3E}">
        <p14:creationId xmlns:p14="http://schemas.microsoft.com/office/powerpoint/2010/main" val="14293677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To identify gaps to enable smart technology in the decision-making process of leaders, where we give the researcher more freedom and flexibility in the discussion.</a:t>
            </a:r>
            <a:endParaRPr lang="en-GB"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want to get better and deeper understandings about AI role, the process of smart decision making in leadership context. </a:t>
            </a:r>
            <a:endParaRPr lang="en-GB" dirty="0"/>
          </a:p>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21</a:t>
            </a:fld>
            <a:endParaRPr lang="en-GB"/>
          </a:p>
        </p:txBody>
      </p:sp>
    </p:spTree>
    <p:extLst>
      <p:ext uri="{BB962C8B-B14F-4D97-AF65-F5344CB8AC3E}">
        <p14:creationId xmlns:p14="http://schemas.microsoft.com/office/powerpoint/2010/main" val="3478975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22</a:t>
            </a:fld>
            <a:endParaRPr lang="en-GB"/>
          </a:p>
        </p:txBody>
      </p:sp>
    </p:spTree>
    <p:extLst>
      <p:ext uri="{BB962C8B-B14F-4D97-AF65-F5344CB8AC3E}">
        <p14:creationId xmlns:p14="http://schemas.microsoft.com/office/powerpoint/2010/main" val="39454143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23</a:t>
            </a:fld>
            <a:endParaRPr lang="en-GB"/>
          </a:p>
        </p:txBody>
      </p:sp>
    </p:spTree>
    <p:extLst>
      <p:ext uri="{BB962C8B-B14F-4D97-AF65-F5344CB8AC3E}">
        <p14:creationId xmlns:p14="http://schemas.microsoft.com/office/powerpoint/2010/main" val="26095870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24</a:t>
            </a:fld>
            <a:endParaRPr lang="en-GB"/>
          </a:p>
        </p:txBody>
      </p:sp>
    </p:spTree>
    <p:extLst>
      <p:ext uri="{BB962C8B-B14F-4D97-AF65-F5344CB8AC3E}">
        <p14:creationId xmlns:p14="http://schemas.microsoft.com/office/powerpoint/2010/main" val="1692434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25</a:t>
            </a:fld>
            <a:endParaRPr lang="en-GB"/>
          </a:p>
        </p:txBody>
      </p:sp>
    </p:spTree>
    <p:extLst>
      <p:ext uri="{BB962C8B-B14F-4D97-AF65-F5344CB8AC3E}">
        <p14:creationId xmlns:p14="http://schemas.microsoft.com/office/powerpoint/2010/main" val="914704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26</a:t>
            </a:fld>
            <a:endParaRPr lang="en-GB"/>
          </a:p>
        </p:txBody>
      </p:sp>
    </p:spTree>
    <p:extLst>
      <p:ext uri="{BB962C8B-B14F-4D97-AF65-F5344CB8AC3E}">
        <p14:creationId xmlns:p14="http://schemas.microsoft.com/office/powerpoint/2010/main" val="25767317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27</a:t>
            </a:fld>
            <a:endParaRPr lang="en-GB"/>
          </a:p>
        </p:txBody>
      </p:sp>
    </p:spTree>
    <p:extLst>
      <p:ext uri="{BB962C8B-B14F-4D97-AF65-F5344CB8AC3E}">
        <p14:creationId xmlns:p14="http://schemas.microsoft.com/office/powerpoint/2010/main" val="27881864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28</a:t>
            </a:fld>
            <a:endParaRPr lang="en-GB"/>
          </a:p>
        </p:txBody>
      </p:sp>
    </p:spTree>
    <p:extLst>
      <p:ext uri="{BB962C8B-B14F-4D97-AF65-F5344CB8AC3E}">
        <p14:creationId xmlns:p14="http://schemas.microsoft.com/office/powerpoint/2010/main" val="23403698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Learning management, it means to know the fundamentals that have not changed</a:t>
            </a:r>
            <a:r>
              <a:rPr lang="en-GB" baseline="0" dirty="0"/>
              <a:t> and we need to just apply to the new world.</a:t>
            </a:r>
            <a:endParaRPr lang="en-GB" dirty="0"/>
          </a:p>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29</a:t>
            </a:fld>
            <a:endParaRPr lang="en-GB"/>
          </a:p>
        </p:txBody>
      </p:sp>
    </p:spTree>
    <p:extLst>
      <p:ext uri="{BB962C8B-B14F-4D97-AF65-F5344CB8AC3E}">
        <p14:creationId xmlns:p14="http://schemas.microsoft.com/office/powerpoint/2010/main" val="1229076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4</a:t>
            </a:fld>
            <a:endParaRPr lang="en-GB"/>
          </a:p>
        </p:txBody>
      </p:sp>
    </p:spTree>
    <p:extLst>
      <p:ext uri="{BB962C8B-B14F-4D97-AF65-F5344CB8AC3E}">
        <p14:creationId xmlns:p14="http://schemas.microsoft.com/office/powerpoint/2010/main" val="4224957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5</a:t>
            </a:fld>
            <a:endParaRPr lang="en-GB"/>
          </a:p>
        </p:txBody>
      </p:sp>
    </p:spTree>
    <p:extLst>
      <p:ext uri="{BB962C8B-B14F-4D97-AF65-F5344CB8AC3E}">
        <p14:creationId xmlns:p14="http://schemas.microsoft.com/office/powerpoint/2010/main" val="985428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dirty="0">
                <a:solidFill>
                  <a:srgbClr val="242753"/>
                </a:solidFill>
                <a:latin typeface="Arial" panose="020B0604020202020204" pitchFamily="34" charset="0"/>
                <a:ea typeface="Lato Light"/>
                <a:cs typeface="Arial" panose="020B0604020202020204" pitchFamily="34" charset="0"/>
              </a:rPr>
              <a:t>The finding of this study will enable insightful predictions about smart technologies….</a:t>
            </a:r>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6</a:t>
            </a:fld>
            <a:endParaRPr lang="en-GB"/>
          </a:p>
        </p:txBody>
      </p:sp>
    </p:spTree>
    <p:extLst>
      <p:ext uri="{BB962C8B-B14F-4D97-AF65-F5344CB8AC3E}">
        <p14:creationId xmlns:p14="http://schemas.microsoft.com/office/powerpoint/2010/main" val="4179629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7</a:t>
            </a:fld>
            <a:endParaRPr lang="en-GB"/>
          </a:p>
        </p:txBody>
      </p:sp>
    </p:spTree>
    <p:extLst>
      <p:ext uri="{BB962C8B-B14F-4D97-AF65-F5344CB8AC3E}">
        <p14:creationId xmlns:p14="http://schemas.microsoft.com/office/powerpoint/2010/main" val="6404312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8</a:t>
            </a:fld>
            <a:endParaRPr lang="en-GB"/>
          </a:p>
        </p:txBody>
      </p:sp>
    </p:spTree>
    <p:extLst>
      <p:ext uri="{BB962C8B-B14F-4D97-AF65-F5344CB8AC3E}">
        <p14:creationId xmlns:p14="http://schemas.microsoft.com/office/powerpoint/2010/main" val="1157452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9</a:t>
            </a:fld>
            <a:endParaRPr lang="en-GB"/>
          </a:p>
        </p:txBody>
      </p:sp>
    </p:spTree>
    <p:extLst>
      <p:ext uri="{BB962C8B-B14F-4D97-AF65-F5344CB8AC3E}">
        <p14:creationId xmlns:p14="http://schemas.microsoft.com/office/powerpoint/2010/main" val="1424692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F0B245-A962-4AE2-A2A3-05FE2AF97404}" type="slidenum">
              <a:rPr lang="en-GB" smtClean="0"/>
              <a:t>10</a:t>
            </a:fld>
            <a:endParaRPr lang="en-GB"/>
          </a:p>
        </p:txBody>
      </p:sp>
    </p:spTree>
    <p:extLst>
      <p:ext uri="{BB962C8B-B14F-4D97-AF65-F5344CB8AC3E}">
        <p14:creationId xmlns:p14="http://schemas.microsoft.com/office/powerpoint/2010/main" val="3630833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1185C-FDCC-A243-8007-1B24DE82DC3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8F895FB-C866-2647-ABA5-FB882A7E22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9BA8BBB-B085-BE40-88DD-38D0E71880F0}"/>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5" name="Footer Placeholder 4">
            <a:extLst>
              <a:ext uri="{FF2B5EF4-FFF2-40B4-BE49-F238E27FC236}">
                <a16:creationId xmlns:a16="http://schemas.microsoft.com/office/drawing/2014/main" id="{542419A3-CA4B-5947-8E6D-A8B2667283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FF8EFE-ED92-2B4E-B8A1-D991CDDEF234}"/>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97827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863BA-CF4C-194D-930D-6DBFDB70EE7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DE038A7-517F-DB44-AFC1-D3A9333905A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EA8347B-8CA8-9140-94D4-4C63435E1875}"/>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5" name="Footer Placeholder 4">
            <a:extLst>
              <a:ext uri="{FF2B5EF4-FFF2-40B4-BE49-F238E27FC236}">
                <a16:creationId xmlns:a16="http://schemas.microsoft.com/office/drawing/2014/main" id="{09013785-E0A3-9A40-8F3D-E813CAF0C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5E04FC-4966-E640-957E-438222883B4F}"/>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3016249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F102DE-32B1-2D4B-932C-E7C2C43D7EA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042F1F6-A5BA-8648-BC06-51A5ECD3C79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E1AD09B-C57D-DD48-AFA1-74BDB23FE7EC}"/>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5" name="Footer Placeholder 4">
            <a:extLst>
              <a:ext uri="{FF2B5EF4-FFF2-40B4-BE49-F238E27FC236}">
                <a16:creationId xmlns:a16="http://schemas.microsoft.com/office/drawing/2014/main" id="{A5AA9BC7-7A4F-114F-82A5-387F94E21A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F5EC6F-719F-794B-84CB-D18A6204FF36}"/>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2044340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6A2AF-3E36-F745-AE50-A21EB9E1463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0555FD7-AD4C-894E-A325-8E97726A010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C1154E7-7481-7A4C-9B9B-4E4146337649}"/>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5" name="Footer Placeholder 4">
            <a:extLst>
              <a:ext uri="{FF2B5EF4-FFF2-40B4-BE49-F238E27FC236}">
                <a16:creationId xmlns:a16="http://schemas.microsoft.com/office/drawing/2014/main" id="{A0BE859A-A0E6-8147-B65F-980CACEE51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0AF438-71DA-2346-9E4E-CC4020110DB6}"/>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745245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98F9E-B5D5-B24C-98F5-FA0E4AE68BA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26179A4-66ED-0940-B1B7-F71696FAEF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3810289-E9BC-7D4A-8002-A5D297174BC2}"/>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5" name="Footer Placeholder 4">
            <a:extLst>
              <a:ext uri="{FF2B5EF4-FFF2-40B4-BE49-F238E27FC236}">
                <a16:creationId xmlns:a16="http://schemas.microsoft.com/office/drawing/2014/main" id="{6B093E6D-90E6-E74F-B722-86880CFE41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A5AED6-68DE-0447-B9D7-0EB980943208}"/>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1929558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A6A0B-AB33-364E-80D5-464C8C8F4F7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089ABF4-B7C2-0D44-94B2-684076D5C61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A9AD4A9-11A9-144B-BBBC-05DBCE37B59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0B22B87-2C81-954C-843B-05D179905304}"/>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6" name="Footer Placeholder 5">
            <a:extLst>
              <a:ext uri="{FF2B5EF4-FFF2-40B4-BE49-F238E27FC236}">
                <a16:creationId xmlns:a16="http://schemas.microsoft.com/office/drawing/2014/main" id="{C7513BDC-AE04-674F-A609-4DFF643131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1CB8F2-9B31-3E44-9168-967DE697F181}"/>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545329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FAD5B-E0FF-0E4E-A8A0-8EEF6773F8E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F1B1F9D-9FDD-454D-90EF-EEDF9A2934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E29558F-BB88-D14C-889C-4A82187CD3E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F3F56AA-7E81-294F-9300-B2FBF8992C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AB464A9-1541-6148-8D6A-AEA5290C274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E9BE0CC-A03B-3E49-B061-A1991C973D5B}"/>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8" name="Footer Placeholder 7">
            <a:extLst>
              <a:ext uri="{FF2B5EF4-FFF2-40B4-BE49-F238E27FC236}">
                <a16:creationId xmlns:a16="http://schemas.microsoft.com/office/drawing/2014/main" id="{3DDDFF0A-85C5-A848-BE8C-B4F2590C0E0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3278EB4-FDB1-EB48-BC17-10A83C0CA539}"/>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717820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8E0C3-2B22-8049-9663-C64F85BC0A2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268A4BB-AFC0-DD41-81DC-0D04D20512D5}"/>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4" name="Footer Placeholder 3">
            <a:extLst>
              <a:ext uri="{FF2B5EF4-FFF2-40B4-BE49-F238E27FC236}">
                <a16:creationId xmlns:a16="http://schemas.microsoft.com/office/drawing/2014/main" id="{42C6B931-AB8E-1A4F-ACE9-FDE0052CCA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C5AA78-B1CA-BE40-BCF2-D7DE3016CEBE}"/>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2299637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8626D0-258B-3D45-834E-C58B4770234E}"/>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3" name="Footer Placeholder 2">
            <a:extLst>
              <a:ext uri="{FF2B5EF4-FFF2-40B4-BE49-F238E27FC236}">
                <a16:creationId xmlns:a16="http://schemas.microsoft.com/office/drawing/2014/main" id="{F8893B32-12B2-844F-9AFE-A9AEA2F0AA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893502-38CE-BB40-BCA3-DDDEAFA42800}"/>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562962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6B5C7-5A86-DD45-B62C-9E063BF4D41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35DDF0C-FB18-F748-8A25-B1DA6C0D43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B68FACA-2AEC-024F-AEB1-313ADC2685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AFFD290-1612-B94F-BBDE-A8156A5C00D8}"/>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6" name="Footer Placeholder 5">
            <a:extLst>
              <a:ext uri="{FF2B5EF4-FFF2-40B4-BE49-F238E27FC236}">
                <a16:creationId xmlns:a16="http://schemas.microsoft.com/office/drawing/2014/main" id="{70C08959-5D13-6F43-B972-80A97CB86B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36688B-386F-E640-922B-FEC3457886FD}"/>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2392487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FD6C4-4F30-9846-83D2-C93434D67E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18CBEE1-B645-044D-A5F9-6C10CB85FE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1136286-B753-9346-854D-E7169DB009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3052674-3AA1-5C49-B60E-98E99DB14DD2}"/>
              </a:ext>
            </a:extLst>
          </p:cNvPr>
          <p:cNvSpPr>
            <a:spLocks noGrp="1"/>
          </p:cNvSpPr>
          <p:nvPr>
            <p:ph type="dt" sz="half" idx="10"/>
          </p:nvPr>
        </p:nvSpPr>
        <p:spPr/>
        <p:txBody>
          <a:bodyPr/>
          <a:lstStyle/>
          <a:p>
            <a:fld id="{5DD29F7A-450F-A349-A521-FB993C14A5A7}" type="datetimeFigureOut">
              <a:rPr lang="en-US" smtClean="0"/>
              <a:t>5/15/21</a:t>
            </a:fld>
            <a:endParaRPr lang="en-US"/>
          </a:p>
        </p:txBody>
      </p:sp>
      <p:sp>
        <p:nvSpPr>
          <p:cNvPr id="6" name="Footer Placeholder 5">
            <a:extLst>
              <a:ext uri="{FF2B5EF4-FFF2-40B4-BE49-F238E27FC236}">
                <a16:creationId xmlns:a16="http://schemas.microsoft.com/office/drawing/2014/main" id="{2D887FB4-CE40-6449-989C-32306ACB74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2C1847-E429-CC4E-ABB8-47CEF47C0694}"/>
              </a:ext>
            </a:extLst>
          </p:cNvPr>
          <p:cNvSpPr>
            <a:spLocks noGrp="1"/>
          </p:cNvSpPr>
          <p:nvPr>
            <p:ph type="sldNum" sz="quarter" idx="12"/>
          </p:nvPr>
        </p:nvSpPr>
        <p:spPr/>
        <p:txBody>
          <a:bodyPr/>
          <a:lstStyle/>
          <a:p>
            <a:fld id="{B2EFA918-EF0C-7044-BBAF-DCA4820A0E73}" type="slidenum">
              <a:rPr lang="en-US" smtClean="0"/>
              <a:t>‹#›</a:t>
            </a:fld>
            <a:endParaRPr lang="en-US"/>
          </a:p>
        </p:txBody>
      </p:sp>
    </p:spTree>
    <p:extLst>
      <p:ext uri="{BB962C8B-B14F-4D97-AF65-F5344CB8AC3E}">
        <p14:creationId xmlns:p14="http://schemas.microsoft.com/office/powerpoint/2010/main" val="295850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C8B4E4-7061-8240-82DC-8801AA432A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28E0EDF-60AA-754C-A6D4-94364CC488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FD9863B-2A4D-DE48-9D67-87E2904A4E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D29F7A-450F-A349-A521-FB993C14A5A7}" type="datetimeFigureOut">
              <a:rPr lang="en-US" smtClean="0"/>
              <a:t>5/15/21</a:t>
            </a:fld>
            <a:endParaRPr lang="en-US"/>
          </a:p>
        </p:txBody>
      </p:sp>
      <p:sp>
        <p:nvSpPr>
          <p:cNvPr id="5" name="Footer Placeholder 4">
            <a:extLst>
              <a:ext uri="{FF2B5EF4-FFF2-40B4-BE49-F238E27FC236}">
                <a16:creationId xmlns:a16="http://schemas.microsoft.com/office/drawing/2014/main" id="{C769C5E0-6B47-8C42-9489-6C41CFD0CA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8016FC-0C27-C346-98A8-B39E384032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EFA918-EF0C-7044-BBAF-DCA4820A0E73}" type="slidenum">
              <a:rPr lang="en-US" smtClean="0"/>
              <a:t>‹#›</a:t>
            </a:fld>
            <a:endParaRPr lang="en-US"/>
          </a:p>
        </p:txBody>
      </p:sp>
    </p:spTree>
    <p:extLst>
      <p:ext uri="{BB962C8B-B14F-4D97-AF65-F5344CB8AC3E}">
        <p14:creationId xmlns:p14="http://schemas.microsoft.com/office/powerpoint/2010/main" val="491007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42753"/>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4953000"/>
            <a:ext cx="12192000" cy="1905000"/>
          </a:xfrm>
          <a:prstGeom prst="rect">
            <a:avLst/>
          </a:prstGeom>
        </p:spPr>
      </p:pic>
      <p:sp>
        <p:nvSpPr>
          <p:cNvPr id="4" name="Rectangle 2"/>
          <p:cNvSpPr txBox="1">
            <a:spLocks noChangeArrowheads="1"/>
          </p:cNvSpPr>
          <p:nvPr/>
        </p:nvSpPr>
        <p:spPr>
          <a:xfrm>
            <a:off x="515119" y="0"/>
            <a:ext cx="11869038" cy="1762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algn="ctr" eaLnBrk="1" fontAlgn="auto" hangingPunct="1">
              <a:spcAft>
                <a:spcPts val="0"/>
              </a:spcAft>
              <a:defRPr sz="2400" b="1">
                <a:solidFill>
                  <a:srgbClr val="002060"/>
                </a:solidFill>
                <a:latin typeface="Calibri" panose="020F0502020204030204" pitchFamily="34" charset="0"/>
                <a:ea typeface="+mj-ea"/>
                <a:cs typeface="Calibri" panose="020F0502020204030204" pitchFamily="34" charset="0"/>
              </a:defRPr>
            </a:lvl1pPr>
            <a:lvl2pPr algn="ctr" eaLnBrk="0" hangingPunct="0">
              <a:defRPr sz="3300">
                <a:solidFill>
                  <a:schemeClr val="tx2"/>
                </a:solidFill>
                <a:latin typeface="Arial" panose="020B0604020202020204" pitchFamily="34" charset="0"/>
                <a:cs typeface="Arial" panose="020B0604020202020204" pitchFamily="34" charset="0"/>
              </a:defRPr>
            </a:lvl2pPr>
            <a:lvl3pPr algn="ctr" eaLnBrk="0" hangingPunct="0">
              <a:defRPr sz="3300">
                <a:solidFill>
                  <a:schemeClr val="tx2"/>
                </a:solidFill>
                <a:latin typeface="Arial" panose="020B0604020202020204" pitchFamily="34" charset="0"/>
                <a:cs typeface="Arial" panose="020B0604020202020204" pitchFamily="34" charset="0"/>
              </a:defRPr>
            </a:lvl3pPr>
            <a:lvl4pPr algn="ctr" eaLnBrk="0" hangingPunct="0">
              <a:defRPr sz="3300">
                <a:solidFill>
                  <a:schemeClr val="tx2"/>
                </a:solidFill>
                <a:latin typeface="Arial" panose="020B0604020202020204" pitchFamily="34" charset="0"/>
                <a:cs typeface="Arial" panose="020B0604020202020204" pitchFamily="34" charset="0"/>
              </a:defRPr>
            </a:lvl4pPr>
            <a:lvl5pPr algn="ctr" eaLnBrk="0" hangingPunct="0">
              <a:defRPr sz="3300">
                <a:solidFill>
                  <a:schemeClr val="tx2"/>
                </a:solidFill>
                <a:latin typeface="Arial" panose="020B0604020202020204" pitchFamily="34" charset="0"/>
                <a:cs typeface="Arial" panose="020B0604020202020204" pitchFamily="34" charset="0"/>
              </a:defRPr>
            </a:lvl5pPr>
            <a:lvl6pPr marL="342900" algn="ctr" fontAlgn="base">
              <a:spcBef>
                <a:spcPct val="0"/>
              </a:spcBef>
              <a:spcAft>
                <a:spcPct val="0"/>
              </a:spcAft>
              <a:defRPr sz="3300">
                <a:solidFill>
                  <a:schemeClr val="tx2"/>
                </a:solidFill>
                <a:latin typeface="Arial" panose="020B0604020202020204" pitchFamily="34" charset="0"/>
                <a:cs typeface="Arial" panose="020B0604020202020204" pitchFamily="34" charset="0"/>
              </a:defRPr>
            </a:lvl6pPr>
            <a:lvl7pPr marL="685800" algn="ctr" fontAlgn="base">
              <a:spcBef>
                <a:spcPct val="0"/>
              </a:spcBef>
              <a:spcAft>
                <a:spcPct val="0"/>
              </a:spcAft>
              <a:defRPr sz="3300">
                <a:solidFill>
                  <a:schemeClr val="tx2"/>
                </a:solidFill>
                <a:latin typeface="Arial" panose="020B0604020202020204" pitchFamily="34" charset="0"/>
                <a:cs typeface="Arial" panose="020B0604020202020204" pitchFamily="34" charset="0"/>
              </a:defRPr>
            </a:lvl7pPr>
            <a:lvl8pPr marL="1028700" algn="ctr" fontAlgn="base">
              <a:spcBef>
                <a:spcPct val="0"/>
              </a:spcBef>
              <a:spcAft>
                <a:spcPct val="0"/>
              </a:spcAft>
              <a:defRPr sz="3300">
                <a:solidFill>
                  <a:schemeClr val="tx2"/>
                </a:solidFill>
                <a:latin typeface="Arial" panose="020B0604020202020204" pitchFamily="34" charset="0"/>
                <a:cs typeface="Arial" panose="020B0604020202020204" pitchFamily="34" charset="0"/>
              </a:defRPr>
            </a:lvl8pPr>
            <a:lvl9pPr marL="1371600" algn="ctr" fontAlgn="base">
              <a:spcBef>
                <a:spcPct val="0"/>
              </a:spcBef>
              <a:spcAft>
                <a:spcPct val="0"/>
              </a:spcAft>
              <a:defRPr sz="3300">
                <a:solidFill>
                  <a:schemeClr val="tx2"/>
                </a:solidFill>
                <a:latin typeface="Arial" panose="020B0604020202020204" pitchFamily="34" charset="0"/>
                <a:cs typeface="Arial" panose="020B0604020202020204" pitchFamily="34" charset="0"/>
              </a:defRPr>
            </a:lvl9pPr>
          </a:lstStyle>
          <a:p>
            <a:pPr lvl="0">
              <a:defRPr/>
            </a:pPr>
            <a:r>
              <a:rPr lang="en-US" sz="3000" dirty="0">
                <a:solidFill>
                  <a:schemeClr val="bg1"/>
                </a:solidFill>
                <a:latin typeface="Arial" panose="020B0604020202020204" pitchFamily="34" charset="0"/>
                <a:ea typeface="+mn-ea"/>
                <a:cs typeface="Arial" panose="020B0604020202020204" pitchFamily="34" charset="0"/>
              </a:rPr>
              <a:t>The Potential impact of AI on Leadership in the organisational decision-making process within the manufacturing sector of Wales.</a:t>
            </a:r>
          </a:p>
        </p:txBody>
      </p:sp>
      <p:pic>
        <p:nvPicPr>
          <p:cNvPr id="6" name="Picture 2" descr="Humans Vs AI: Who Makes the Best Decisions? | CU Management">
            <a:extLst>
              <a:ext uri="{FF2B5EF4-FFF2-40B4-BE49-F238E27FC236}">
                <a16:creationId xmlns:a16="http://schemas.microsoft.com/office/drawing/2014/main" id="{D32FB9F0-03D4-3D4F-90AE-20F5662ECA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9653" y="1633594"/>
            <a:ext cx="5836487" cy="344866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a:spLocks noChangeArrowheads="1"/>
          </p:cNvSpPr>
          <p:nvPr/>
        </p:nvSpPr>
        <p:spPr bwMode="auto">
          <a:xfrm>
            <a:off x="515119" y="2157596"/>
            <a:ext cx="575453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GB" altLang="en-US" sz="2400" i="1" dirty="0">
                <a:solidFill>
                  <a:schemeClr val="bg1"/>
                </a:solidFill>
                <a:latin typeface="Arial" panose="020B0604020202020204" pitchFamily="34" charset="0"/>
                <a:ea typeface="Abhaya Libre"/>
                <a:cs typeface="Arial" panose="020B0604020202020204" pitchFamily="34" charset="0"/>
              </a:rPr>
              <a:t>Presenter</a:t>
            </a:r>
            <a:r>
              <a:rPr lang="es-ES_tradnl" altLang="en-US" sz="2400" i="1" dirty="0">
                <a:solidFill>
                  <a:schemeClr val="bg1"/>
                </a:solidFill>
                <a:latin typeface="Arial" panose="020B0604020202020204" pitchFamily="34" charset="0"/>
                <a:ea typeface="Abhaya Libre"/>
                <a:cs typeface="Arial" panose="020B0604020202020204" pitchFamily="34" charset="0"/>
              </a:rPr>
              <a:t>: 	Faisal Shahzad</a:t>
            </a:r>
          </a:p>
          <a:p>
            <a:pPr eaLnBrk="1" hangingPunct="1"/>
            <a:r>
              <a:rPr lang="es-ES_tradnl" altLang="en-US" sz="2400" i="1" dirty="0">
                <a:solidFill>
                  <a:schemeClr val="bg1"/>
                </a:solidFill>
                <a:latin typeface="Arial" panose="020B0604020202020204" pitchFamily="34" charset="0"/>
                <a:ea typeface="Abhaya Libre"/>
                <a:cs typeface="Arial" panose="020B0604020202020204" pitchFamily="34" charset="0"/>
              </a:rPr>
              <a:t>Supervisor: 	Dr. </a:t>
            </a:r>
            <a:r>
              <a:rPr lang="es-ES_tradnl" altLang="en-US" sz="2400" i="1" dirty="0" err="1">
                <a:solidFill>
                  <a:schemeClr val="bg1"/>
                </a:solidFill>
                <a:latin typeface="Arial" panose="020B0604020202020204" pitchFamily="34" charset="0"/>
                <a:ea typeface="Abhaya Libre"/>
                <a:cs typeface="Arial" panose="020B0604020202020204" pitchFamily="34" charset="0"/>
              </a:rPr>
              <a:t>Sophie</a:t>
            </a:r>
            <a:r>
              <a:rPr lang="es-ES_tradnl" altLang="en-US" sz="2400" i="1" dirty="0">
                <a:solidFill>
                  <a:schemeClr val="bg1"/>
                </a:solidFill>
                <a:latin typeface="Arial" panose="020B0604020202020204" pitchFamily="34" charset="0"/>
                <a:ea typeface="Abhaya Libre"/>
                <a:cs typeface="Arial" panose="020B0604020202020204" pitchFamily="34" charset="0"/>
              </a:rPr>
              <a:t> Bennett-</a:t>
            </a:r>
            <a:r>
              <a:rPr lang="es-ES_tradnl" altLang="en-US" sz="2400" i="1" dirty="0" err="1">
                <a:solidFill>
                  <a:schemeClr val="bg1"/>
                </a:solidFill>
                <a:latin typeface="Arial" panose="020B0604020202020204" pitchFamily="34" charset="0"/>
                <a:ea typeface="Abhaya Libre"/>
                <a:cs typeface="Arial" panose="020B0604020202020204" pitchFamily="34" charset="0"/>
              </a:rPr>
              <a:t>Gillison</a:t>
            </a:r>
            <a:endParaRPr lang="es-ES_tradnl" altLang="en-US" sz="2400" i="1" dirty="0">
              <a:solidFill>
                <a:schemeClr val="bg1"/>
              </a:solidFill>
              <a:latin typeface="Arial" panose="020B0604020202020204" pitchFamily="34" charset="0"/>
              <a:ea typeface="Abhaya Libre"/>
              <a:cs typeface="Arial" panose="020B0604020202020204" pitchFamily="34" charset="0"/>
            </a:endParaRPr>
          </a:p>
          <a:p>
            <a:pPr eaLnBrk="1" hangingPunct="1"/>
            <a:r>
              <a:rPr lang="es-ES_tradnl" altLang="en-US" sz="2400" i="1" dirty="0">
                <a:solidFill>
                  <a:schemeClr val="bg1"/>
                </a:solidFill>
                <a:latin typeface="Arial" panose="020B0604020202020204" pitchFamily="34" charset="0"/>
                <a:ea typeface="Abhaya Libre"/>
                <a:cs typeface="Arial" panose="020B0604020202020204" pitchFamily="34" charset="0"/>
              </a:rPr>
              <a:t>		Dr. Kyriaki Remoundou</a:t>
            </a:r>
          </a:p>
        </p:txBody>
      </p:sp>
    </p:spTree>
    <p:extLst>
      <p:ext uri="{BB962C8B-B14F-4D97-AF65-F5344CB8AC3E}">
        <p14:creationId xmlns:p14="http://schemas.microsoft.com/office/powerpoint/2010/main" val="1070532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par>
                                <p:cTn id="8" presetID="42"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895504" y="247543"/>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Literature Review Continued……:</a:t>
            </a:r>
          </a:p>
        </p:txBody>
      </p:sp>
      <p:pic>
        <p:nvPicPr>
          <p:cNvPr id="7" name="Picture 6">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4953000"/>
            <a:ext cx="12192000" cy="1905000"/>
          </a:xfrm>
          <a:prstGeom prst="rect">
            <a:avLst/>
          </a:prstGeom>
        </p:spPr>
      </p:pic>
      <p:sp>
        <p:nvSpPr>
          <p:cNvPr id="5" name="Rectangle 5"/>
          <p:cNvSpPr>
            <a:spLocks noChangeArrowheads="1"/>
          </p:cNvSpPr>
          <p:nvPr/>
        </p:nvSpPr>
        <p:spPr bwMode="auto">
          <a:xfrm>
            <a:off x="1988429" y="5042711"/>
            <a:ext cx="69762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en-US" altLang="en-US" sz="1400" i="1" dirty="0">
                <a:solidFill>
                  <a:srgbClr val="FF0000"/>
                </a:solidFill>
                <a:latin typeface="Arial" panose="020B0604020202020204" pitchFamily="34" charset="0"/>
                <a:cs typeface="Arial" panose="020B0604020202020204" pitchFamily="34" charset="0"/>
              </a:rPr>
              <a:t>Fig 3: </a:t>
            </a:r>
            <a:r>
              <a:rPr lang="en-US" altLang="en-US" sz="1400" i="1" dirty="0" err="1">
                <a:solidFill>
                  <a:srgbClr val="242753"/>
                </a:solidFill>
                <a:latin typeface="Arial" panose="020B0604020202020204" pitchFamily="34" charset="0"/>
                <a:cs typeface="Arial" panose="020B0604020202020204" pitchFamily="34" charset="0"/>
              </a:rPr>
              <a:t>Charry’s</a:t>
            </a:r>
            <a:r>
              <a:rPr lang="en-US" altLang="en-US" sz="1400" i="1" dirty="0">
                <a:solidFill>
                  <a:srgbClr val="242753"/>
                </a:solidFill>
                <a:latin typeface="Arial" panose="020B0604020202020204" pitchFamily="34" charset="0"/>
                <a:cs typeface="Arial" panose="020B0604020202020204" pitchFamily="34" charset="0"/>
              </a:rPr>
              <a:t> Eight Major Leadership Theories (2012)</a:t>
            </a:r>
            <a:endParaRPr lang="en-GB" altLang="en-US" sz="1400" i="1" dirty="0">
              <a:solidFill>
                <a:srgbClr val="0070C0"/>
              </a:solidFill>
              <a:latin typeface="Arial" panose="020B0604020202020204" pitchFamily="34" charset="0"/>
              <a:cs typeface="Arial" panose="020B0604020202020204" pitchFamily="34" charset="0"/>
            </a:endParaRPr>
          </a:p>
        </p:txBody>
      </p:sp>
      <p:sp>
        <p:nvSpPr>
          <p:cNvPr id="8" name="TextBox 7"/>
          <p:cNvSpPr txBox="1">
            <a:spLocks noChangeArrowheads="1"/>
          </p:cNvSpPr>
          <p:nvPr/>
        </p:nvSpPr>
        <p:spPr bwMode="auto">
          <a:xfrm>
            <a:off x="816533" y="1507512"/>
            <a:ext cx="27294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fontAlgn="base">
              <a:spcBef>
                <a:spcPct val="0"/>
              </a:spcBef>
              <a:spcAft>
                <a:spcPct val="0"/>
              </a:spcAft>
            </a:pPr>
            <a:r>
              <a:rPr lang="en-US" altLang="en-US" sz="2400" b="1" dirty="0">
                <a:solidFill>
                  <a:srgbClr val="9B57D3"/>
                </a:solidFill>
                <a:latin typeface="Arial" panose="020B0604020202020204" pitchFamily="34" charset="0"/>
                <a:ea typeface="Nunito Bold"/>
                <a:cs typeface="Arial" panose="020B0604020202020204" pitchFamily="34" charset="0"/>
              </a:rPr>
              <a:t>Leadership Theories</a:t>
            </a:r>
          </a:p>
        </p:txBody>
      </p:sp>
      <p:sp>
        <p:nvSpPr>
          <p:cNvPr id="9" name="Freeform 8"/>
          <p:cNvSpPr/>
          <p:nvPr/>
        </p:nvSpPr>
        <p:spPr>
          <a:xfrm>
            <a:off x="8408292" y="198183"/>
            <a:ext cx="950604" cy="640762"/>
          </a:xfrm>
          <a:custGeom>
            <a:avLst/>
            <a:gdLst>
              <a:gd name="connsiteX0" fmla="*/ 0 w 985787"/>
              <a:gd name="connsiteY0" fmla="*/ 106796 h 640762"/>
              <a:gd name="connsiteX1" fmla="*/ 106796 w 985787"/>
              <a:gd name="connsiteY1" fmla="*/ 0 h 640762"/>
              <a:gd name="connsiteX2" fmla="*/ 878991 w 985787"/>
              <a:gd name="connsiteY2" fmla="*/ 0 h 640762"/>
              <a:gd name="connsiteX3" fmla="*/ 985787 w 985787"/>
              <a:gd name="connsiteY3" fmla="*/ 106796 h 640762"/>
              <a:gd name="connsiteX4" fmla="*/ 985787 w 985787"/>
              <a:gd name="connsiteY4" fmla="*/ 533966 h 640762"/>
              <a:gd name="connsiteX5" fmla="*/ 878991 w 985787"/>
              <a:gd name="connsiteY5" fmla="*/ 640762 h 640762"/>
              <a:gd name="connsiteX6" fmla="*/ 106796 w 985787"/>
              <a:gd name="connsiteY6" fmla="*/ 640762 h 640762"/>
              <a:gd name="connsiteX7" fmla="*/ 0 w 985787"/>
              <a:gd name="connsiteY7" fmla="*/ 533966 h 640762"/>
              <a:gd name="connsiteX8" fmla="*/ 0 w 985787"/>
              <a:gd name="connsiteY8" fmla="*/ 106796 h 6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787" h="640762">
                <a:moveTo>
                  <a:pt x="0" y="106796"/>
                </a:moveTo>
                <a:cubicBezTo>
                  <a:pt x="0" y="47814"/>
                  <a:pt x="47814" y="0"/>
                  <a:pt x="106796" y="0"/>
                </a:cubicBezTo>
                <a:lnTo>
                  <a:pt x="878991" y="0"/>
                </a:lnTo>
                <a:cubicBezTo>
                  <a:pt x="937973" y="0"/>
                  <a:pt x="985787" y="47814"/>
                  <a:pt x="985787" y="106796"/>
                </a:cubicBezTo>
                <a:lnTo>
                  <a:pt x="985787" y="533966"/>
                </a:lnTo>
                <a:cubicBezTo>
                  <a:pt x="985787" y="592948"/>
                  <a:pt x="937973" y="640762"/>
                  <a:pt x="878991" y="640762"/>
                </a:cubicBezTo>
                <a:lnTo>
                  <a:pt x="106796" y="640762"/>
                </a:lnTo>
                <a:cubicBezTo>
                  <a:pt x="47814" y="640762"/>
                  <a:pt x="0" y="592948"/>
                  <a:pt x="0" y="533966"/>
                </a:cubicBezTo>
                <a:lnTo>
                  <a:pt x="0" y="106796"/>
                </a:lnTo>
                <a:close/>
              </a:path>
            </a:pathLst>
          </a:cu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65569" tIns="65569" rIns="65569" bIns="65569" spcCol="1270" anchor="ct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Great Man</a:t>
            </a:r>
          </a:p>
          <a:p>
            <a:pPr marL="0" marR="0" lvl="0" indent="0" algn="ctr" defTabSz="400050" eaLnBrk="1" fontAlgn="auto" latinLnBrk="0" hangingPunct="1">
              <a:lnSpc>
                <a:spcPct val="90000"/>
              </a:lnSpc>
              <a:spcBef>
                <a:spcPct val="0"/>
              </a:spcBef>
              <a:spcAft>
                <a:spcPct val="35000"/>
              </a:spcAft>
              <a:buClrTx/>
              <a:buSzTx/>
              <a:buFontTx/>
              <a:buNone/>
              <a:tabLst/>
              <a:defRPr/>
            </a:pP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Theory</a:t>
            </a:r>
          </a:p>
        </p:txBody>
      </p:sp>
      <p:sp>
        <p:nvSpPr>
          <p:cNvPr id="10" name="Freeform 9"/>
          <p:cNvSpPr/>
          <p:nvPr/>
        </p:nvSpPr>
        <p:spPr>
          <a:xfrm>
            <a:off x="6676414" y="518911"/>
            <a:ext cx="4290950" cy="4449762"/>
          </a:xfrm>
          <a:custGeom>
            <a:avLst/>
            <a:gdLst/>
            <a:ahLst/>
            <a:cxnLst/>
            <a:rect l="0" t="0" r="0" b="0"/>
            <a:pathLst>
              <a:path>
                <a:moveTo>
                  <a:pt x="2858961" y="92240"/>
                </a:moveTo>
                <a:arcTo wR="2224962" hR="2224962" stAng="17193344" swAng="681348"/>
              </a:path>
            </a:pathLst>
          </a:custGeom>
          <a:noFill/>
          <a:ln w="6350" cap="flat" cmpd="sng" algn="ctr">
            <a:solidFill>
              <a:srgbClr val="ED7D31">
                <a:hueOff val="0"/>
                <a:satOff val="0"/>
                <a:lumOff val="0"/>
                <a:alphaOff val="0"/>
              </a:srgbClr>
            </a:solidFill>
            <a:prstDash val="solid"/>
            <a:miter lim="800000"/>
            <a:tailEnd type="arrow"/>
          </a:ln>
          <a:effectLst/>
        </p:spPr>
        <p:txBody>
          <a:bodyPr/>
          <a:lstStyle/>
          <a:p>
            <a:endParaRPr lang="en-GB" dirty="0"/>
          </a:p>
        </p:txBody>
      </p:sp>
      <p:sp>
        <p:nvSpPr>
          <p:cNvPr id="11" name="Freeform 10"/>
          <p:cNvSpPr/>
          <p:nvPr/>
        </p:nvSpPr>
        <p:spPr>
          <a:xfrm>
            <a:off x="9981578" y="849859"/>
            <a:ext cx="950604" cy="640762"/>
          </a:xfrm>
          <a:custGeom>
            <a:avLst/>
            <a:gdLst>
              <a:gd name="connsiteX0" fmla="*/ 0 w 985787"/>
              <a:gd name="connsiteY0" fmla="*/ 106796 h 640762"/>
              <a:gd name="connsiteX1" fmla="*/ 106796 w 985787"/>
              <a:gd name="connsiteY1" fmla="*/ 0 h 640762"/>
              <a:gd name="connsiteX2" fmla="*/ 878991 w 985787"/>
              <a:gd name="connsiteY2" fmla="*/ 0 h 640762"/>
              <a:gd name="connsiteX3" fmla="*/ 985787 w 985787"/>
              <a:gd name="connsiteY3" fmla="*/ 106796 h 640762"/>
              <a:gd name="connsiteX4" fmla="*/ 985787 w 985787"/>
              <a:gd name="connsiteY4" fmla="*/ 533966 h 640762"/>
              <a:gd name="connsiteX5" fmla="*/ 878991 w 985787"/>
              <a:gd name="connsiteY5" fmla="*/ 640762 h 640762"/>
              <a:gd name="connsiteX6" fmla="*/ 106796 w 985787"/>
              <a:gd name="connsiteY6" fmla="*/ 640762 h 640762"/>
              <a:gd name="connsiteX7" fmla="*/ 0 w 985787"/>
              <a:gd name="connsiteY7" fmla="*/ 533966 h 640762"/>
              <a:gd name="connsiteX8" fmla="*/ 0 w 985787"/>
              <a:gd name="connsiteY8" fmla="*/ 106796 h 6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787" h="640762">
                <a:moveTo>
                  <a:pt x="0" y="106796"/>
                </a:moveTo>
                <a:cubicBezTo>
                  <a:pt x="0" y="47814"/>
                  <a:pt x="47814" y="0"/>
                  <a:pt x="106796" y="0"/>
                </a:cubicBezTo>
                <a:lnTo>
                  <a:pt x="878991" y="0"/>
                </a:lnTo>
                <a:cubicBezTo>
                  <a:pt x="937973" y="0"/>
                  <a:pt x="985787" y="47814"/>
                  <a:pt x="985787" y="106796"/>
                </a:cubicBezTo>
                <a:lnTo>
                  <a:pt x="985787" y="533966"/>
                </a:lnTo>
                <a:cubicBezTo>
                  <a:pt x="985787" y="592948"/>
                  <a:pt x="937973" y="640762"/>
                  <a:pt x="878991" y="640762"/>
                </a:cubicBezTo>
                <a:lnTo>
                  <a:pt x="106796" y="640762"/>
                </a:lnTo>
                <a:cubicBezTo>
                  <a:pt x="47814" y="640762"/>
                  <a:pt x="0" y="592948"/>
                  <a:pt x="0" y="533966"/>
                </a:cubicBezTo>
                <a:lnTo>
                  <a:pt x="0" y="106796"/>
                </a:lnTo>
                <a:close/>
              </a:path>
            </a:pathLst>
          </a:cu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65569" tIns="65569" rIns="65569" bIns="65569" spcCol="1270" anchor="ct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Trait Theory</a:t>
            </a:r>
          </a:p>
        </p:txBody>
      </p:sp>
      <p:sp>
        <p:nvSpPr>
          <p:cNvPr id="12" name="Freeform 11"/>
          <p:cNvSpPr/>
          <p:nvPr/>
        </p:nvSpPr>
        <p:spPr>
          <a:xfrm>
            <a:off x="6676414" y="518911"/>
            <a:ext cx="4290950" cy="4449762"/>
          </a:xfrm>
          <a:custGeom>
            <a:avLst/>
            <a:gdLst/>
            <a:ahLst/>
            <a:cxnLst/>
            <a:rect l="0" t="0" r="0" b="0"/>
            <a:pathLst>
              <a:path>
                <a:moveTo>
                  <a:pt x="4168745" y="1142296"/>
                </a:moveTo>
                <a:arcTo wR="2224962" hR="2224962" stAng="19852959" swAng="941059"/>
              </a:path>
            </a:pathLst>
          </a:custGeom>
          <a:noFill/>
          <a:ln w="6350" cap="flat" cmpd="sng" algn="ctr">
            <a:solidFill>
              <a:srgbClr val="A5A5A5">
                <a:hueOff val="0"/>
                <a:satOff val="0"/>
                <a:lumOff val="0"/>
                <a:alphaOff val="0"/>
              </a:srgbClr>
            </a:solidFill>
            <a:prstDash val="solid"/>
            <a:miter lim="800000"/>
            <a:tailEnd type="arrow"/>
          </a:ln>
          <a:effectLst/>
        </p:spPr>
      </p:sp>
      <p:sp>
        <p:nvSpPr>
          <p:cNvPr id="13" name="Freeform 12"/>
          <p:cNvSpPr/>
          <p:nvPr/>
        </p:nvSpPr>
        <p:spPr>
          <a:xfrm>
            <a:off x="10633254" y="2423145"/>
            <a:ext cx="950604" cy="640762"/>
          </a:xfrm>
          <a:custGeom>
            <a:avLst/>
            <a:gdLst>
              <a:gd name="connsiteX0" fmla="*/ 0 w 985787"/>
              <a:gd name="connsiteY0" fmla="*/ 106796 h 640762"/>
              <a:gd name="connsiteX1" fmla="*/ 106796 w 985787"/>
              <a:gd name="connsiteY1" fmla="*/ 0 h 640762"/>
              <a:gd name="connsiteX2" fmla="*/ 878991 w 985787"/>
              <a:gd name="connsiteY2" fmla="*/ 0 h 640762"/>
              <a:gd name="connsiteX3" fmla="*/ 985787 w 985787"/>
              <a:gd name="connsiteY3" fmla="*/ 106796 h 640762"/>
              <a:gd name="connsiteX4" fmla="*/ 985787 w 985787"/>
              <a:gd name="connsiteY4" fmla="*/ 533966 h 640762"/>
              <a:gd name="connsiteX5" fmla="*/ 878991 w 985787"/>
              <a:gd name="connsiteY5" fmla="*/ 640762 h 640762"/>
              <a:gd name="connsiteX6" fmla="*/ 106796 w 985787"/>
              <a:gd name="connsiteY6" fmla="*/ 640762 h 640762"/>
              <a:gd name="connsiteX7" fmla="*/ 0 w 985787"/>
              <a:gd name="connsiteY7" fmla="*/ 533966 h 640762"/>
              <a:gd name="connsiteX8" fmla="*/ 0 w 985787"/>
              <a:gd name="connsiteY8" fmla="*/ 106796 h 6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787" h="640762">
                <a:moveTo>
                  <a:pt x="0" y="106796"/>
                </a:moveTo>
                <a:cubicBezTo>
                  <a:pt x="0" y="47814"/>
                  <a:pt x="47814" y="0"/>
                  <a:pt x="106796" y="0"/>
                </a:cubicBezTo>
                <a:lnTo>
                  <a:pt x="878991" y="0"/>
                </a:lnTo>
                <a:cubicBezTo>
                  <a:pt x="937973" y="0"/>
                  <a:pt x="985787" y="47814"/>
                  <a:pt x="985787" y="106796"/>
                </a:cubicBezTo>
                <a:lnTo>
                  <a:pt x="985787" y="533966"/>
                </a:lnTo>
                <a:cubicBezTo>
                  <a:pt x="985787" y="592948"/>
                  <a:pt x="937973" y="640762"/>
                  <a:pt x="878991" y="640762"/>
                </a:cubicBezTo>
                <a:lnTo>
                  <a:pt x="106796" y="640762"/>
                </a:lnTo>
                <a:cubicBezTo>
                  <a:pt x="47814" y="640762"/>
                  <a:pt x="0" y="592948"/>
                  <a:pt x="0" y="533966"/>
                </a:cubicBezTo>
                <a:lnTo>
                  <a:pt x="0" y="106796"/>
                </a:lnTo>
                <a:close/>
              </a:path>
            </a:pathLst>
          </a:custGeom>
          <a:gradFill rotWithShape="0">
            <a:gsLst>
              <a:gs pos="0">
                <a:srgbClr val="FFC000">
                  <a:hueOff val="0"/>
                  <a:satOff val="0"/>
                  <a:lumOff val="0"/>
                  <a:alphaOff val="0"/>
                  <a:lumMod val="110000"/>
                  <a:satMod val="105000"/>
                  <a:tint val="67000"/>
                </a:srgbClr>
              </a:gs>
              <a:gs pos="50000">
                <a:srgbClr val="FFC000">
                  <a:hueOff val="0"/>
                  <a:satOff val="0"/>
                  <a:lumOff val="0"/>
                  <a:alphaOff val="0"/>
                  <a:lumMod val="105000"/>
                  <a:satMod val="103000"/>
                  <a:tint val="73000"/>
                </a:srgbClr>
              </a:gs>
              <a:gs pos="100000">
                <a:srgbClr val="FFC000">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65569" tIns="65569" rIns="65569" bIns="65569" spcCol="1270" anchor="ct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Contingency Theory</a:t>
            </a:r>
          </a:p>
        </p:txBody>
      </p:sp>
      <p:sp>
        <p:nvSpPr>
          <p:cNvPr id="14" name="Freeform 13"/>
          <p:cNvSpPr/>
          <p:nvPr/>
        </p:nvSpPr>
        <p:spPr>
          <a:xfrm>
            <a:off x="6676414" y="518911"/>
            <a:ext cx="4290950" cy="4449762"/>
          </a:xfrm>
          <a:custGeom>
            <a:avLst/>
            <a:gdLst/>
            <a:ahLst/>
            <a:cxnLst/>
            <a:rect l="0" t="0" r="0" b="0"/>
            <a:pathLst>
              <a:path>
                <a:moveTo>
                  <a:pt x="4389055" y="2741840"/>
                </a:moveTo>
                <a:arcTo wR="2224962" hR="2224962" stAng="805982" swAng="941059"/>
              </a:path>
            </a:pathLst>
          </a:custGeom>
          <a:noFill/>
          <a:ln w="6350" cap="flat" cmpd="sng" algn="ctr">
            <a:solidFill>
              <a:srgbClr val="FFC000">
                <a:hueOff val="0"/>
                <a:satOff val="0"/>
                <a:lumOff val="0"/>
                <a:alphaOff val="0"/>
              </a:srgbClr>
            </a:solidFill>
            <a:prstDash val="solid"/>
            <a:miter lim="800000"/>
            <a:tailEnd type="arrow"/>
          </a:ln>
          <a:effectLst/>
        </p:spPr>
      </p:sp>
      <p:sp>
        <p:nvSpPr>
          <p:cNvPr id="15" name="Freeform 14"/>
          <p:cNvSpPr/>
          <p:nvPr/>
        </p:nvSpPr>
        <p:spPr>
          <a:xfrm>
            <a:off x="9981578" y="3996432"/>
            <a:ext cx="950604" cy="640762"/>
          </a:xfrm>
          <a:custGeom>
            <a:avLst/>
            <a:gdLst>
              <a:gd name="connsiteX0" fmla="*/ 0 w 985787"/>
              <a:gd name="connsiteY0" fmla="*/ 106796 h 640762"/>
              <a:gd name="connsiteX1" fmla="*/ 106796 w 985787"/>
              <a:gd name="connsiteY1" fmla="*/ 0 h 640762"/>
              <a:gd name="connsiteX2" fmla="*/ 878991 w 985787"/>
              <a:gd name="connsiteY2" fmla="*/ 0 h 640762"/>
              <a:gd name="connsiteX3" fmla="*/ 985787 w 985787"/>
              <a:gd name="connsiteY3" fmla="*/ 106796 h 640762"/>
              <a:gd name="connsiteX4" fmla="*/ 985787 w 985787"/>
              <a:gd name="connsiteY4" fmla="*/ 533966 h 640762"/>
              <a:gd name="connsiteX5" fmla="*/ 878991 w 985787"/>
              <a:gd name="connsiteY5" fmla="*/ 640762 h 640762"/>
              <a:gd name="connsiteX6" fmla="*/ 106796 w 985787"/>
              <a:gd name="connsiteY6" fmla="*/ 640762 h 640762"/>
              <a:gd name="connsiteX7" fmla="*/ 0 w 985787"/>
              <a:gd name="connsiteY7" fmla="*/ 533966 h 640762"/>
              <a:gd name="connsiteX8" fmla="*/ 0 w 985787"/>
              <a:gd name="connsiteY8" fmla="*/ 106796 h 6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787" h="640762">
                <a:moveTo>
                  <a:pt x="0" y="106796"/>
                </a:moveTo>
                <a:cubicBezTo>
                  <a:pt x="0" y="47814"/>
                  <a:pt x="47814" y="0"/>
                  <a:pt x="106796" y="0"/>
                </a:cubicBezTo>
                <a:lnTo>
                  <a:pt x="878991" y="0"/>
                </a:lnTo>
                <a:cubicBezTo>
                  <a:pt x="937973" y="0"/>
                  <a:pt x="985787" y="47814"/>
                  <a:pt x="985787" y="106796"/>
                </a:cubicBezTo>
                <a:lnTo>
                  <a:pt x="985787" y="533966"/>
                </a:lnTo>
                <a:cubicBezTo>
                  <a:pt x="985787" y="592948"/>
                  <a:pt x="937973" y="640762"/>
                  <a:pt x="878991" y="640762"/>
                </a:cubicBezTo>
                <a:lnTo>
                  <a:pt x="106796" y="640762"/>
                </a:lnTo>
                <a:cubicBezTo>
                  <a:pt x="47814" y="640762"/>
                  <a:pt x="0" y="592948"/>
                  <a:pt x="0" y="533966"/>
                </a:cubicBezTo>
                <a:lnTo>
                  <a:pt x="0" y="106796"/>
                </a:lnTo>
                <a:close/>
              </a:path>
            </a:pathLst>
          </a:custGeom>
          <a:gradFill rotWithShape="0">
            <a:gsLst>
              <a:gs pos="0">
                <a:srgbClr val="4472C4">
                  <a:hueOff val="0"/>
                  <a:satOff val="0"/>
                  <a:lumOff val="0"/>
                  <a:alphaOff val="0"/>
                  <a:lumMod val="110000"/>
                  <a:satMod val="105000"/>
                  <a:tint val="67000"/>
                </a:srgbClr>
              </a:gs>
              <a:gs pos="50000">
                <a:srgbClr val="4472C4">
                  <a:hueOff val="0"/>
                  <a:satOff val="0"/>
                  <a:lumOff val="0"/>
                  <a:alphaOff val="0"/>
                  <a:lumMod val="105000"/>
                  <a:satMod val="103000"/>
                  <a:tint val="73000"/>
                </a:srgbClr>
              </a:gs>
              <a:gs pos="100000">
                <a:srgbClr val="4472C4">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65569" tIns="65569" rIns="65569" bIns="65569" spcCol="1270" anchor="ct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Situational </a:t>
            </a:r>
          </a:p>
          <a:p>
            <a:pPr marL="0" marR="0" lvl="0" indent="0" algn="ctr" defTabSz="400050" eaLnBrk="1" fontAlgn="auto" latinLnBrk="0" hangingPunct="1">
              <a:lnSpc>
                <a:spcPct val="90000"/>
              </a:lnSpc>
              <a:spcBef>
                <a:spcPct val="0"/>
              </a:spcBef>
              <a:spcAft>
                <a:spcPct val="35000"/>
              </a:spcAft>
              <a:buClrTx/>
              <a:buSzTx/>
              <a:buFontTx/>
              <a:buNone/>
              <a:tabLst/>
              <a:defRPr/>
            </a:pP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Theory</a:t>
            </a:r>
          </a:p>
        </p:txBody>
      </p:sp>
      <p:sp>
        <p:nvSpPr>
          <p:cNvPr id="16" name="Freeform 15"/>
          <p:cNvSpPr/>
          <p:nvPr/>
        </p:nvSpPr>
        <p:spPr>
          <a:xfrm>
            <a:off x="6676414" y="518911"/>
            <a:ext cx="4290950" cy="4449762"/>
          </a:xfrm>
          <a:custGeom>
            <a:avLst/>
            <a:gdLst/>
            <a:ahLst/>
            <a:cxnLst/>
            <a:rect l="0" t="0" r="0" b="0"/>
            <a:pathLst>
              <a:path>
                <a:moveTo>
                  <a:pt x="3266484" y="4191098"/>
                </a:moveTo>
                <a:arcTo wR="2224962" hR="2224962" stAng="3725308" swAng="681348"/>
              </a:path>
            </a:pathLst>
          </a:custGeom>
          <a:noFill/>
          <a:ln w="6350" cap="flat" cmpd="sng" algn="ctr">
            <a:solidFill>
              <a:srgbClr val="4472C4">
                <a:hueOff val="0"/>
                <a:satOff val="0"/>
                <a:lumOff val="0"/>
                <a:alphaOff val="0"/>
              </a:srgbClr>
            </a:solidFill>
            <a:prstDash val="solid"/>
            <a:miter lim="800000"/>
            <a:tailEnd type="arrow"/>
          </a:ln>
          <a:effectLst/>
        </p:spPr>
      </p:sp>
      <p:sp>
        <p:nvSpPr>
          <p:cNvPr id="17" name="Freeform 16"/>
          <p:cNvSpPr/>
          <p:nvPr/>
        </p:nvSpPr>
        <p:spPr>
          <a:xfrm>
            <a:off x="8408292" y="4648108"/>
            <a:ext cx="950604" cy="640762"/>
          </a:xfrm>
          <a:custGeom>
            <a:avLst/>
            <a:gdLst>
              <a:gd name="connsiteX0" fmla="*/ 0 w 985787"/>
              <a:gd name="connsiteY0" fmla="*/ 106796 h 640762"/>
              <a:gd name="connsiteX1" fmla="*/ 106796 w 985787"/>
              <a:gd name="connsiteY1" fmla="*/ 0 h 640762"/>
              <a:gd name="connsiteX2" fmla="*/ 878991 w 985787"/>
              <a:gd name="connsiteY2" fmla="*/ 0 h 640762"/>
              <a:gd name="connsiteX3" fmla="*/ 985787 w 985787"/>
              <a:gd name="connsiteY3" fmla="*/ 106796 h 640762"/>
              <a:gd name="connsiteX4" fmla="*/ 985787 w 985787"/>
              <a:gd name="connsiteY4" fmla="*/ 533966 h 640762"/>
              <a:gd name="connsiteX5" fmla="*/ 878991 w 985787"/>
              <a:gd name="connsiteY5" fmla="*/ 640762 h 640762"/>
              <a:gd name="connsiteX6" fmla="*/ 106796 w 985787"/>
              <a:gd name="connsiteY6" fmla="*/ 640762 h 640762"/>
              <a:gd name="connsiteX7" fmla="*/ 0 w 985787"/>
              <a:gd name="connsiteY7" fmla="*/ 533966 h 640762"/>
              <a:gd name="connsiteX8" fmla="*/ 0 w 985787"/>
              <a:gd name="connsiteY8" fmla="*/ 106796 h 6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787" h="640762">
                <a:moveTo>
                  <a:pt x="0" y="106796"/>
                </a:moveTo>
                <a:cubicBezTo>
                  <a:pt x="0" y="47814"/>
                  <a:pt x="47814" y="0"/>
                  <a:pt x="106796" y="0"/>
                </a:cubicBezTo>
                <a:lnTo>
                  <a:pt x="878991" y="0"/>
                </a:lnTo>
                <a:cubicBezTo>
                  <a:pt x="937973" y="0"/>
                  <a:pt x="985787" y="47814"/>
                  <a:pt x="985787" y="106796"/>
                </a:cubicBezTo>
                <a:lnTo>
                  <a:pt x="985787" y="533966"/>
                </a:lnTo>
                <a:cubicBezTo>
                  <a:pt x="985787" y="592948"/>
                  <a:pt x="937973" y="640762"/>
                  <a:pt x="878991" y="640762"/>
                </a:cubicBezTo>
                <a:lnTo>
                  <a:pt x="106796" y="640762"/>
                </a:lnTo>
                <a:cubicBezTo>
                  <a:pt x="47814" y="640762"/>
                  <a:pt x="0" y="592948"/>
                  <a:pt x="0" y="533966"/>
                </a:cubicBezTo>
                <a:lnTo>
                  <a:pt x="0" y="106796"/>
                </a:lnTo>
                <a:close/>
              </a:path>
            </a:pathLst>
          </a:custGeom>
          <a:gradFill rotWithShape="0">
            <a:gsLst>
              <a:gs pos="0">
                <a:srgbClr val="70AD47">
                  <a:hueOff val="0"/>
                  <a:satOff val="0"/>
                  <a:lumOff val="0"/>
                  <a:alphaOff val="0"/>
                  <a:lumMod val="110000"/>
                  <a:satMod val="105000"/>
                  <a:tint val="67000"/>
                </a:srgbClr>
              </a:gs>
              <a:gs pos="50000">
                <a:srgbClr val="70AD47">
                  <a:hueOff val="0"/>
                  <a:satOff val="0"/>
                  <a:lumOff val="0"/>
                  <a:alphaOff val="0"/>
                  <a:lumMod val="105000"/>
                  <a:satMod val="103000"/>
                  <a:tint val="73000"/>
                </a:srgbClr>
              </a:gs>
              <a:gs pos="100000">
                <a:srgbClr val="70AD47">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65569" tIns="65569" rIns="65569" bIns="65569" spcCol="1270" anchor="ct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en-GB"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Behavioural</a:t>
            </a: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Theory</a:t>
            </a:r>
          </a:p>
        </p:txBody>
      </p:sp>
      <p:sp>
        <p:nvSpPr>
          <p:cNvPr id="18" name="Freeform 17"/>
          <p:cNvSpPr/>
          <p:nvPr/>
        </p:nvSpPr>
        <p:spPr>
          <a:xfrm>
            <a:off x="6676414" y="518911"/>
            <a:ext cx="4290950" cy="4449762"/>
          </a:xfrm>
          <a:custGeom>
            <a:avLst/>
            <a:gdLst/>
            <a:ahLst/>
            <a:cxnLst/>
            <a:rect l="0" t="0" r="0" b="0"/>
            <a:pathLst>
              <a:path>
                <a:moveTo>
                  <a:pt x="1590964" y="4357685"/>
                </a:moveTo>
                <a:arcTo wR="2224962" hR="2224962" stAng="6393344" swAng="681348"/>
              </a:path>
            </a:pathLst>
          </a:custGeom>
          <a:noFill/>
          <a:ln w="6350" cap="flat" cmpd="sng" algn="ctr">
            <a:solidFill>
              <a:srgbClr val="70AD47">
                <a:hueOff val="0"/>
                <a:satOff val="0"/>
                <a:lumOff val="0"/>
                <a:alphaOff val="0"/>
              </a:srgbClr>
            </a:solidFill>
            <a:prstDash val="solid"/>
            <a:miter lim="800000"/>
            <a:tailEnd type="arrow"/>
          </a:ln>
          <a:effectLst/>
        </p:spPr>
      </p:sp>
      <p:sp>
        <p:nvSpPr>
          <p:cNvPr id="19" name="Freeform 18"/>
          <p:cNvSpPr/>
          <p:nvPr/>
        </p:nvSpPr>
        <p:spPr>
          <a:xfrm>
            <a:off x="6835005" y="3996432"/>
            <a:ext cx="950604" cy="640762"/>
          </a:xfrm>
          <a:custGeom>
            <a:avLst/>
            <a:gdLst>
              <a:gd name="connsiteX0" fmla="*/ 0 w 985787"/>
              <a:gd name="connsiteY0" fmla="*/ 106796 h 640762"/>
              <a:gd name="connsiteX1" fmla="*/ 106796 w 985787"/>
              <a:gd name="connsiteY1" fmla="*/ 0 h 640762"/>
              <a:gd name="connsiteX2" fmla="*/ 878991 w 985787"/>
              <a:gd name="connsiteY2" fmla="*/ 0 h 640762"/>
              <a:gd name="connsiteX3" fmla="*/ 985787 w 985787"/>
              <a:gd name="connsiteY3" fmla="*/ 106796 h 640762"/>
              <a:gd name="connsiteX4" fmla="*/ 985787 w 985787"/>
              <a:gd name="connsiteY4" fmla="*/ 533966 h 640762"/>
              <a:gd name="connsiteX5" fmla="*/ 878991 w 985787"/>
              <a:gd name="connsiteY5" fmla="*/ 640762 h 640762"/>
              <a:gd name="connsiteX6" fmla="*/ 106796 w 985787"/>
              <a:gd name="connsiteY6" fmla="*/ 640762 h 640762"/>
              <a:gd name="connsiteX7" fmla="*/ 0 w 985787"/>
              <a:gd name="connsiteY7" fmla="*/ 533966 h 640762"/>
              <a:gd name="connsiteX8" fmla="*/ 0 w 985787"/>
              <a:gd name="connsiteY8" fmla="*/ 106796 h 6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787" h="640762">
                <a:moveTo>
                  <a:pt x="0" y="106796"/>
                </a:moveTo>
                <a:cubicBezTo>
                  <a:pt x="0" y="47814"/>
                  <a:pt x="47814" y="0"/>
                  <a:pt x="106796" y="0"/>
                </a:cubicBezTo>
                <a:lnTo>
                  <a:pt x="878991" y="0"/>
                </a:lnTo>
                <a:cubicBezTo>
                  <a:pt x="937973" y="0"/>
                  <a:pt x="985787" y="47814"/>
                  <a:pt x="985787" y="106796"/>
                </a:cubicBezTo>
                <a:lnTo>
                  <a:pt x="985787" y="533966"/>
                </a:lnTo>
                <a:cubicBezTo>
                  <a:pt x="985787" y="592948"/>
                  <a:pt x="937973" y="640762"/>
                  <a:pt x="878991" y="640762"/>
                </a:cubicBezTo>
                <a:lnTo>
                  <a:pt x="106796" y="640762"/>
                </a:lnTo>
                <a:cubicBezTo>
                  <a:pt x="47814" y="640762"/>
                  <a:pt x="0" y="592948"/>
                  <a:pt x="0" y="533966"/>
                </a:cubicBezTo>
                <a:lnTo>
                  <a:pt x="0" y="106796"/>
                </a:lnTo>
                <a:close/>
              </a:path>
            </a:pathLst>
          </a:cu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65569" tIns="65569" rIns="65569" bIns="65569" spcCol="1270" anchor="ct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Participative Theory</a:t>
            </a:r>
          </a:p>
        </p:txBody>
      </p:sp>
      <p:sp>
        <p:nvSpPr>
          <p:cNvPr id="20" name="Freeform 19"/>
          <p:cNvSpPr/>
          <p:nvPr/>
        </p:nvSpPr>
        <p:spPr>
          <a:xfrm>
            <a:off x="6676414" y="518911"/>
            <a:ext cx="4290950" cy="4449762"/>
          </a:xfrm>
          <a:custGeom>
            <a:avLst/>
            <a:gdLst/>
            <a:ahLst/>
            <a:cxnLst/>
            <a:rect l="0" t="0" r="0" b="0"/>
            <a:pathLst>
              <a:path>
                <a:moveTo>
                  <a:pt x="281179" y="3307629"/>
                </a:moveTo>
                <a:arcTo wR="2224962" hR="2224962" stAng="9052959" swAng="941059"/>
              </a:path>
            </a:pathLst>
          </a:custGeom>
          <a:noFill/>
          <a:ln w="6350" cap="flat" cmpd="sng" algn="ctr">
            <a:solidFill>
              <a:srgbClr val="ED7D31">
                <a:hueOff val="0"/>
                <a:satOff val="0"/>
                <a:lumOff val="0"/>
                <a:alphaOff val="0"/>
              </a:srgbClr>
            </a:solidFill>
            <a:prstDash val="solid"/>
            <a:miter lim="800000"/>
            <a:tailEnd type="arrow"/>
          </a:ln>
          <a:effectLst/>
        </p:spPr>
      </p:sp>
      <p:sp>
        <p:nvSpPr>
          <p:cNvPr id="21" name="Freeform 20"/>
          <p:cNvSpPr/>
          <p:nvPr/>
        </p:nvSpPr>
        <p:spPr>
          <a:xfrm>
            <a:off x="6183329" y="2423145"/>
            <a:ext cx="950604" cy="640762"/>
          </a:xfrm>
          <a:custGeom>
            <a:avLst/>
            <a:gdLst>
              <a:gd name="connsiteX0" fmla="*/ 0 w 985787"/>
              <a:gd name="connsiteY0" fmla="*/ 106796 h 640762"/>
              <a:gd name="connsiteX1" fmla="*/ 106796 w 985787"/>
              <a:gd name="connsiteY1" fmla="*/ 0 h 640762"/>
              <a:gd name="connsiteX2" fmla="*/ 878991 w 985787"/>
              <a:gd name="connsiteY2" fmla="*/ 0 h 640762"/>
              <a:gd name="connsiteX3" fmla="*/ 985787 w 985787"/>
              <a:gd name="connsiteY3" fmla="*/ 106796 h 640762"/>
              <a:gd name="connsiteX4" fmla="*/ 985787 w 985787"/>
              <a:gd name="connsiteY4" fmla="*/ 533966 h 640762"/>
              <a:gd name="connsiteX5" fmla="*/ 878991 w 985787"/>
              <a:gd name="connsiteY5" fmla="*/ 640762 h 640762"/>
              <a:gd name="connsiteX6" fmla="*/ 106796 w 985787"/>
              <a:gd name="connsiteY6" fmla="*/ 640762 h 640762"/>
              <a:gd name="connsiteX7" fmla="*/ 0 w 985787"/>
              <a:gd name="connsiteY7" fmla="*/ 533966 h 640762"/>
              <a:gd name="connsiteX8" fmla="*/ 0 w 985787"/>
              <a:gd name="connsiteY8" fmla="*/ 106796 h 6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787" h="640762">
                <a:moveTo>
                  <a:pt x="0" y="106796"/>
                </a:moveTo>
                <a:cubicBezTo>
                  <a:pt x="0" y="47814"/>
                  <a:pt x="47814" y="0"/>
                  <a:pt x="106796" y="0"/>
                </a:cubicBezTo>
                <a:lnTo>
                  <a:pt x="878991" y="0"/>
                </a:lnTo>
                <a:cubicBezTo>
                  <a:pt x="937973" y="0"/>
                  <a:pt x="985787" y="47814"/>
                  <a:pt x="985787" y="106796"/>
                </a:cubicBezTo>
                <a:lnTo>
                  <a:pt x="985787" y="533966"/>
                </a:lnTo>
                <a:cubicBezTo>
                  <a:pt x="985787" y="592948"/>
                  <a:pt x="937973" y="640762"/>
                  <a:pt x="878991" y="640762"/>
                </a:cubicBezTo>
                <a:lnTo>
                  <a:pt x="106796" y="640762"/>
                </a:lnTo>
                <a:cubicBezTo>
                  <a:pt x="47814" y="640762"/>
                  <a:pt x="0" y="592948"/>
                  <a:pt x="0" y="533966"/>
                </a:cubicBezTo>
                <a:lnTo>
                  <a:pt x="0" y="106796"/>
                </a:lnTo>
                <a:close/>
              </a:path>
            </a:pathLst>
          </a:cu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65569" tIns="65569" rIns="65569" bIns="65569" spcCol="1270" anchor="ct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Transactional Theory</a:t>
            </a:r>
          </a:p>
        </p:txBody>
      </p:sp>
      <p:sp>
        <p:nvSpPr>
          <p:cNvPr id="22" name="Freeform 21"/>
          <p:cNvSpPr/>
          <p:nvPr/>
        </p:nvSpPr>
        <p:spPr>
          <a:xfrm>
            <a:off x="6676414" y="518911"/>
            <a:ext cx="4290950" cy="4449762"/>
          </a:xfrm>
          <a:custGeom>
            <a:avLst/>
            <a:gdLst/>
            <a:ahLst/>
            <a:cxnLst/>
            <a:rect l="0" t="0" r="0" b="0"/>
            <a:pathLst>
              <a:path>
                <a:moveTo>
                  <a:pt x="60870" y="1708084"/>
                </a:moveTo>
                <a:arcTo wR="2224962" hR="2224962" stAng="11605982" swAng="941059"/>
              </a:path>
            </a:pathLst>
          </a:custGeom>
          <a:noFill/>
          <a:ln w="6350" cap="flat" cmpd="sng" algn="ctr">
            <a:solidFill>
              <a:srgbClr val="A5A5A5">
                <a:hueOff val="0"/>
                <a:satOff val="0"/>
                <a:lumOff val="0"/>
                <a:alphaOff val="0"/>
              </a:srgbClr>
            </a:solidFill>
            <a:prstDash val="solid"/>
            <a:miter lim="800000"/>
            <a:tailEnd type="arrow"/>
          </a:ln>
          <a:effectLst/>
        </p:spPr>
      </p:sp>
      <p:sp>
        <p:nvSpPr>
          <p:cNvPr id="23" name="Freeform 22"/>
          <p:cNvSpPr/>
          <p:nvPr/>
        </p:nvSpPr>
        <p:spPr>
          <a:xfrm>
            <a:off x="6835005" y="849859"/>
            <a:ext cx="950604" cy="640762"/>
          </a:xfrm>
          <a:custGeom>
            <a:avLst/>
            <a:gdLst>
              <a:gd name="connsiteX0" fmla="*/ 0 w 985787"/>
              <a:gd name="connsiteY0" fmla="*/ 106796 h 640762"/>
              <a:gd name="connsiteX1" fmla="*/ 106796 w 985787"/>
              <a:gd name="connsiteY1" fmla="*/ 0 h 640762"/>
              <a:gd name="connsiteX2" fmla="*/ 878991 w 985787"/>
              <a:gd name="connsiteY2" fmla="*/ 0 h 640762"/>
              <a:gd name="connsiteX3" fmla="*/ 985787 w 985787"/>
              <a:gd name="connsiteY3" fmla="*/ 106796 h 640762"/>
              <a:gd name="connsiteX4" fmla="*/ 985787 w 985787"/>
              <a:gd name="connsiteY4" fmla="*/ 533966 h 640762"/>
              <a:gd name="connsiteX5" fmla="*/ 878991 w 985787"/>
              <a:gd name="connsiteY5" fmla="*/ 640762 h 640762"/>
              <a:gd name="connsiteX6" fmla="*/ 106796 w 985787"/>
              <a:gd name="connsiteY6" fmla="*/ 640762 h 640762"/>
              <a:gd name="connsiteX7" fmla="*/ 0 w 985787"/>
              <a:gd name="connsiteY7" fmla="*/ 533966 h 640762"/>
              <a:gd name="connsiteX8" fmla="*/ 0 w 985787"/>
              <a:gd name="connsiteY8" fmla="*/ 106796 h 6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787" h="640762">
                <a:moveTo>
                  <a:pt x="0" y="106796"/>
                </a:moveTo>
                <a:cubicBezTo>
                  <a:pt x="0" y="47814"/>
                  <a:pt x="47814" y="0"/>
                  <a:pt x="106796" y="0"/>
                </a:cubicBezTo>
                <a:lnTo>
                  <a:pt x="878991" y="0"/>
                </a:lnTo>
                <a:cubicBezTo>
                  <a:pt x="937973" y="0"/>
                  <a:pt x="985787" y="47814"/>
                  <a:pt x="985787" y="106796"/>
                </a:cubicBezTo>
                <a:lnTo>
                  <a:pt x="985787" y="533966"/>
                </a:lnTo>
                <a:cubicBezTo>
                  <a:pt x="985787" y="592948"/>
                  <a:pt x="937973" y="640762"/>
                  <a:pt x="878991" y="640762"/>
                </a:cubicBezTo>
                <a:lnTo>
                  <a:pt x="106796" y="640762"/>
                </a:lnTo>
                <a:cubicBezTo>
                  <a:pt x="47814" y="640762"/>
                  <a:pt x="0" y="592948"/>
                  <a:pt x="0" y="533966"/>
                </a:cubicBezTo>
                <a:lnTo>
                  <a:pt x="0" y="106796"/>
                </a:lnTo>
                <a:close/>
              </a:path>
            </a:pathLst>
          </a:custGeom>
          <a:gradFill rotWithShape="0">
            <a:gsLst>
              <a:gs pos="0">
                <a:srgbClr val="FFC000">
                  <a:hueOff val="0"/>
                  <a:satOff val="0"/>
                  <a:lumOff val="0"/>
                  <a:alphaOff val="0"/>
                  <a:lumMod val="110000"/>
                  <a:satMod val="105000"/>
                  <a:tint val="67000"/>
                </a:srgbClr>
              </a:gs>
              <a:gs pos="50000">
                <a:srgbClr val="FFC000">
                  <a:hueOff val="0"/>
                  <a:satOff val="0"/>
                  <a:lumOff val="0"/>
                  <a:alphaOff val="0"/>
                  <a:lumMod val="105000"/>
                  <a:satMod val="103000"/>
                  <a:tint val="73000"/>
                </a:srgbClr>
              </a:gs>
              <a:gs pos="100000">
                <a:srgbClr val="FFC000">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65569" tIns="65569" rIns="65569" bIns="65569" spcCol="1270" anchor="ct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en-US" sz="900" b="1"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Transformational Theory</a:t>
            </a:r>
          </a:p>
        </p:txBody>
      </p:sp>
      <p:sp>
        <p:nvSpPr>
          <p:cNvPr id="24" name="Freeform 23"/>
          <p:cNvSpPr/>
          <p:nvPr/>
        </p:nvSpPr>
        <p:spPr>
          <a:xfrm>
            <a:off x="6676414" y="518911"/>
            <a:ext cx="4290950" cy="4449762"/>
          </a:xfrm>
          <a:custGeom>
            <a:avLst/>
            <a:gdLst/>
            <a:ahLst/>
            <a:cxnLst/>
            <a:rect l="0" t="0" r="0" b="0"/>
            <a:pathLst>
              <a:path>
                <a:moveTo>
                  <a:pt x="1183440" y="258826"/>
                </a:moveTo>
                <a:arcTo wR="2224962" hR="2224962" stAng="14525308" swAng="681348"/>
              </a:path>
            </a:pathLst>
          </a:custGeom>
          <a:noFill/>
          <a:ln w="6350" cap="flat" cmpd="sng" algn="ctr">
            <a:solidFill>
              <a:srgbClr val="FFC000">
                <a:hueOff val="0"/>
                <a:satOff val="0"/>
                <a:lumOff val="0"/>
                <a:alphaOff val="0"/>
              </a:srgbClr>
            </a:solidFill>
            <a:prstDash val="solid"/>
            <a:miter lim="800000"/>
            <a:tailEnd type="arrow"/>
          </a:ln>
          <a:effectLst/>
        </p:spPr>
      </p:sp>
    </p:spTree>
    <p:extLst>
      <p:ext uri="{BB962C8B-B14F-4D97-AF65-F5344CB8AC3E}">
        <p14:creationId xmlns:p14="http://schemas.microsoft.com/office/powerpoint/2010/main" val="167856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1000"/>
                                        <p:tgtEl>
                                          <p:spTgt spid="23"/>
                                        </p:tgtEl>
                                      </p:cBhvr>
                                    </p:animEffect>
                                    <p:anim calcmode="lin" valueType="num">
                                      <p:cBhvr>
                                        <p:cTn id="71" dur="1000" fill="hold"/>
                                        <p:tgtEl>
                                          <p:spTgt spid="23"/>
                                        </p:tgtEl>
                                        <p:attrNameLst>
                                          <p:attrName>ppt_x</p:attrName>
                                        </p:attrNameLst>
                                      </p:cBhvr>
                                      <p:tavLst>
                                        <p:tav tm="0">
                                          <p:val>
                                            <p:strVal val="#ppt_x"/>
                                          </p:val>
                                        </p:tav>
                                        <p:tav tm="100000">
                                          <p:val>
                                            <p:strVal val="#ppt_x"/>
                                          </p:val>
                                        </p:tav>
                                      </p:tavLst>
                                    </p:anim>
                                    <p:anim calcmode="lin" valueType="num">
                                      <p:cBhvr>
                                        <p:cTn id="7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895504" y="247543"/>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Literature Review Continued……:</a:t>
            </a:r>
          </a:p>
        </p:txBody>
      </p:sp>
      <p:pic>
        <p:nvPicPr>
          <p:cNvPr id="7" name="Picture 6">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4953000"/>
            <a:ext cx="12192000" cy="1905000"/>
          </a:xfrm>
          <a:prstGeom prst="rect">
            <a:avLst/>
          </a:prstGeom>
        </p:spPr>
      </p:pic>
      <p:sp>
        <p:nvSpPr>
          <p:cNvPr id="6" name="Rectangle 5"/>
          <p:cNvSpPr>
            <a:spLocks noChangeArrowheads="1"/>
          </p:cNvSpPr>
          <p:nvPr/>
        </p:nvSpPr>
        <p:spPr bwMode="auto">
          <a:xfrm>
            <a:off x="1799200" y="4946158"/>
            <a:ext cx="56594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en-US" altLang="en-US" sz="1400" i="1" dirty="0">
                <a:solidFill>
                  <a:srgbClr val="FF0000"/>
                </a:solidFill>
                <a:latin typeface="Arial" panose="020B0604020202020204" pitchFamily="34" charset="0"/>
                <a:cs typeface="Arial" panose="020B0604020202020204" pitchFamily="34" charset="0"/>
              </a:rPr>
              <a:t>Fig 4: </a:t>
            </a:r>
            <a:r>
              <a:rPr lang="en-US" altLang="en-US" sz="1400" i="1" dirty="0">
                <a:solidFill>
                  <a:srgbClr val="242753"/>
                </a:solidFill>
                <a:latin typeface="Arial" panose="020B0604020202020204" pitchFamily="34" charset="0"/>
                <a:cs typeface="Arial" panose="020B0604020202020204" pitchFamily="34" charset="0"/>
              </a:rPr>
              <a:t>Views about AI revolution (Makridakis. 2017)</a:t>
            </a:r>
            <a:endParaRPr lang="en-GB" altLang="en-US" dirty="0">
              <a:solidFill>
                <a:srgbClr val="0070C0"/>
              </a:solidFill>
              <a:latin typeface="Arial" panose="020B0604020202020204" pitchFamily="34" charset="0"/>
              <a:cs typeface="Arial" panose="020B0604020202020204" pitchFamily="34" charset="0"/>
            </a:endParaRPr>
          </a:p>
        </p:txBody>
      </p:sp>
      <p:grpSp>
        <p:nvGrpSpPr>
          <p:cNvPr id="8" name="Freeform 2"/>
          <p:cNvGrpSpPr>
            <a:grpSpLocks/>
          </p:cNvGrpSpPr>
          <p:nvPr/>
        </p:nvGrpSpPr>
        <p:grpSpPr bwMode="auto">
          <a:xfrm>
            <a:off x="7455630" y="1310177"/>
            <a:ext cx="2770004" cy="2743265"/>
            <a:chOff x="2312" y="1384"/>
            <a:chExt cx="1608" cy="1608"/>
          </a:xfrm>
        </p:grpSpPr>
        <p:pic>
          <p:nvPicPr>
            <p:cNvPr id="9" name="Freeform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2" y="1384"/>
              <a:ext cx="1608" cy="1608"/>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3"/>
            <p:cNvSpPr txBox="1">
              <a:spLocks noChangeArrowheads="1"/>
            </p:cNvSpPr>
            <p:nvPr/>
          </p:nvSpPr>
          <p:spPr bwMode="auto">
            <a:xfrm>
              <a:off x="2323" y="1396"/>
              <a:ext cx="1583" cy="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493" tIns="412493" rIns="412493" bIns="412493" anchor="ctr"/>
            <a:lstStyle>
              <a:lvl1pPr defTabSz="1555750">
                <a:defRPr>
                  <a:solidFill>
                    <a:schemeClr val="tx1"/>
                  </a:solidFill>
                  <a:latin typeface="Calibri" panose="020F0502020204030204" pitchFamily="34" charset="0"/>
                </a:defRPr>
              </a:lvl1pPr>
              <a:lvl2pPr marL="742950" indent="-285750" defTabSz="1555750">
                <a:defRPr>
                  <a:solidFill>
                    <a:schemeClr val="tx1"/>
                  </a:solidFill>
                  <a:latin typeface="Calibri" panose="020F0502020204030204" pitchFamily="34" charset="0"/>
                </a:defRPr>
              </a:lvl2pPr>
              <a:lvl3pPr marL="1143000" indent="-228600" defTabSz="1555750">
                <a:defRPr>
                  <a:solidFill>
                    <a:schemeClr val="tx1"/>
                  </a:solidFill>
                  <a:latin typeface="Calibri" panose="020F0502020204030204" pitchFamily="34" charset="0"/>
                </a:defRPr>
              </a:lvl3pPr>
              <a:lvl4pPr marL="1600200" indent="-228600" defTabSz="1555750">
                <a:defRPr>
                  <a:solidFill>
                    <a:schemeClr val="tx1"/>
                  </a:solidFill>
                  <a:latin typeface="Calibri" panose="020F0502020204030204" pitchFamily="34" charset="0"/>
                </a:defRPr>
              </a:lvl4pPr>
              <a:lvl5pPr marL="2057400" indent="-228600" defTabSz="1555750">
                <a:defRPr>
                  <a:solidFill>
                    <a:schemeClr val="tx1"/>
                  </a:solidFill>
                  <a:latin typeface="Calibri" panose="020F0502020204030204" pitchFamily="34" charset="0"/>
                </a:defRPr>
              </a:lvl5pPr>
              <a:lvl6pPr marL="2514600" indent="-228600" defTabSz="1555750" fontAlgn="base">
                <a:spcBef>
                  <a:spcPct val="0"/>
                </a:spcBef>
                <a:spcAft>
                  <a:spcPct val="0"/>
                </a:spcAft>
                <a:defRPr>
                  <a:solidFill>
                    <a:schemeClr val="tx1"/>
                  </a:solidFill>
                  <a:latin typeface="Calibri" panose="020F0502020204030204" pitchFamily="34" charset="0"/>
                </a:defRPr>
              </a:lvl6pPr>
              <a:lvl7pPr marL="2971800" indent="-228600" defTabSz="1555750" fontAlgn="base">
                <a:spcBef>
                  <a:spcPct val="0"/>
                </a:spcBef>
                <a:spcAft>
                  <a:spcPct val="0"/>
                </a:spcAft>
                <a:defRPr>
                  <a:solidFill>
                    <a:schemeClr val="tx1"/>
                  </a:solidFill>
                  <a:latin typeface="Calibri" panose="020F0502020204030204" pitchFamily="34" charset="0"/>
                </a:defRPr>
              </a:lvl7pPr>
              <a:lvl8pPr marL="3429000" indent="-228600" defTabSz="1555750" fontAlgn="base">
                <a:spcBef>
                  <a:spcPct val="0"/>
                </a:spcBef>
                <a:spcAft>
                  <a:spcPct val="0"/>
                </a:spcAft>
                <a:defRPr>
                  <a:solidFill>
                    <a:schemeClr val="tx1"/>
                  </a:solidFill>
                  <a:latin typeface="Calibri" panose="020F0502020204030204" pitchFamily="34" charset="0"/>
                </a:defRPr>
              </a:lvl8pPr>
              <a:lvl9pPr marL="3886200" indent="-228600" defTabSz="1555750" fontAlgn="base">
                <a:spcBef>
                  <a:spcPct val="0"/>
                </a:spcBef>
                <a:spcAft>
                  <a:spcPct val="0"/>
                </a:spcAft>
                <a:defRPr>
                  <a:solidFill>
                    <a:schemeClr val="tx1"/>
                  </a:solidFill>
                  <a:latin typeface="Calibri" panose="020F0502020204030204" pitchFamily="34" charset="0"/>
                </a:defRPr>
              </a:lvl9pPr>
            </a:lstStyle>
            <a:p>
              <a:pPr algn="ctr" fontAlgn="base">
                <a:lnSpc>
                  <a:spcPct val="90000"/>
                </a:lnSpc>
                <a:spcBef>
                  <a:spcPct val="0"/>
                </a:spcBef>
                <a:spcAft>
                  <a:spcPct val="35000"/>
                </a:spcAft>
              </a:pPr>
              <a:r>
                <a:rPr lang="en-US" altLang="en-US" sz="3500" b="1" dirty="0">
                  <a:solidFill>
                    <a:srgbClr val="341933"/>
                  </a:solidFill>
                  <a:latin typeface="Arial" panose="020B0604020202020204" pitchFamily="34" charset="0"/>
                  <a:cs typeface="Arial" panose="020B0604020202020204" pitchFamily="34" charset="0"/>
                </a:rPr>
                <a:t>Views about AI</a:t>
              </a:r>
            </a:p>
          </p:txBody>
        </p:sp>
      </p:grpSp>
      <p:sp>
        <p:nvSpPr>
          <p:cNvPr id="11" name="Freeform 10"/>
          <p:cNvSpPr/>
          <p:nvPr/>
        </p:nvSpPr>
        <p:spPr>
          <a:xfrm>
            <a:off x="8156986" y="247543"/>
            <a:ext cx="1363546" cy="1350383"/>
          </a:xfrm>
          <a:custGeom>
            <a:avLst/>
            <a:gdLst>
              <a:gd name="connsiteX0" fmla="*/ 0 w 1256577"/>
              <a:gd name="connsiteY0" fmla="*/ 628289 h 1256577"/>
              <a:gd name="connsiteX1" fmla="*/ 628289 w 1256577"/>
              <a:gd name="connsiteY1" fmla="*/ 0 h 1256577"/>
              <a:gd name="connsiteX2" fmla="*/ 1256578 w 1256577"/>
              <a:gd name="connsiteY2" fmla="*/ 628289 h 1256577"/>
              <a:gd name="connsiteX3" fmla="*/ 628289 w 1256577"/>
              <a:gd name="connsiteY3" fmla="*/ 1256578 h 1256577"/>
              <a:gd name="connsiteX4" fmla="*/ 0 w 1256577"/>
              <a:gd name="connsiteY4" fmla="*/ 628289 h 1256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577" h="1256577">
                <a:moveTo>
                  <a:pt x="0" y="628289"/>
                </a:moveTo>
                <a:cubicBezTo>
                  <a:pt x="0" y="281295"/>
                  <a:pt x="281295" y="0"/>
                  <a:pt x="628289" y="0"/>
                </a:cubicBezTo>
                <a:cubicBezTo>
                  <a:pt x="975283" y="0"/>
                  <a:pt x="1256578" y="281295"/>
                  <a:pt x="1256578" y="628289"/>
                </a:cubicBezTo>
                <a:cubicBezTo>
                  <a:pt x="1256578" y="975283"/>
                  <a:pt x="975283" y="1256578"/>
                  <a:pt x="628289" y="1256578"/>
                </a:cubicBezTo>
                <a:cubicBezTo>
                  <a:pt x="281295" y="1256578"/>
                  <a:pt x="0" y="975283"/>
                  <a:pt x="0" y="628289"/>
                </a:cubicBezTo>
                <a:close/>
              </a:path>
            </a:pathLst>
          </a:custGeom>
          <a:gradFill rotWithShape="1">
            <a:gsLst>
              <a:gs pos="0">
                <a:srgbClr val="755DD9">
                  <a:alpha val="50000"/>
                  <a:hueOff val="-94186"/>
                  <a:satOff val="-5802"/>
                  <a:lumOff val="-1569"/>
                  <a:alphaOff val="0"/>
                  <a:lumMod val="110000"/>
                  <a:satMod val="105000"/>
                  <a:tint val="67000"/>
                </a:srgbClr>
              </a:gs>
              <a:gs pos="50000">
                <a:srgbClr val="755DD9">
                  <a:alpha val="50000"/>
                  <a:hueOff val="-94186"/>
                  <a:satOff val="-5802"/>
                  <a:lumOff val="-1569"/>
                  <a:alphaOff val="0"/>
                  <a:lumMod val="105000"/>
                  <a:satMod val="103000"/>
                  <a:tint val="73000"/>
                </a:srgbClr>
              </a:gs>
              <a:gs pos="100000">
                <a:srgbClr val="755DD9">
                  <a:alpha val="50000"/>
                  <a:hueOff val="-94186"/>
                  <a:satOff val="-5802"/>
                  <a:lumOff val="-1569"/>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200531" tIns="200531" rIns="200531" bIns="200531" spcCol="1270" anchor="ctr"/>
          <a:lstStyle/>
          <a:p>
            <a:pPr marL="0" marR="0" lvl="0" indent="0" algn="ctr" defTabSz="577850" eaLnBrk="1" fontAlgn="auto" latinLnBrk="0" hangingPunct="1">
              <a:lnSpc>
                <a:spcPct val="90000"/>
              </a:lnSpc>
              <a:spcBef>
                <a:spcPct val="0"/>
              </a:spcBef>
              <a:spcAft>
                <a:spcPct val="35000"/>
              </a:spcAft>
              <a:buClrTx/>
              <a:buSzTx/>
              <a:buFontTx/>
              <a:buNone/>
              <a:tabLst/>
              <a:defRPr/>
            </a:pPr>
            <a:r>
              <a:rPr kumimoji="0" lang="en-US" sz="1300" b="1"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rPr>
              <a:t>Optimists</a:t>
            </a:r>
          </a:p>
        </p:txBody>
      </p:sp>
      <p:sp>
        <p:nvSpPr>
          <p:cNvPr id="12" name="Freeform 11"/>
          <p:cNvSpPr/>
          <p:nvPr/>
        </p:nvSpPr>
        <p:spPr>
          <a:xfrm>
            <a:off x="9932950" y="2006364"/>
            <a:ext cx="1363546" cy="1350383"/>
          </a:xfrm>
          <a:custGeom>
            <a:avLst/>
            <a:gdLst>
              <a:gd name="connsiteX0" fmla="*/ 0 w 1256577"/>
              <a:gd name="connsiteY0" fmla="*/ 628289 h 1256577"/>
              <a:gd name="connsiteX1" fmla="*/ 628289 w 1256577"/>
              <a:gd name="connsiteY1" fmla="*/ 0 h 1256577"/>
              <a:gd name="connsiteX2" fmla="*/ 1256578 w 1256577"/>
              <a:gd name="connsiteY2" fmla="*/ 628289 h 1256577"/>
              <a:gd name="connsiteX3" fmla="*/ 628289 w 1256577"/>
              <a:gd name="connsiteY3" fmla="*/ 1256578 h 1256577"/>
              <a:gd name="connsiteX4" fmla="*/ 0 w 1256577"/>
              <a:gd name="connsiteY4" fmla="*/ 628289 h 1256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577" h="1256577">
                <a:moveTo>
                  <a:pt x="0" y="628289"/>
                </a:moveTo>
                <a:cubicBezTo>
                  <a:pt x="0" y="281295"/>
                  <a:pt x="281295" y="0"/>
                  <a:pt x="628289" y="0"/>
                </a:cubicBezTo>
                <a:cubicBezTo>
                  <a:pt x="975283" y="0"/>
                  <a:pt x="1256578" y="281295"/>
                  <a:pt x="1256578" y="628289"/>
                </a:cubicBezTo>
                <a:cubicBezTo>
                  <a:pt x="1256578" y="975283"/>
                  <a:pt x="975283" y="1256578"/>
                  <a:pt x="628289" y="1256578"/>
                </a:cubicBezTo>
                <a:cubicBezTo>
                  <a:pt x="281295" y="1256578"/>
                  <a:pt x="0" y="975283"/>
                  <a:pt x="0" y="628289"/>
                </a:cubicBezTo>
                <a:close/>
              </a:path>
            </a:pathLst>
          </a:custGeom>
          <a:gradFill rotWithShape="1">
            <a:gsLst>
              <a:gs pos="0">
                <a:srgbClr val="755DD9">
                  <a:alpha val="50000"/>
                  <a:hueOff val="-188373"/>
                  <a:satOff val="-11603"/>
                  <a:lumOff val="-3137"/>
                  <a:alphaOff val="0"/>
                  <a:lumMod val="110000"/>
                  <a:satMod val="105000"/>
                  <a:tint val="67000"/>
                </a:srgbClr>
              </a:gs>
              <a:gs pos="50000">
                <a:srgbClr val="755DD9">
                  <a:alpha val="50000"/>
                  <a:hueOff val="-188373"/>
                  <a:satOff val="-11603"/>
                  <a:lumOff val="-3137"/>
                  <a:alphaOff val="0"/>
                  <a:lumMod val="105000"/>
                  <a:satMod val="103000"/>
                  <a:tint val="73000"/>
                </a:srgbClr>
              </a:gs>
              <a:gs pos="100000">
                <a:srgbClr val="755DD9">
                  <a:alpha val="50000"/>
                  <a:hueOff val="-188373"/>
                  <a:satOff val="-11603"/>
                  <a:lumOff val="-3137"/>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200531" tIns="200531" rIns="200531" bIns="200531" spcCol="1270" anchor="ctr"/>
          <a:lstStyle/>
          <a:p>
            <a:pPr marL="0" marR="0" lvl="0" indent="0" algn="ctr" defTabSz="577850" eaLnBrk="1" fontAlgn="auto" latinLnBrk="0" hangingPunct="1">
              <a:lnSpc>
                <a:spcPct val="90000"/>
              </a:lnSpc>
              <a:spcBef>
                <a:spcPct val="0"/>
              </a:spcBef>
              <a:spcAft>
                <a:spcPct val="35000"/>
              </a:spcAft>
              <a:buClrTx/>
              <a:buSzTx/>
              <a:buFontTx/>
              <a:buNone/>
              <a:tabLst/>
              <a:defRPr/>
            </a:pPr>
            <a:r>
              <a:rPr kumimoji="0" lang="en-US" sz="1300" b="1"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rPr>
              <a:t>Pessimists</a:t>
            </a:r>
          </a:p>
        </p:txBody>
      </p:sp>
      <p:sp>
        <p:nvSpPr>
          <p:cNvPr id="13" name="Freeform 12"/>
          <p:cNvSpPr/>
          <p:nvPr/>
        </p:nvSpPr>
        <p:spPr>
          <a:xfrm>
            <a:off x="8156986" y="3765185"/>
            <a:ext cx="1363546" cy="1350383"/>
          </a:xfrm>
          <a:custGeom>
            <a:avLst/>
            <a:gdLst>
              <a:gd name="connsiteX0" fmla="*/ 0 w 1256577"/>
              <a:gd name="connsiteY0" fmla="*/ 628289 h 1256577"/>
              <a:gd name="connsiteX1" fmla="*/ 628289 w 1256577"/>
              <a:gd name="connsiteY1" fmla="*/ 0 h 1256577"/>
              <a:gd name="connsiteX2" fmla="*/ 1256578 w 1256577"/>
              <a:gd name="connsiteY2" fmla="*/ 628289 h 1256577"/>
              <a:gd name="connsiteX3" fmla="*/ 628289 w 1256577"/>
              <a:gd name="connsiteY3" fmla="*/ 1256578 h 1256577"/>
              <a:gd name="connsiteX4" fmla="*/ 0 w 1256577"/>
              <a:gd name="connsiteY4" fmla="*/ 628289 h 1256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577" h="1256577">
                <a:moveTo>
                  <a:pt x="0" y="628289"/>
                </a:moveTo>
                <a:cubicBezTo>
                  <a:pt x="0" y="281295"/>
                  <a:pt x="281295" y="0"/>
                  <a:pt x="628289" y="0"/>
                </a:cubicBezTo>
                <a:cubicBezTo>
                  <a:pt x="975283" y="0"/>
                  <a:pt x="1256578" y="281295"/>
                  <a:pt x="1256578" y="628289"/>
                </a:cubicBezTo>
                <a:cubicBezTo>
                  <a:pt x="1256578" y="975283"/>
                  <a:pt x="975283" y="1256578"/>
                  <a:pt x="628289" y="1256578"/>
                </a:cubicBezTo>
                <a:cubicBezTo>
                  <a:pt x="281295" y="1256578"/>
                  <a:pt x="0" y="975283"/>
                  <a:pt x="0" y="628289"/>
                </a:cubicBezTo>
                <a:close/>
              </a:path>
            </a:pathLst>
          </a:custGeom>
          <a:gradFill rotWithShape="1">
            <a:gsLst>
              <a:gs pos="0">
                <a:srgbClr val="755DD9">
                  <a:alpha val="50000"/>
                  <a:hueOff val="-282559"/>
                  <a:satOff val="-17405"/>
                  <a:lumOff val="-4706"/>
                  <a:alphaOff val="0"/>
                  <a:lumMod val="110000"/>
                  <a:satMod val="105000"/>
                  <a:tint val="67000"/>
                </a:srgbClr>
              </a:gs>
              <a:gs pos="50000">
                <a:srgbClr val="755DD9">
                  <a:alpha val="50000"/>
                  <a:hueOff val="-282559"/>
                  <a:satOff val="-17405"/>
                  <a:lumOff val="-4706"/>
                  <a:alphaOff val="0"/>
                  <a:lumMod val="105000"/>
                  <a:satMod val="103000"/>
                  <a:tint val="73000"/>
                </a:srgbClr>
              </a:gs>
              <a:gs pos="100000">
                <a:srgbClr val="755DD9">
                  <a:alpha val="50000"/>
                  <a:hueOff val="-282559"/>
                  <a:satOff val="-17405"/>
                  <a:lumOff val="-4706"/>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200531" tIns="200531" rIns="200531" bIns="200531" spcCol="1270" anchor="ctr"/>
          <a:lstStyle/>
          <a:p>
            <a:pPr marL="0" marR="0" lvl="0" indent="0" algn="ctr" defTabSz="577850" eaLnBrk="1" fontAlgn="auto" latinLnBrk="0" hangingPunct="1">
              <a:lnSpc>
                <a:spcPct val="90000"/>
              </a:lnSpc>
              <a:spcBef>
                <a:spcPct val="0"/>
              </a:spcBef>
              <a:spcAft>
                <a:spcPct val="35000"/>
              </a:spcAft>
              <a:buClrTx/>
              <a:buSzTx/>
              <a:buFontTx/>
              <a:buNone/>
              <a:tabLst/>
              <a:defRPr/>
            </a:pPr>
            <a:r>
              <a:rPr kumimoji="0" lang="en-US" sz="1300" b="1"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rPr>
              <a:t>Doubter</a:t>
            </a:r>
          </a:p>
        </p:txBody>
      </p:sp>
      <p:sp>
        <p:nvSpPr>
          <p:cNvPr id="14" name="Freeform 13"/>
          <p:cNvSpPr/>
          <p:nvPr/>
        </p:nvSpPr>
        <p:spPr>
          <a:xfrm>
            <a:off x="6381021" y="2006364"/>
            <a:ext cx="1363546" cy="1350383"/>
          </a:xfrm>
          <a:custGeom>
            <a:avLst/>
            <a:gdLst>
              <a:gd name="connsiteX0" fmla="*/ 0 w 1256577"/>
              <a:gd name="connsiteY0" fmla="*/ 628289 h 1256577"/>
              <a:gd name="connsiteX1" fmla="*/ 628289 w 1256577"/>
              <a:gd name="connsiteY1" fmla="*/ 0 h 1256577"/>
              <a:gd name="connsiteX2" fmla="*/ 1256578 w 1256577"/>
              <a:gd name="connsiteY2" fmla="*/ 628289 h 1256577"/>
              <a:gd name="connsiteX3" fmla="*/ 628289 w 1256577"/>
              <a:gd name="connsiteY3" fmla="*/ 1256578 h 1256577"/>
              <a:gd name="connsiteX4" fmla="*/ 0 w 1256577"/>
              <a:gd name="connsiteY4" fmla="*/ 628289 h 1256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577" h="1256577">
                <a:moveTo>
                  <a:pt x="0" y="628289"/>
                </a:moveTo>
                <a:cubicBezTo>
                  <a:pt x="0" y="281295"/>
                  <a:pt x="281295" y="0"/>
                  <a:pt x="628289" y="0"/>
                </a:cubicBezTo>
                <a:cubicBezTo>
                  <a:pt x="975283" y="0"/>
                  <a:pt x="1256578" y="281295"/>
                  <a:pt x="1256578" y="628289"/>
                </a:cubicBezTo>
                <a:cubicBezTo>
                  <a:pt x="1256578" y="975283"/>
                  <a:pt x="975283" y="1256578"/>
                  <a:pt x="628289" y="1256578"/>
                </a:cubicBezTo>
                <a:cubicBezTo>
                  <a:pt x="281295" y="1256578"/>
                  <a:pt x="0" y="975283"/>
                  <a:pt x="0" y="628289"/>
                </a:cubicBezTo>
                <a:close/>
              </a:path>
            </a:pathLst>
          </a:custGeom>
          <a:gradFill rotWithShape="1">
            <a:gsLst>
              <a:gs pos="0">
                <a:srgbClr val="755DD9">
                  <a:alpha val="50000"/>
                  <a:hueOff val="-376746"/>
                  <a:satOff val="-23207"/>
                  <a:lumOff val="-6274"/>
                  <a:alphaOff val="0"/>
                  <a:lumMod val="110000"/>
                  <a:satMod val="105000"/>
                  <a:tint val="67000"/>
                </a:srgbClr>
              </a:gs>
              <a:gs pos="50000">
                <a:srgbClr val="755DD9">
                  <a:alpha val="50000"/>
                  <a:hueOff val="-376746"/>
                  <a:satOff val="-23207"/>
                  <a:lumOff val="-6274"/>
                  <a:alphaOff val="0"/>
                  <a:lumMod val="105000"/>
                  <a:satMod val="103000"/>
                  <a:tint val="73000"/>
                </a:srgbClr>
              </a:gs>
              <a:gs pos="100000">
                <a:srgbClr val="755DD9">
                  <a:alpha val="50000"/>
                  <a:hueOff val="-376746"/>
                  <a:satOff val="-23207"/>
                  <a:lumOff val="-6274"/>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200531" tIns="200531" rIns="200531" bIns="200531" spcCol="1270" anchor="ctr"/>
          <a:lstStyle/>
          <a:p>
            <a:pPr marL="0" marR="0" lvl="0" indent="0" algn="ctr" defTabSz="577850" eaLnBrk="1" fontAlgn="auto" latinLnBrk="0" hangingPunct="1">
              <a:lnSpc>
                <a:spcPct val="90000"/>
              </a:lnSpc>
              <a:spcBef>
                <a:spcPct val="0"/>
              </a:spcBef>
              <a:spcAft>
                <a:spcPct val="35000"/>
              </a:spcAft>
              <a:buClrTx/>
              <a:buSzTx/>
              <a:buFontTx/>
              <a:buNone/>
              <a:tabLst/>
              <a:defRPr/>
            </a:pPr>
            <a:r>
              <a:rPr kumimoji="0" lang="en-US" sz="1300" b="1"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rPr>
              <a:t>Pragmatists</a:t>
            </a:r>
          </a:p>
        </p:txBody>
      </p:sp>
    </p:spTree>
    <p:extLst>
      <p:ext uri="{BB962C8B-B14F-4D97-AF65-F5344CB8AC3E}">
        <p14:creationId xmlns:p14="http://schemas.microsoft.com/office/powerpoint/2010/main" val="496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1" grpId="0" animBg="1"/>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895504" y="247543"/>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Literature Review Continued……:</a:t>
            </a:r>
          </a:p>
        </p:txBody>
      </p:sp>
      <p:pic>
        <p:nvPicPr>
          <p:cNvPr id="7" name="Picture 6">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4953000"/>
            <a:ext cx="12192000" cy="1905000"/>
          </a:xfrm>
          <a:prstGeom prst="rect">
            <a:avLst/>
          </a:prstGeom>
        </p:spPr>
      </p:pic>
      <p:sp>
        <p:nvSpPr>
          <p:cNvPr id="15" name="Rectangle 14"/>
          <p:cNvSpPr>
            <a:spLocks noChangeArrowheads="1"/>
          </p:cNvSpPr>
          <p:nvPr/>
        </p:nvSpPr>
        <p:spPr bwMode="auto">
          <a:xfrm>
            <a:off x="1258818" y="4976274"/>
            <a:ext cx="86963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1400" b="0" i="1"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Fig 5:</a:t>
            </a:r>
            <a:r>
              <a:rPr kumimoji="0" lang="en-US" altLang="en-US" sz="1800" b="0" i="0" u="none" strike="noStrike" kern="0" cap="none" spc="0" normalizeH="0" baseline="0" noProof="0" dirty="0">
                <a:ln>
                  <a:noFill/>
                </a:ln>
                <a:solidFill>
                  <a:srgbClr val="FF0000"/>
                </a:solidFill>
                <a:effectLst/>
                <a:uLnTx/>
                <a:uFillTx/>
                <a:latin typeface="Calibri" panose="020F0502020204030204" pitchFamily="34" charset="0"/>
              </a:rPr>
              <a:t> </a:t>
            </a:r>
            <a:r>
              <a:rPr lang="en-US" altLang="en-US" sz="1400" i="1" dirty="0">
                <a:solidFill>
                  <a:srgbClr val="242753"/>
                </a:solidFill>
                <a:latin typeface="Arial" panose="020B0604020202020204" pitchFamily="34" charset="0"/>
                <a:cs typeface="Arial" panose="020B0604020202020204" pitchFamily="34" charset="0"/>
              </a:rPr>
              <a:t>The concept of AI as a decision maker in the decision making  (Dejoux &amp; Léon, 2018)</a:t>
            </a:r>
            <a:endParaRPr kumimoji="0" lang="en-GB" altLang="en-US" sz="1800" b="0" i="0" u="none" strike="noStrike" kern="0" cap="none" spc="0" normalizeH="0" baseline="0" noProof="0" dirty="0">
              <a:ln>
                <a:noFill/>
              </a:ln>
              <a:solidFill>
                <a:srgbClr val="0070C0"/>
              </a:solidFill>
              <a:effectLst/>
              <a:uLnTx/>
              <a:uFillTx/>
              <a:latin typeface="Calibri" panose="020F0502020204030204" pitchFamily="34" charset="0"/>
            </a:endParaRPr>
          </a:p>
        </p:txBody>
      </p:sp>
      <p:sp>
        <p:nvSpPr>
          <p:cNvPr id="16" name="Bent-Up Arrow 15"/>
          <p:cNvSpPr/>
          <p:nvPr/>
        </p:nvSpPr>
        <p:spPr>
          <a:xfrm rot="5400000">
            <a:off x="5063332" y="1877219"/>
            <a:ext cx="665162" cy="755650"/>
          </a:xfrm>
          <a:prstGeom prst="bentUpArrow">
            <a:avLst>
              <a:gd name="adj1" fmla="val 32840"/>
              <a:gd name="adj2" fmla="val 25000"/>
              <a:gd name="adj3" fmla="val 35780"/>
            </a:avLst>
          </a:prstGeom>
          <a:solidFill>
            <a:srgbClr val="5B9BD5">
              <a:tint val="50000"/>
              <a:hueOff val="0"/>
              <a:satOff val="0"/>
              <a:lumOff val="0"/>
              <a:alphaOff val="0"/>
            </a:srgbClr>
          </a:solidFill>
          <a:ln w="6350" cap="flat" cmpd="sng" algn="ctr">
            <a:solidFill>
              <a:sysClr val="window" lastClr="FFFFFF">
                <a:hueOff val="0"/>
                <a:satOff val="0"/>
                <a:lumOff val="0"/>
                <a:alphaOff val="0"/>
              </a:sysClr>
            </a:solidFill>
            <a:prstDash val="solid"/>
            <a:miter lim="800000"/>
          </a:ln>
          <a:effectLst/>
        </p:spPr>
      </p:sp>
      <p:sp>
        <p:nvSpPr>
          <p:cNvPr id="17" name="Freeform 16"/>
          <p:cNvSpPr/>
          <p:nvPr/>
        </p:nvSpPr>
        <p:spPr>
          <a:xfrm>
            <a:off x="4887427" y="1140915"/>
            <a:ext cx="1117977" cy="782547"/>
          </a:xfrm>
          <a:custGeom>
            <a:avLst/>
            <a:gdLst>
              <a:gd name="connsiteX0" fmla="*/ 0 w 1117977"/>
              <a:gd name="connsiteY0" fmla="*/ 130451 h 782547"/>
              <a:gd name="connsiteX1" fmla="*/ 130451 w 1117977"/>
              <a:gd name="connsiteY1" fmla="*/ 0 h 782547"/>
              <a:gd name="connsiteX2" fmla="*/ 987526 w 1117977"/>
              <a:gd name="connsiteY2" fmla="*/ 0 h 782547"/>
              <a:gd name="connsiteX3" fmla="*/ 1117977 w 1117977"/>
              <a:gd name="connsiteY3" fmla="*/ 130451 h 782547"/>
              <a:gd name="connsiteX4" fmla="*/ 1117977 w 1117977"/>
              <a:gd name="connsiteY4" fmla="*/ 652096 h 782547"/>
              <a:gd name="connsiteX5" fmla="*/ 987526 w 1117977"/>
              <a:gd name="connsiteY5" fmla="*/ 782547 h 782547"/>
              <a:gd name="connsiteX6" fmla="*/ 130451 w 1117977"/>
              <a:gd name="connsiteY6" fmla="*/ 782547 h 782547"/>
              <a:gd name="connsiteX7" fmla="*/ 0 w 1117977"/>
              <a:gd name="connsiteY7" fmla="*/ 652096 h 782547"/>
              <a:gd name="connsiteX8" fmla="*/ 0 w 1117977"/>
              <a:gd name="connsiteY8" fmla="*/ 130451 h 782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977" h="782547">
                <a:moveTo>
                  <a:pt x="0" y="130451"/>
                </a:moveTo>
                <a:cubicBezTo>
                  <a:pt x="0" y="58405"/>
                  <a:pt x="58405" y="0"/>
                  <a:pt x="130451" y="0"/>
                </a:cubicBezTo>
                <a:lnTo>
                  <a:pt x="987526" y="0"/>
                </a:lnTo>
                <a:cubicBezTo>
                  <a:pt x="1059572" y="0"/>
                  <a:pt x="1117977" y="58405"/>
                  <a:pt x="1117977" y="130451"/>
                </a:cubicBezTo>
                <a:lnTo>
                  <a:pt x="1117977" y="652096"/>
                </a:lnTo>
                <a:cubicBezTo>
                  <a:pt x="1117977" y="724142"/>
                  <a:pt x="1059572" y="782547"/>
                  <a:pt x="987526" y="782547"/>
                </a:cubicBezTo>
                <a:lnTo>
                  <a:pt x="130451" y="782547"/>
                </a:lnTo>
                <a:cubicBezTo>
                  <a:pt x="58405" y="782547"/>
                  <a:pt x="0" y="724142"/>
                  <a:pt x="0" y="652096"/>
                </a:cubicBezTo>
                <a:lnTo>
                  <a:pt x="0" y="130451"/>
                </a:lnTo>
                <a:close/>
              </a:path>
            </a:pathLst>
          </a:cu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83928" tIns="83928" rIns="83928" bIns="83928" spcCol="1270" anchor="ctr"/>
          <a:lstStyle/>
          <a:p>
            <a:pPr marL="0" marR="0" lvl="0" indent="0" algn="ctr" defTabSz="533400" eaLnBrk="1" fontAlgn="auto" latinLnBrk="0" hangingPunct="1">
              <a:lnSpc>
                <a:spcPct val="90000"/>
              </a:lnSpc>
              <a:spcBef>
                <a:spcPct val="0"/>
              </a:spcBef>
              <a:spcAft>
                <a:spcPct val="3500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latin typeface="Calibri" panose="020F0502020204030204"/>
                <a:ea typeface="+mn-ea"/>
                <a:cs typeface="+mn-cs"/>
              </a:rPr>
              <a:t>Problem pose to AI </a:t>
            </a:r>
          </a:p>
        </p:txBody>
      </p:sp>
      <p:sp>
        <p:nvSpPr>
          <p:cNvPr id="18" name="Rectangle 17"/>
          <p:cNvSpPr/>
          <p:nvPr/>
        </p:nvSpPr>
        <p:spPr>
          <a:xfrm>
            <a:off x="6005513" y="1216025"/>
            <a:ext cx="812800" cy="631825"/>
          </a:xfrm>
          <a:prstGeom prst="rect">
            <a:avLst/>
          </a:prstGeom>
          <a:noFill/>
          <a:ln>
            <a:noFill/>
          </a:ln>
          <a:effectLst/>
        </p:spPr>
      </p:sp>
      <p:sp>
        <p:nvSpPr>
          <p:cNvPr id="19" name="Bent-Up Arrow 18"/>
          <p:cNvSpPr/>
          <p:nvPr/>
        </p:nvSpPr>
        <p:spPr>
          <a:xfrm rot="5400000">
            <a:off x="5990431" y="2755107"/>
            <a:ext cx="663575" cy="757238"/>
          </a:xfrm>
          <a:prstGeom prst="bentUpArrow">
            <a:avLst>
              <a:gd name="adj1" fmla="val 32840"/>
              <a:gd name="adj2" fmla="val 25000"/>
              <a:gd name="adj3" fmla="val 35780"/>
            </a:avLst>
          </a:prstGeom>
          <a:solidFill>
            <a:srgbClr val="FFC000">
              <a:lumMod val="60000"/>
              <a:lumOff val="40000"/>
            </a:srgbClr>
          </a:solidFill>
          <a:ln w="6350" cap="flat" cmpd="sng" algn="ctr">
            <a:solidFill>
              <a:sysClr val="window" lastClr="FFFFFF">
                <a:hueOff val="0"/>
                <a:satOff val="0"/>
                <a:lumOff val="0"/>
                <a:alphaOff val="0"/>
              </a:sysClr>
            </a:solidFill>
            <a:prstDash val="solid"/>
            <a:miter lim="800000"/>
          </a:ln>
          <a:effectLst/>
        </p:spPr>
      </p:sp>
      <p:sp>
        <p:nvSpPr>
          <p:cNvPr id="20" name="Freeform 19"/>
          <p:cNvSpPr/>
          <p:nvPr/>
        </p:nvSpPr>
        <p:spPr>
          <a:xfrm>
            <a:off x="5814349" y="2019974"/>
            <a:ext cx="1117977" cy="782547"/>
          </a:xfrm>
          <a:custGeom>
            <a:avLst/>
            <a:gdLst>
              <a:gd name="connsiteX0" fmla="*/ 0 w 1117977"/>
              <a:gd name="connsiteY0" fmla="*/ 130451 h 782547"/>
              <a:gd name="connsiteX1" fmla="*/ 130451 w 1117977"/>
              <a:gd name="connsiteY1" fmla="*/ 0 h 782547"/>
              <a:gd name="connsiteX2" fmla="*/ 987526 w 1117977"/>
              <a:gd name="connsiteY2" fmla="*/ 0 h 782547"/>
              <a:gd name="connsiteX3" fmla="*/ 1117977 w 1117977"/>
              <a:gd name="connsiteY3" fmla="*/ 130451 h 782547"/>
              <a:gd name="connsiteX4" fmla="*/ 1117977 w 1117977"/>
              <a:gd name="connsiteY4" fmla="*/ 652096 h 782547"/>
              <a:gd name="connsiteX5" fmla="*/ 987526 w 1117977"/>
              <a:gd name="connsiteY5" fmla="*/ 782547 h 782547"/>
              <a:gd name="connsiteX6" fmla="*/ 130451 w 1117977"/>
              <a:gd name="connsiteY6" fmla="*/ 782547 h 782547"/>
              <a:gd name="connsiteX7" fmla="*/ 0 w 1117977"/>
              <a:gd name="connsiteY7" fmla="*/ 652096 h 782547"/>
              <a:gd name="connsiteX8" fmla="*/ 0 w 1117977"/>
              <a:gd name="connsiteY8" fmla="*/ 130451 h 782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977" h="782547">
                <a:moveTo>
                  <a:pt x="0" y="130451"/>
                </a:moveTo>
                <a:cubicBezTo>
                  <a:pt x="0" y="58405"/>
                  <a:pt x="58405" y="0"/>
                  <a:pt x="130451" y="0"/>
                </a:cubicBezTo>
                <a:lnTo>
                  <a:pt x="987526" y="0"/>
                </a:lnTo>
                <a:cubicBezTo>
                  <a:pt x="1059572" y="0"/>
                  <a:pt x="1117977" y="58405"/>
                  <a:pt x="1117977" y="130451"/>
                </a:cubicBezTo>
                <a:lnTo>
                  <a:pt x="1117977" y="652096"/>
                </a:lnTo>
                <a:cubicBezTo>
                  <a:pt x="1117977" y="724142"/>
                  <a:pt x="1059572" y="782547"/>
                  <a:pt x="987526" y="782547"/>
                </a:cubicBezTo>
                <a:lnTo>
                  <a:pt x="130451" y="782547"/>
                </a:lnTo>
                <a:cubicBezTo>
                  <a:pt x="58405" y="782547"/>
                  <a:pt x="0" y="724142"/>
                  <a:pt x="0" y="652096"/>
                </a:cubicBezTo>
                <a:lnTo>
                  <a:pt x="0" y="130451"/>
                </a:lnTo>
                <a:close/>
              </a:path>
            </a:pathLst>
          </a:cu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83928" tIns="83928" rIns="83928" bIns="83928" spcCol="1270" anchor="ctr"/>
          <a:lstStyle/>
          <a:p>
            <a:pPr marL="0" marR="0" lvl="0" indent="0" algn="ctr" defTabSz="533400" eaLnBrk="1" fontAlgn="auto" latinLnBrk="0" hangingPunct="1">
              <a:lnSpc>
                <a:spcPct val="90000"/>
              </a:lnSpc>
              <a:spcBef>
                <a:spcPct val="0"/>
              </a:spcBef>
              <a:spcAft>
                <a:spcPct val="3500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latin typeface="Calibri" panose="020F0502020204030204"/>
                <a:ea typeface="+mn-ea"/>
                <a:cs typeface="+mn-cs"/>
              </a:rPr>
              <a:t>Analyses of Data by AI</a:t>
            </a:r>
          </a:p>
        </p:txBody>
      </p:sp>
      <p:sp>
        <p:nvSpPr>
          <p:cNvPr id="21" name="Rectangle 20"/>
          <p:cNvSpPr/>
          <p:nvPr/>
        </p:nvSpPr>
        <p:spPr>
          <a:xfrm>
            <a:off x="6932613" y="2093913"/>
            <a:ext cx="812800" cy="633412"/>
          </a:xfrm>
          <a:prstGeom prst="rect">
            <a:avLst/>
          </a:prstGeom>
          <a:noFill/>
          <a:ln>
            <a:noFill/>
          </a:ln>
          <a:effectLst/>
        </p:spPr>
      </p:sp>
      <p:sp>
        <p:nvSpPr>
          <p:cNvPr id="22" name="Bent-Up Arrow 21"/>
          <p:cNvSpPr/>
          <p:nvPr/>
        </p:nvSpPr>
        <p:spPr>
          <a:xfrm rot="5400000">
            <a:off x="6917531" y="3634582"/>
            <a:ext cx="663575" cy="757238"/>
          </a:xfrm>
          <a:prstGeom prst="bentUpArrow">
            <a:avLst>
              <a:gd name="adj1" fmla="val 32840"/>
              <a:gd name="adj2" fmla="val 25000"/>
              <a:gd name="adj3" fmla="val 35780"/>
            </a:avLst>
          </a:prstGeom>
          <a:solidFill>
            <a:srgbClr val="70AD47">
              <a:lumMod val="75000"/>
            </a:srgbClr>
          </a:solidFill>
          <a:ln w="6350" cap="flat" cmpd="sng" algn="ctr">
            <a:solidFill>
              <a:sysClr val="window" lastClr="FFFFFF">
                <a:hueOff val="0"/>
                <a:satOff val="0"/>
                <a:lumOff val="0"/>
                <a:alphaOff val="0"/>
              </a:sysClr>
            </a:solidFill>
            <a:prstDash val="solid"/>
            <a:miter lim="800000"/>
          </a:ln>
          <a:effectLst/>
        </p:spPr>
      </p:sp>
      <p:sp>
        <p:nvSpPr>
          <p:cNvPr id="23" name="Freeform 22"/>
          <p:cNvSpPr/>
          <p:nvPr/>
        </p:nvSpPr>
        <p:spPr>
          <a:xfrm>
            <a:off x="6741271" y="2899034"/>
            <a:ext cx="1117977" cy="782547"/>
          </a:xfrm>
          <a:custGeom>
            <a:avLst/>
            <a:gdLst>
              <a:gd name="connsiteX0" fmla="*/ 0 w 1117977"/>
              <a:gd name="connsiteY0" fmla="*/ 130451 h 782547"/>
              <a:gd name="connsiteX1" fmla="*/ 130451 w 1117977"/>
              <a:gd name="connsiteY1" fmla="*/ 0 h 782547"/>
              <a:gd name="connsiteX2" fmla="*/ 987526 w 1117977"/>
              <a:gd name="connsiteY2" fmla="*/ 0 h 782547"/>
              <a:gd name="connsiteX3" fmla="*/ 1117977 w 1117977"/>
              <a:gd name="connsiteY3" fmla="*/ 130451 h 782547"/>
              <a:gd name="connsiteX4" fmla="*/ 1117977 w 1117977"/>
              <a:gd name="connsiteY4" fmla="*/ 652096 h 782547"/>
              <a:gd name="connsiteX5" fmla="*/ 987526 w 1117977"/>
              <a:gd name="connsiteY5" fmla="*/ 782547 h 782547"/>
              <a:gd name="connsiteX6" fmla="*/ 130451 w 1117977"/>
              <a:gd name="connsiteY6" fmla="*/ 782547 h 782547"/>
              <a:gd name="connsiteX7" fmla="*/ 0 w 1117977"/>
              <a:gd name="connsiteY7" fmla="*/ 652096 h 782547"/>
              <a:gd name="connsiteX8" fmla="*/ 0 w 1117977"/>
              <a:gd name="connsiteY8" fmla="*/ 130451 h 782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977" h="782547">
                <a:moveTo>
                  <a:pt x="0" y="130451"/>
                </a:moveTo>
                <a:cubicBezTo>
                  <a:pt x="0" y="58405"/>
                  <a:pt x="58405" y="0"/>
                  <a:pt x="130451" y="0"/>
                </a:cubicBezTo>
                <a:lnTo>
                  <a:pt x="987526" y="0"/>
                </a:lnTo>
                <a:cubicBezTo>
                  <a:pt x="1059572" y="0"/>
                  <a:pt x="1117977" y="58405"/>
                  <a:pt x="1117977" y="130451"/>
                </a:cubicBezTo>
                <a:lnTo>
                  <a:pt x="1117977" y="652096"/>
                </a:lnTo>
                <a:cubicBezTo>
                  <a:pt x="1117977" y="724142"/>
                  <a:pt x="1059572" y="782547"/>
                  <a:pt x="987526" y="782547"/>
                </a:cubicBezTo>
                <a:lnTo>
                  <a:pt x="130451" y="782547"/>
                </a:lnTo>
                <a:cubicBezTo>
                  <a:pt x="58405" y="782547"/>
                  <a:pt x="0" y="724142"/>
                  <a:pt x="0" y="652096"/>
                </a:cubicBezTo>
                <a:lnTo>
                  <a:pt x="0" y="130451"/>
                </a:lnTo>
                <a:close/>
              </a:path>
            </a:pathLst>
          </a:custGeom>
          <a:gradFill rotWithShape="0">
            <a:gsLst>
              <a:gs pos="0">
                <a:srgbClr val="FFC000">
                  <a:hueOff val="0"/>
                  <a:satOff val="0"/>
                  <a:lumOff val="0"/>
                  <a:alphaOff val="0"/>
                  <a:lumMod val="110000"/>
                  <a:satMod val="105000"/>
                  <a:tint val="67000"/>
                </a:srgbClr>
              </a:gs>
              <a:gs pos="50000">
                <a:srgbClr val="FFC000">
                  <a:hueOff val="0"/>
                  <a:satOff val="0"/>
                  <a:lumOff val="0"/>
                  <a:alphaOff val="0"/>
                  <a:lumMod val="105000"/>
                  <a:satMod val="103000"/>
                  <a:tint val="73000"/>
                </a:srgbClr>
              </a:gs>
              <a:gs pos="100000">
                <a:srgbClr val="FFC000">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83928" tIns="83928" rIns="83928" bIns="83928" spcCol="1270" anchor="ctr"/>
          <a:lstStyle/>
          <a:p>
            <a:pPr marL="0" marR="0" lvl="0" indent="0" algn="ctr" defTabSz="533400" eaLnBrk="1" fontAlgn="auto" latinLnBrk="0" hangingPunct="1">
              <a:lnSpc>
                <a:spcPct val="90000"/>
              </a:lnSpc>
              <a:spcBef>
                <a:spcPct val="0"/>
              </a:spcBef>
              <a:spcAft>
                <a:spcPct val="3500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latin typeface="Calibri" panose="020F0502020204030204"/>
                <a:ea typeface="+mn-ea"/>
                <a:cs typeface="+mn-cs"/>
              </a:rPr>
              <a:t>AI Proposes pattern to humans</a:t>
            </a:r>
          </a:p>
        </p:txBody>
      </p:sp>
      <p:sp>
        <p:nvSpPr>
          <p:cNvPr id="24" name="Rectangle 23"/>
          <p:cNvSpPr/>
          <p:nvPr/>
        </p:nvSpPr>
        <p:spPr>
          <a:xfrm>
            <a:off x="7859713" y="2973388"/>
            <a:ext cx="812800" cy="633412"/>
          </a:xfrm>
          <a:prstGeom prst="rect">
            <a:avLst/>
          </a:prstGeom>
          <a:noFill/>
          <a:ln>
            <a:noFill/>
          </a:ln>
          <a:effectLst/>
        </p:spPr>
      </p:sp>
      <p:sp>
        <p:nvSpPr>
          <p:cNvPr id="25" name="Up Arrow 24"/>
          <p:cNvSpPr/>
          <p:nvPr/>
        </p:nvSpPr>
        <p:spPr>
          <a:xfrm rot="3910235">
            <a:off x="8974138" y="3622675"/>
            <a:ext cx="311150" cy="723900"/>
          </a:xfrm>
          <a:prstGeom prst="upArrow">
            <a:avLst/>
          </a:prstGeom>
          <a:solidFill>
            <a:srgbClr val="5B9BD5">
              <a:lumMod val="75000"/>
            </a:srgbClr>
          </a:solidFill>
          <a:ln w="6350" cap="flat" cmpd="sng" algn="ctr">
            <a:solidFill>
              <a:sysClr val="window" lastClr="FFFFFF">
                <a:hueOff val="0"/>
                <a:satOff val="0"/>
                <a:lumOff val="0"/>
                <a:alphaOff val="0"/>
              </a:sysClr>
            </a:solidFill>
            <a:prstDash val="solid"/>
            <a:miter lim="800000"/>
          </a:ln>
          <a:effectLst/>
        </p:spPr>
      </p:sp>
      <p:sp>
        <p:nvSpPr>
          <p:cNvPr id="26" name="Freeform 25"/>
          <p:cNvSpPr/>
          <p:nvPr/>
        </p:nvSpPr>
        <p:spPr>
          <a:xfrm>
            <a:off x="7668193" y="3778093"/>
            <a:ext cx="1117977" cy="782547"/>
          </a:xfrm>
          <a:custGeom>
            <a:avLst/>
            <a:gdLst>
              <a:gd name="connsiteX0" fmla="*/ 0 w 1117977"/>
              <a:gd name="connsiteY0" fmla="*/ 130451 h 782547"/>
              <a:gd name="connsiteX1" fmla="*/ 130451 w 1117977"/>
              <a:gd name="connsiteY1" fmla="*/ 0 h 782547"/>
              <a:gd name="connsiteX2" fmla="*/ 987526 w 1117977"/>
              <a:gd name="connsiteY2" fmla="*/ 0 h 782547"/>
              <a:gd name="connsiteX3" fmla="*/ 1117977 w 1117977"/>
              <a:gd name="connsiteY3" fmla="*/ 130451 h 782547"/>
              <a:gd name="connsiteX4" fmla="*/ 1117977 w 1117977"/>
              <a:gd name="connsiteY4" fmla="*/ 652096 h 782547"/>
              <a:gd name="connsiteX5" fmla="*/ 987526 w 1117977"/>
              <a:gd name="connsiteY5" fmla="*/ 782547 h 782547"/>
              <a:gd name="connsiteX6" fmla="*/ 130451 w 1117977"/>
              <a:gd name="connsiteY6" fmla="*/ 782547 h 782547"/>
              <a:gd name="connsiteX7" fmla="*/ 0 w 1117977"/>
              <a:gd name="connsiteY7" fmla="*/ 652096 h 782547"/>
              <a:gd name="connsiteX8" fmla="*/ 0 w 1117977"/>
              <a:gd name="connsiteY8" fmla="*/ 130451 h 782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977" h="782547">
                <a:moveTo>
                  <a:pt x="0" y="130451"/>
                </a:moveTo>
                <a:cubicBezTo>
                  <a:pt x="0" y="58405"/>
                  <a:pt x="58405" y="0"/>
                  <a:pt x="130451" y="0"/>
                </a:cubicBezTo>
                <a:lnTo>
                  <a:pt x="987526" y="0"/>
                </a:lnTo>
                <a:cubicBezTo>
                  <a:pt x="1059572" y="0"/>
                  <a:pt x="1117977" y="58405"/>
                  <a:pt x="1117977" y="130451"/>
                </a:cubicBezTo>
                <a:lnTo>
                  <a:pt x="1117977" y="652096"/>
                </a:lnTo>
                <a:cubicBezTo>
                  <a:pt x="1117977" y="724142"/>
                  <a:pt x="1059572" y="782547"/>
                  <a:pt x="987526" y="782547"/>
                </a:cubicBezTo>
                <a:lnTo>
                  <a:pt x="130451" y="782547"/>
                </a:lnTo>
                <a:cubicBezTo>
                  <a:pt x="58405" y="782547"/>
                  <a:pt x="0" y="724142"/>
                  <a:pt x="0" y="652096"/>
                </a:cubicBezTo>
                <a:lnTo>
                  <a:pt x="0" y="130451"/>
                </a:lnTo>
                <a:close/>
              </a:path>
            </a:pathLst>
          </a:custGeom>
          <a:gradFill rotWithShape="0">
            <a:gsLst>
              <a:gs pos="0">
                <a:srgbClr val="4472C4">
                  <a:hueOff val="0"/>
                  <a:satOff val="0"/>
                  <a:lumOff val="0"/>
                  <a:alphaOff val="0"/>
                  <a:lumMod val="110000"/>
                  <a:satMod val="105000"/>
                  <a:tint val="67000"/>
                </a:srgbClr>
              </a:gs>
              <a:gs pos="50000">
                <a:srgbClr val="4472C4">
                  <a:hueOff val="0"/>
                  <a:satOff val="0"/>
                  <a:lumOff val="0"/>
                  <a:alphaOff val="0"/>
                  <a:lumMod val="105000"/>
                  <a:satMod val="103000"/>
                  <a:tint val="73000"/>
                </a:srgbClr>
              </a:gs>
              <a:gs pos="100000">
                <a:srgbClr val="4472C4">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83928" tIns="83928" rIns="83928" bIns="83928" spcCol="1270" anchor="ctr"/>
          <a:lstStyle/>
          <a:p>
            <a:pPr marL="0" marR="0" lvl="0" indent="0" algn="ctr" defTabSz="533400" eaLnBrk="1" fontAlgn="auto" latinLnBrk="0" hangingPunct="1">
              <a:lnSpc>
                <a:spcPct val="90000"/>
              </a:lnSpc>
              <a:spcBef>
                <a:spcPct val="0"/>
              </a:spcBef>
              <a:spcAft>
                <a:spcPct val="3500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latin typeface="Calibri" panose="020F0502020204030204"/>
                <a:ea typeface="+mn-ea"/>
                <a:cs typeface="+mn-cs"/>
              </a:rPr>
              <a:t>Options available to Human</a:t>
            </a:r>
          </a:p>
        </p:txBody>
      </p:sp>
      <p:sp>
        <p:nvSpPr>
          <p:cNvPr id="27" name="Rectangle 26"/>
          <p:cNvSpPr/>
          <p:nvPr/>
        </p:nvSpPr>
        <p:spPr>
          <a:xfrm>
            <a:off x="8786813" y="3852863"/>
            <a:ext cx="812800" cy="631825"/>
          </a:xfrm>
          <a:prstGeom prst="rect">
            <a:avLst/>
          </a:prstGeom>
          <a:noFill/>
          <a:ln>
            <a:noFill/>
          </a:ln>
          <a:effectLst/>
        </p:spPr>
      </p:sp>
      <p:sp>
        <p:nvSpPr>
          <p:cNvPr id="28" name="Up Arrow 27"/>
          <p:cNvSpPr/>
          <p:nvPr/>
        </p:nvSpPr>
        <p:spPr>
          <a:xfrm rot="6338744">
            <a:off x="8994775" y="3998913"/>
            <a:ext cx="304800" cy="736600"/>
          </a:xfrm>
          <a:prstGeom prst="upArrow">
            <a:avLst/>
          </a:prstGeom>
          <a:solidFill>
            <a:srgbClr val="5B9BD5">
              <a:lumMod val="75000"/>
            </a:srgbClr>
          </a:solidFill>
          <a:ln w="6350" cap="flat" cmpd="sng" algn="ctr">
            <a:solidFill>
              <a:sysClr val="window" lastClr="FFFFFF">
                <a:hueOff val="0"/>
                <a:satOff val="0"/>
                <a:lumOff val="0"/>
                <a:alphaOff val="0"/>
              </a:sysClr>
            </a:solidFill>
            <a:prstDash val="solid"/>
            <a:miter lim="800000"/>
          </a:ln>
          <a:effectLst/>
        </p:spPr>
      </p:sp>
      <p:sp>
        <p:nvSpPr>
          <p:cNvPr id="29" name="Freeform 28"/>
          <p:cNvSpPr/>
          <p:nvPr/>
        </p:nvSpPr>
        <p:spPr>
          <a:xfrm>
            <a:off x="9550628" y="3268684"/>
            <a:ext cx="1117977" cy="782547"/>
          </a:xfrm>
          <a:custGeom>
            <a:avLst/>
            <a:gdLst>
              <a:gd name="connsiteX0" fmla="*/ 0 w 1117977"/>
              <a:gd name="connsiteY0" fmla="*/ 130451 h 782547"/>
              <a:gd name="connsiteX1" fmla="*/ 130451 w 1117977"/>
              <a:gd name="connsiteY1" fmla="*/ 0 h 782547"/>
              <a:gd name="connsiteX2" fmla="*/ 987526 w 1117977"/>
              <a:gd name="connsiteY2" fmla="*/ 0 h 782547"/>
              <a:gd name="connsiteX3" fmla="*/ 1117977 w 1117977"/>
              <a:gd name="connsiteY3" fmla="*/ 130451 h 782547"/>
              <a:gd name="connsiteX4" fmla="*/ 1117977 w 1117977"/>
              <a:gd name="connsiteY4" fmla="*/ 652096 h 782547"/>
              <a:gd name="connsiteX5" fmla="*/ 987526 w 1117977"/>
              <a:gd name="connsiteY5" fmla="*/ 782547 h 782547"/>
              <a:gd name="connsiteX6" fmla="*/ 130451 w 1117977"/>
              <a:gd name="connsiteY6" fmla="*/ 782547 h 782547"/>
              <a:gd name="connsiteX7" fmla="*/ 0 w 1117977"/>
              <a:gd name="connsiteY7" fmla="*/ 652096 h 782547"/>
              <a:gd name="connsiteX8" fmla="*/ 0 w 1117977"/>
              <a:gd name="connsiteY8" fmla="*/ 130451 h 782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977" h="782547">
                <a:moveTo>
                  <a:pt x="0" y="130451"/>
                </a:moveTo>
                <a:cubicBezTo>
                  <a:pt x="0" y="58405"/>
                  <a:pt x="58405" y="0"/>
                  <a:pt x="130451" y="0"/>
                </a:cubicBezTo>
                <a:lnTo>
                  <a:pt x="987526" y="0"/>
                </a:lnTo>
                <a:cubicBezTo>
                  <a:pt x="1059572" y="0"/>
                  <a:pt x="1117977" y="58405"/>
                  <a:pt x="1117977" y="130451"/>
                </a:cubicBezTo>
                <a:lnTo>
                  <a:pt x="1117977" y="652096"/>
                </a:lnTo>
                <a:cubicBezTo>
                  <a:pt x="1117977" y="724142"/>
                  <a:pt x="1059572" y="782547"/>
                  <a:pt x="987526" y="782547"/>
                </a:cubicBezTo>
                <a:lnTo>
                  <a:pt x="130451" y="782547"/>
                </a:lnTo>
                <a:cubicBezTo>
                  <a:pt x="58405" y="782547"/>
                  <a:pt x="0" y="724142"/>
                  <a:pt x="0" y="652096"/>
                </a:cubicBezTo>
                <a:lnTo>
                  <a:pt x="0" y="130451"/>
                </a:lnTo>
                <a:close/>
              </a:path>
            </a:pathLst>
          </a:custGeom>
          <a:gradFill rotWithShape="0">
            <a:gsLst>
              <a:gs pos="0">
                <a:srgbClr val="70AD47">
                  <a:hueOff val="0"/>
                  <a:satOff val="0"/>
                  <a:lumOff val="0"/>
                  <a:alphaOff val="0"/>
                  <a:lumMod val="110000"/>
                  <a:satMod val="105000"/>
                  <a:tint val="67000"/>
                </a:srgbClr>
              </a:gs>
              <a:gs pos="50000">
                <a:srgbClr val="70AD47">
                  <a:hueOff val="0"/>
                  <a:satOff val="0"/>
                  <a:lumOff val="0"/>
                  <a:alphaOff val="0"/>
                  <a:lumMod val="105000"/>
                  <a:satMod val="103000"/>
                  <a:tint val="73000"/>
                </a:srgbClr>
              </a:gs>
              <a:gs pos="100000">
                <a:srgbClr val="70AD47">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80118" tIns="80118" rIns="80118" bIns="80118" spcCol="1270" anchor="ctr"/>
          <a:lstStyle/>
          <a:p>
            <a:pPr marL="0" marR="0" lvl="0" indent="0" algn="ctr" defTabSz="488950" eaLnBrk="1" fontAlgn="auto" latinLnBrk="0" hangingPunct="1">
              <a:lnSpc>
                <a:spcPct val="90000"/>
              </a:lnSpc>
              <a:spcBef>
                <a:spcPct val="0"/>
              </a:spcBef>
              <a:spcAft>
                <a:spcPct val="35000"/>
              </a:spcAft>
              <a:buClrTx/>
              <a:buSzTx/>
              <a:buFontTx/>
              <a:buNone/>
              <a:tabLst/>
              <a:defRPr/>
            </a:pPr>
            <a:r>
              <a:rPr kumimoji="0" lang="en-US" sz="1100" b="0" i="0" u="none" strike="noStrike" kern="0" cap="none" spc="0" normalizeH="0" baseline="0" noProof="0" dirty="0">
                <a:ln>
                  <a:noFill/>
                </a:ln>
                <a:solidFill>
                  <a:sysClr val="windowText" lastClr="000000"/>
                </a:solidFill>
                <a:effectLst/>
                <a:uLnTx/>
                <a:uFillTx/>
                <a:latin typeface="Calibri" panose="020F0502020204030204"/>
                <a:ea typeface="+mn-ea"/>
                <a:cs typeface="+mn-cs"/>
              </a:rPr>
              <a:t>Humans choose the pattern according to his/her values and objectives</a:t>
            </a:r>
          </a:p>
        </p:txBody>
      </p:sp>
      <p:sp>
        <p:nvSpPr>
          <p:cNvPr id="30" name="Rectangle 29"/>
          <p:cNvSpPr/>
          <p:nvPr/>
        </p:nvSpPr>
        <p:spPr>
          <a:xfrm>
            <a:off x="9712325" y="4554538"/>
            <a:ext cx="814388" cy="633412"/>
          </a:xfrm>
          <a:prstGeom prst="rect">
            <a:avLst/>
          </a:prstGeom>
          <a:noFill/>
          <a:ln>
            <a:noFill/>
          </a:ln>
          <a:effectLst/>
        </p:spPr>
      </p:sp>
      <p:sp>
        <p:nvSpPr>
          <p:cNvPr id="31" name="Freeform 30"/>
          <p:cNvSpPr/>
          <p:nvPr/>
        </p:nvSpPr>
        <p:spPr>
          <a:xfrm>
            <a:off x="9573587" y="4297974"/>
            <a:ext cx="1094343" cy="834923"/>
          </a:xfrm>
          <a:custGeom>
            <a:avLst/>
            <a:gdLst>
              <a:gd name="connsiteX0" fmla="*/ 0 w 1094343"/>
              <a:gd name="connsiteY0" fmla="*/ 139182 h 834923"/>
              <a:gd name="connsiteX1" fmla="*/ 139182 w 1094343"/>
              <a:gd name="connsiteY1" fmla="*/ 0 h 834923"/>
              <a:gd name="connsiteX2" fmla="*/ 955161 w 1094343"/>
              <a:gd name="connsiteY2" fmla="*/ 0 h 834923"/>
              <a:gd name="connsiteX3" fmla="*/ 1094343 w 1094343"/>
              <a:gd name="connsiteY3" fmla="*/ 139182 h 834923"/>
              <a:gd name="connsiteX4" fmla="*/ 1094343 w 1094343"/>
              <a:gd name="connsiteY4" fmla="*/ 695741 h 834923"/>
              <a:gd name="connsiteX5" fmla="*/ 955161 w 1094343"/>
              <a:gd name="connsiteY5" fmla="*/ 834923 h 834923"/>
              <a:gd name="connsiteX6" fmla="*/ 139182 w 1094343"/>
              <a:gd name="connsiteY6" fmla="*/ 834923 h 834923"/>
              <a:gd name="connsiteX7" fmla="*/ 0 w 1094343"/>
              <a:gd name="connsiteY7" fmla="*/ 695741 h 834923"/>
              <a:gd name="connsiteX8" fmla="*/ 0 w 1094343"/>
              <a:gd name="connsiteY8" fmla="*/ 139182 h 834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343" h="834923">
                <a:moveTo>
                  <a:pt x="0" y="139182"/>
                </a:moveTo>
                <a:cubicBezTo>
                  <a:pt x="0" y="62314"/>
                  <a:pt x="62314" y="0"/>
                  <a:pt x="139182" y="0"/>
                </a:cubicBezTo>
                <a:lnTo>
                  <a:pt x="955161" y="0"/>
                </a:lnTo>
                <a:cubicBezTo>
                  <a:pt x="1032029" y="0"/>
                  <a:pt x="1094343" y="62314"/>
                  <a:pt x="1094343" y="139182"/>
                </a:cubicBezTo>
                <a:lnTo>
                  <a:pt x="1094343" y="695741"/>
                </a:lnTo>
                <a:cubicBezTo>
                  <a:pt x="1094343" y="772609"/>
                  <a:pt x="1032029" y="834923"/>
                  <a:pt x="955161" y="834923"/>
                </a:cubicBezTo>
                <a:lnTo>
                  <a:pt x="139182" y="834923"/>
                </a:lnTo>
                <a:cubicBezTo>
                  <a:pt x="62314" y="834923"/>
                  <a:pt x="0" y="772609"/>
                  <a:pt x="0" y="695741"/>
                </a:cubicBezTo>
                <a:lnTo>
                  <a:pt x="0" y="139182"/>
                </a:lnTo>
                <a:close/>
              </a:path>
            </a:pathLst>
          </a:cu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86485" tIns="86485" rIns="86485" bIns="86485" spcCol="1270" anchor="ctr"/>
          <a:lstStyle/>
          <a:p>
            <a:pPr marL="0" marR="0" lvl="0" indent="0" algn="ctr" defTabSz="533400" eaLnBrk="1" fontAlgn="auto" latinLnBrk="0" hangingPunct="1">
              <a:lnSpc>
                <a:spcPct val="90000"/>
              </a:lnSpc>
              <a:spcBef>
                <a:spcPct val="0"/>
              </a:spcBef>
              <a:spcAft>
                <a:spcPct val="3500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latin typeface="Calibri" panose="020F0502020204030204"/>
                <a:ea typeface="+mn-ea"/>
                <a:cs typeface="+mn-cs"/>
              </a:rPr>
              <a:t>AI chooses the pattern and automates it</a:t>
            </a:r>
          </a:p>
        </p:txBody>
      </p:sp>
    </p:spTree>
    <p:extLst>
      <p:ext uri="{BB962C8B-B14F-4D97-AF65-F5344CB8AC3E}">
        <p14:creationId xmlns:p14="http://schemas.microsoft.com/office/powerpoint/2010/main" val="292475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anim calcmode="lin" valueType="num">
                                      <p:cBhvr>
                                        <p:cTn id="50" dur="1000" fill="hold"/>
                                        <p:tgtEl>
                                          <p:spTgt spid="22"/>
                                        </p:tgtEl>
                                        <p:attrNameLst>
                                          <p:attrName>ppt_x</p:attrName>
                                        </p:attrNameLst>
                                      </p:cBhvr>
                                      <p:tavLst>
                                        <p:tav tm="0">
                                          <p:val>
                                            <p:strVal val="#ppt_x"/>
                                          </p:val>
                                        </p:tav>
                                        <p:tav tm="100000">
                                          <p:val>
                                            <p:strVal val="#ppt_x"/>
                                          </p:val>
                                        </p:tav>
                                      </p:tavLst>
                                    </p:anim>
                                    <p:anim calcmode="lin" valueType="num">
                                      <p:cBhvr>
                                        <p:cTn id="5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1000"/>
                                        <p:tgtEl>
                                          <p:spTgt spid="26"/>
                                        </p:tgtEl>
                                      </p:cBhvr>
                                    </p:animEffect>
                                    <p:anim calcmode="lin" valueType="num">
                                      <p:cBhvr>
                                        <p:cTn id="57" dur="1000" fill="hold"/>
                                        <p:tgtEl>
                                          <p:spTgt spid="26"/>
                                        </p:tgtEl>
                                        <p:attrNameLst>
                                          <p:attrName>ppt_x</p:attrName>
                                        </p:attrNameLst>
                                      </p:cBhvr>
                                      <p:tavLst>
                                        <p:tav tm="0">
                                          <p:val>
                                            <p:strVal val="#ppt_x"/>
                                          </p:val>
                                        </p:tav>
                                        <p:tav tm="100000">
                                          <p:val>
                                            <p:strVal val="#ppt_x"/>
                                          </p:val>
                                        </p:tav>
                                      </p:tavLst>
                                    </p:anim>
                                    <p:anim calcmode="lin" valueType="num">
                                      <p:cBhvr>
                                        <p:cTn id="58"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1000"/>
                                        <p:tgtEl>
                                          <p:spTgt spid="25"/>
                                        </p:tgtEl>
                                      </p:cBhvr>
                                    </p:animEffect>
                                    <p:anim calcmode="lin" valueType="num">
                                      <p:cBhvr>
                                        <p:cTn id="64" dur="1000" fill="hold"/>
                                        <p:tgtEl>
                                          <p:spTgt spid="25"/>
                                        </p:tgtEl>
                                        <p:attrNameLst>
                                          <p:attrName>ppt_x</p:attrName>
                                        </p:attrNameLst>
                                      </p:cBhvr>
                                      <p:tavLst>
                                        <p:tav tm="0">
                                          <p:val>
                                            <p:strVal val="#ppt_x"/>
                                          </p:val>
                                        </p:tav>
                                        <p:tav tm="100000">
                                          <p:val>
                                            <p:strVal val="#ppt_x"/>
                                          </p:val>
                                        </p:tav>
                                      </p:tavLst>
                                    </p:anim>
                                    <p:anim calcmode="lin" valueType="num">
                                      <p:cBhvr>
                                        <p:cTn id="6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1000"/>
                                        <p:tgtEl>
                                          <p:spTgt spid="29"/>
                                        </p:tgtEl>
                                      </p:cBhvr>
                                    </p:animEffect>
                                    <p:anim calcmode="lin" valueType="num">
                                      <p:cBhvr>
                                        <p:cTn id="71" dur="1000" fill="hold"/>
                                        <p:tgtEl>
                                          <p:spTgt spid="29"/>
                                        </p:tgtEl>
                                        <p:attrNameLst>
                                          <p:attrName>ppt_x</p:attrName>
                                        </p:attrNameLst>
                                      </p:cBhvr>
                                      <p:tavLst>
                                        <p:tav tm="0">
                                          <p:val>
                                            <p:strVal val="#ppt_x"/>
                                          </p:val>
                                        </p:tav>
                                        <p:tav tm="100000">
                                          <p:val>
                                            <p:strVal val="#ppt_x"/>
                                          </p:val>
                                        </p:tav>
                                      </p:tavLst>
                                    </p:anim>
                                    <p:anim calcmode="lin" valueType="num">
                                      <p:cBhvr>
                                        <p:cTn id="72"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1000"/>
                                        <p:tgtEl>
                                          <p:spTgt spid="28"/>
                                        </p:tgtEl>
                                      </p:cBhvr>
                                    </p:animEffect>
                                    <p:anim calcmode="lin" valueType="num">
                                      <p:cBhvr>
                                        <p:cTn id="78" dur="1000" fill="hold"/>
                                        <p:tgtEl>
                                          <p:spTgt spid="28"/>
                                        </p:tgtEl>
                                        <p:attrNameLst>
                                          <p:attrName>ppt_x</p:attrName>
                                        </p:attrNameLst>
                                      </p:cBhvr>
                                      <p:tavLst>
                                        <p:tav tm="0">
                                          <p:val>
                                            <p:strVal val="#ppt_x"/>
                                          </p:val>
                                        </p:tav>
                                        <p:tav tm="100000">
                                          <p:val>
                                            <p:strVal val="#ppt_x"/>
                                          </p:val>
                                        </p:tav>
                                      </p:tavLst>
                                    </p:anim>
                                    <p:anim calcmode="lin" valueType="num">
                                      <p:cBhvr>
                                        <p:cTn id="7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fade">
                                      <p:cBhvr>
                                        <p:cTn id="84" dur="1000"/>
                                        <p:tgtEl>
                                          <p:spTgt spid="31"/>
                                        </p:tgtEl>
                                      </p:cBhvr>
                                    </p:animEffect>
                                    <p:anim calcmode="lin" valueType="num">
                                      <p:cBhvr>
                                        <p:cTn id="85" dur="1000" fill="hold"/>
                                        <p:tgtEl>
                                          <p:spTgt spid="31"/>
                                        </p:tgtEl>
                                        <p:attrNameLst>
                                          <p:attrName>ppt_x</p:attrName>
                                        </p:attrNameLst>
                                      </p:cBhvr>
                                      <p:tavLst>
                                        <p:tav tm="0">
                                          <p:val>
                                            <p:strVal val="#ppt_x"/>
                                          </p:val>
                                        </p:tav>
                                        <p:tav tm="100000">
                                          <p:val>
                                            <p:strVal val="#ppt_x"/>
                                          </p:val>
                                        </p:tav>
                                      </p:tavLst>
                                    </p:anim>
                                    <p:anim calcmode="lin" valueType="num">
                                      <p:cBhvr>
                                        <p:cTn id="8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1000"/>
                                        <p:tgtEl>
                                          <p:spTgt spid="15"/>
                                        </p:tgtEl>
                                      </p:cBhvr>
                                    </p:animEffect>
                                    <p:anim calcmode="lin" valueType="num">
                                      <p:cBhvr>
                                        <p:cTn id="92" dur="1000" fill="hold"/>
                                        <p:tgtEl>
                                          <p:spTgt spid="15"/>
                                        </p:tgtEl>
                                        <p:attrNameLst>
                                          <p:attrName>ppt_x</p:attrName>
                                        </p:attrNameLst>
                                      </p:cBhvr>
                                      <p:tavLst>
                                        <p:tav tm="0">
                                          <p:val>
                                            <p:strVal val="#ppt_x"/>
                                          </p:val>
                                        </p:tav>
                                        <p:tav tm="100000">
                                          <p:val>
                                            <p:strVal val="#ppt_x"/>
                                          </p:val>
                                        </p:tav>
                                      </p:tavLst>
                                    </p:anim>
                                    <p:anim calcmode="lin" valueType="num">
                                      <p:cBhvr>
                                        <p:cTn id="9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1042988" y="247543"/>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a:t>Research Gap:</a:t>
            </a:r>
            <a:endParaRPr lang="en-US" dirty="0"/>
          </a:p>
        </p:txBody>
      </p:sp>
      <p:sp>
        <p:nvSpPr>
          <p:cNvPr id="6" name="Content Placeholder 2">
            <a:extLst>
              <a:ext uri="{FF2B5EF4-FFF2-40B4-BE49-F238E27FC236}">
                <a16:creationId xmlns:a16="http://schemas.microsoft.com/office/drawing/2014/main" id="{8C0A7162-5064-4A94-AAE2-86EF16434EDD}"/>
              </a:ext>
            </a:extLst>
          </p:cNvPr>
          <p:cNvSpPr txBox="1">
            <a:spLocks/>
          </p:cNvSpPr>
          <p:nvPr/>
        </p:nvSpPr>
        <p:spPr>
          <a:xfrm>
            <a:off x="831271" y="1025622"/>
            <a:ext cx="11360729" cy="4638908"/>
          </a:xfrm>
          <a:prstGeom prst="rect">
            <a:avLst/>
          </a:prstGeom>
        </p:spPr>
        <p:txBody>
          <a:bodyPr vert="horz" lIns="91440" tIns="45720" rIns="91440" bIns="45720" rtlCol="0">
            <a:noAutofit/>
          </a:bodyPr>
          <a:lstStyle>
            <a:defPPr>
              <a:defRPr lang="en-US"/>
            </a:defPPr>
            <a:lvl1pPr marL="400050" indent="-400050" defTabSz="342900">
              <a:lnSpc>
                <a:spcPct val="170000"/>
              </a:lnSpc>
              <a:spcBef>
                <a:spcPts val="0"/>
              </a:spcBef>
              <a:spcAft>
                <a:spcPts val="600"/>
              </a:spcAft>
              <a:buClr>
                <a:schemeClr val="accent1"/>
              </a:buClr>
              <a:buSzPct val="80000"/>
              <a:buFont typeface="Wingdings" panose="05000000000000000000" pitchFamily="2" charset="2"/>
              <a:buAutoNum type="arabicPeriod"/>
              <a:defRPr sz="1600">
                <a:solidFill>
                  <a:srgbClr val="242753"/>
                </a:solidFill>
                <a:latin typeface="Arial" panose="020B0604020202020204" pitchFamily="34" charset="0"/>
                <a:cs typeface="Arial" panose="020B0604020202020204" pitchFamily="34" charset="0"/>
              </a:defRPr>
            </a:lvl1pPr>
            <a:lvl2pPr marL="557213" indent="-214313" defTabSz="342900">
              <a:spcBef>
                <a:spcPts val="750"/>
              </a:spcBef>
              <a:spcAft>
                <a:spcPts val="0"/>
              </a:spcAft>
              <a:buClr>
                <a:schemeClr val="accent1"/>
              </a:buClr>
              <a:buSzPct val="80000"/>
              <a:buFont typeface="Wingdings 3" charset="2"/>
              <a:buChar char=""/>
              <a:defRPr sz="1200">
                <a:solidFill>
                  <a:schemeClr val="tx1">
                    <a:lumMod val="75000"/>
                    <a:lumOff val="25000"/>
                  </a:schemeClr>
                </a:solidFill>
              </a:defRPr>
            </a:lvl2pPr>
            <a:lvl3pPr marL="857250" indent="-171450" defTabSz="342900">
              <a:spcBef>
                <a:spcPts val="750"/>
              </a:spcBef>
              <a:spcAft>
                <a:spcPts val="0"/>
              </a:spcAft>
              <a:buClr>
                <a:schemeClr val="accent1"/>
              </a:buClr>
              <a:buSzPct val="80000"/>
              <a:buFont typeface="Wingdings 3" charset="2"/>
              <a:buChar char=""/>
              <a:defRPr sz="1050">
                <a:solidFill>
                  <a:schemeClr val="tx1">
                    <a:lumMod val="75000"/>
                    <a:lumOff val="25000"/>
                  </a:schemeClr>
                </a:solidFill>
              </a:defRPr>
            </a:lvl3pPr>
            <a:lvl4pPr marL="12001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4pPr>
            <a:lvl5pPr marL="15430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5pPr>
            <a:lvl6pPr marL="18859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6pPr>
            <a:lvl7pPr marL="22288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7pPr>
            <a:lvl8pPr marL="25717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8pPr>
            <a:lvl9pPr marL="29146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9pPr>
          </a:lstStyle>
          <a:p>
            <a:pPr>
              <a:buFont typeface="Arial" panose="020B0604020202020204" pitchFamily="34" charset="0"/>
              <a:buChar char="•"/>
            </a:pPr>
            <a:r>
              <a:rPr lang="en-US" dirty="0"/>
              <a:t>Clear gap in the current studies of human-led supervision of AI machines (</a:t>
            </a:r>
            <a:r>
              <a:rPr lang="en-US" dirty="0" err="1"/>
              <a:t>Dejoux</a:t>
            </a:r>
            <a:r>
              <a:rPr lang="en-US" dirty="0"/>
              <a:t> &amp; Léon, 2018). </a:t>
            </a:r>
          </a:p>
          <a:p>
            <a:pPr>
              <a:buFont typeface="Arial" panose="020B0604020202020204" pitchFamily="34" charset="0"/>
              <a:buChar char="•"/>
            </a:pPr>
            <a:r>
              <a:rPr lang="en-US" dirty="0"/>
              <a:t>Further invigorated as AI machines &amp; technologies are non-functional without the presence &amp; support of a leader/human (Pugliese et al., 2015).</a:t>
            </a:r>
          </a:p>
          <a:p>
            <a:pPr>
              <a:buFont typeface="Arial" panose="020B0604020202020204" pitchFamily="34" charset="0"/>
              <a:buChar char="•"/>
            </a:pPr>
            <a:r>
              <a:rPr lang="en-US" dirty="0"/>
              <a:t>No concerted academic deliberation on the likely fallouts of automated leadership in either leadership or organizational studies (Parry et al., 2016). </a:t>
            </a:r>
          </a:p>
          <a:p>
            <a:pPr>
              <a:buFont typeface="Arial" panose="020B0604020202020204" pitchFamily="34" charset="0"/>
              <a:buChar char="•"/>
            </a:pPr>
            <a:r>
              <a:rPr lang="en-US" dirty="0"/>
              <a:t>Limited Literature of intelligent machine and human-AI interaction in the complex manufacturing environment (Xu, 2017; Zhong et al., 2017; Yin et al., 2015, ).</a:t>
            </a:r>
          </a:p>
          <a:p>
            <a:pPr>
              <a:buFont typeface="Arial" panose="020B0604020202020204" pitchFamily="34" charset="0"/>
              <a:buChar char="•"/>
            </a:pPr>
            <a:r>
              <a:rPr lang="en-US" dirty="0"/>
              <a:t>Technological changes as envisaged in Wales 4.0 need to be explore for delivering Economic Transformation to make ready the Welsh manufacturing sector for future, including artificial intelligence, automation, </a:t>
            </a:r>
            <a:r>
              <a:rPr lang="en-US" dirty="0" err="1"/>
              <a:t>digitalisation</a:t>
            </a:r>
            <a:r>
              <a:rPr lang="en-US" dirty="0"/>
              <a:t> (OGL, 2020). </a:t>
            </a:r>
          </a:p>
        </p:txBody>
      </p:sp>
      <p:pic>
        <p:nvPicPr>
          <p:cNvPr id="5" name="Picture 4">
            <a:extLst>
              <a:ext uri="{FF2B5EF4-FFF2-40B4-BE49-F238E27FC236}">
                <a16:creationId xmlns:a16="http://schemas.microsoft.com/office/drawing/2014/main" id="{C2D93834-029B-6E48-979A-13A2F33103C8}"/>
              </a:ext>
            </a:extLst>
          </p:cNvPr>
          <p:cNvPicPr>
            <a:picLocks noChangeAspect="1"/>
          </p:cNvPicPr>
          <p:nvPr/>
        </p:nvPicPr>
        <p:blipFill>
          <a:blip r:embed="rId3"/>
          <a:srcRect/>
          <a:stretch/>
        </p:blipFill>
        <p:spPr>
          <a:xfrm>
            <a:off x="0" y="4953000"/>
            <a:ext cx="12192000" cy="1905000"/>
          </a:xfrm>
          <a:prstGeom prst="rect">
            <a:avLst/>
          </a:prstGeom>
        </p:spPr>
      </p:pic>
    </p:spTree>
    <p:extLst>
      <p:ext uri="{BB962C8B-B14F-4D97-AF65-F5344CB8AC3E}">
        <p14:creationId xmlns:p14="http://schemas.microsoft.com/office/powerpoint/2010/main" val="3370750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1000"/>
                                        <p:tgtEl>
                                          <p:spTgt spid="6">
                                            <p:txEl>
                                              <p:pRg st="1" end="1"/>
                                            </p:txEl>
                                          </p:spTgt>
                                        </p:tgtEl>
                                      </p:cBhvr>
                                    </p:animEffect>
                                    <p:anim calcmode="lin" valueType="num">
                                      <p:cBhvr>
                                        <p:cTn id="22"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1000"/>
                                        <p:tgtEl>
                                          <p:spTgt spid="6">
                                            <p:txEl>
                                              <p:pRg st="2" end="2"/>
                                            </p:txEl>
                                          </p:spTgt>
                                        </p:tgtEl>
                                      </p:cBhvr>
                                    </p:animEffect>
                                    <p:anim calcmode="lin" valueType="num">
                                      <p:cBhvr>
                                        <p:cTn id="2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Effect transition="in" filter="fade">
                                      <p:cBhvr>
                                        <p:cTn id="35" dur="1000"/>
                                        <p:tgtEl>
                                          <p:spTgt spid="6">
                                            <p:txEl>
                                              <p:pRg st="3" end="3"/>
                                            </p:txEl>
                                          </p:spTgt>
                                        </p:tgtEl>
                                      </p:cBhvr>
                                    </p:animEffect>
                                    <p:anim calcmode="lin" valueType="num">
                                      <p:cBhvr>
                                        <p:cTn id="36"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4" end="4"/>
                                            </p:txEl>
                                          </p:spTgt>
                                        </p:tgtEl>
                                        <p:attrNameLst>
                                          <p:attrName>style.visibility</p:attrName>
                                        </p:attrNameLst>
                                      </p:cBhvr>
                                      <p:to>
                                        <p:strVal val="visible"/>
                                      </p:to>
                                    </p:set>
                                    <p:animEffect transition="in" filter="fade">
                                      <p:cBhvr>
                                        <p:cTn id="42" dur="1000"/>
                                        <p:tgtEl>
                                          <p:spTgt spid="6">
                                            <p:txEl>
                                              <p:pRg st="4" end="4"/>
                                            </p:txEl>
                                          </p:spTgt>
                                        </p:tgtEl>
                                      </p:cBhvr>
                                    </p:animEffect>
                                    <p:anim calcmode="lin" valueType="num">
                                      <p:cBhvr>
                                        <p:cTn id="43"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937462" y="25661"/>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Conceptual Framework:</a:t>
            </a:r>
          </a:p>
        </p:txBody>
      </p:sp>
      <p:pic>
        <p:nvPicPr>
          <p:cNvPr id="7" name="Picture 6">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4953000"/>
            <a:ext cx="12192000" cy="1905000"/>
          </a:xfrm>
          <a:prstGeom prst="rect">
            <a:avLst/>
          </a:prstGeom>
        </p:spPr>
      </p:pic>
      <p:graphicFrame>
        <p:nvGraphicFramePr>
          <p:cNvPr id="25" name="Diagram 24"/>
          <p:cNvGraphicFramePr/>
          <p:nvPr>
            <p:extLst>
              <p:ext uri="{D42A27DB-BD31-4B8C-83A1-F6EECF244321}">
                <p14:modId xmlns:p14="http://schemas.microsoft.com/office/powerpoint/2010/main" val="2826128108"/>
              </p:ext>
            </p:extLst>
          </p:nvPr>
        </p:nvGraphicFramePr>
        <p:xfrm>
          <a:off x="2288014" y="1963794"/>
          <a:ext cx="1348910" cy="14701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6" name="Line Callout 2 (Border and Accent Bar) 25"/>
          <p:cNvSpPr/>
          <p:nvPr/>
        </p:nvSpPr>
        <p:spPr>
          <a:xfrm>
            <a:off x="4596082" y="635500"/>
            <a:ext cx="1442392" cy="959362"/>
          </a:xfrm>
          <a:prstGeom prst="accentBorderCallout2">
            <a:avLst>
              <a:gd name="adj1" fmla="val 18750"/>
              <a:gd name="adj2" fmla="val -8333"/>
              <a:gd name="adj3" fmla="val 18750"/>
              <a:gd name="adj4" fmla="val -16667"/>
              <a:gd name="adj5" fmla="val 219669"/>
              <a:gd name="adj6" fmla="val -66987"/>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7030A0"/>
                </a:solidFill>
                <a:effectLst/>
                <a:uLnTx/>
                <a:uFillTx/>
              </a:rPr>
              <a:t>Human Leader</a:t>
            </a:r>
            <a:endParaRPr kumimoji="0" lang="en-GB" sz="1800" b="1" i="0" u="none" strike="noStrike" kern="0" cap="none" spc="0" normalizeH="0" baseline="0" noProof="0" dirty="0">
              <a:ln>
                <a:noFill/>
              </a:ln>
              <a:solidFill>
                <a:srgbClr val="7030A0"/>
              </a:solidFill>
              <a:effectLst/>
              <a:uLnTx/>
              <a:uFillTx/>
            </a:endParaRPr>
          </a:p>
        </p:txBody>
      </p:sp>
      <p:sp>
        <p:nvSpPr>
          <p:cNvPr id="27" name="Line Callout 2 (Border and Accent Bar) 26"/>
          <p:cNvSpPr/>
          <p:nvPr/>
        </p:nvSpPr>
        <p:spPr>
          <a:xfrm>
            <a:off x="4596082" y="4660836"/>
            <a:ext cx="1442392" cy="825564"/>
          </a:xfrm>
          <a:prstGeom prst="accentBorderCallout2">
            <a:avLst>
              <a:gd name="adj1" fmla="val 18750"/>
              <a:gd name="adj2" fmla="val -8333"/>
              <a:gd name="adj3" fmla="val 18750"/>
              <a:gd name="adj4" fmla="val -16667"/>
              <a:gd name="adj5" fmla="val -184604"/>
              <a:gd name="adj6" fmla="val -66989"/>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7030A0"/>
                </a:solidFill>
                <a:effectLst/>
                <a:uLnTx/>
                <a:uFillTx/>
              </a:rPr>
              <a:t>Artificial Intelligence</a:t>
            </a:r>
          </a:p>
        </p:txBody>
      </p:sp>
      <p:sp>
        <p:nvSpPr>
          <p:cNvPr id="28" name="Up Arrow 27"/>
          <p:cNvSpPr/>
          <p:nvPr/>
        </p:nvSpPr>
        <p:spPr>
          <a:xfrm>
            <a:off x="5142490" y="3963377"/>
            <a:ext cx="199983" cy="649064"/>
          </a:xfrm>
          <a:prstGeom prst="upArrow">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7030A0"/>
              </a:solidFill>
              <a:effectLst/>
              <a:uLnTx/>
              <a:uFillTx/>
            </a:endParaRPr>
          </a:p>
        </p:txBody>
      </p:sp>
      <p:sp>
        <p:nvSpPr>
          <p:cNvPr id="29" name="Rounded Rectangle 28"/>
          <p:cNvSpPr/>
          <p:nvPr/>
        </p:nvSpPr>
        <p:spPr>
          <a:xfrm>
            <a:off x="4725205" y="3247413"/>
            <a:ext cx="1067622" cy="703153"/>
          </a:xfrm>
          <a:prstGeom prst="round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7030A0"/>
                </a:solidFill>
                <a:effectLst/>
                <a:uLnTx/>
                <a:uFillTx/>
              </a:rPr>
              <a:t>AI Decision Making System</a:t>
            </a:r>
          </a:p>
        </p:txBody>
      </p:sp>
      <p:sp>
        <p:nvSpPr>
          <p:cNvPr id="30" name="Up Arrow 29"/>
          <p:cNvSpPr/>
          <p:nvPr/>
        </p:nvSpPr>
        <p:spPr>
          <a:xfrm>
            <a:off x="5125170" y="1610519"/>
            <a:ext cx="192109" cy="580742"/>
          </a:xfrm>
          <a:prstGeom prst="upArrow">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7030A0"/>
              </a:solidFill>
              <a:effectLst/>
              <a:uLnTx/>
              <a:uFillTx/>
            </a:endParaRPr>
          </a:p>
        </p:txBody>
      </p:sp>
      <p:sp>
        <p:nvSpPr>
          <p:cNvPr id="31" name="Rectangle 30"/>
          <p:cNvSpPr/>
          <p:nvPr/>
        </p:nvSpPr>
        <p:spPr>
          <a:xfrm>
            <a:off x="4796064" y="2218305"/>
            <a:ext cx="859766" cy="634830"/>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Is this optimal decision option</a:t>
            </a:r>
          </a:p>
        </p:txBody>
      </p:sp>
      <p:sp>
        <p:nvSpPr>
          <p:cNvPr id="53" name="Rectangle 52"/>
          <p:cNvSpPr/>
          <p:nvPr/>
        </p:nvSpPr>
        <p:spPr>
          <a:xfrm>
            <a:off x="6222258" y="3207762"/>
            <a:ext cx="707024" cy="327379"/>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Revise Decision</a:t>
            </a:r>
          </a:p>
        </p:txBody>
      </p:sp>
      <p:sp>
        <p:nvSpPr>
          <p:cNvPr id="54" name="Rectangle 53"/>
          <p:cNvSpPr/>
          <p:nvPr/>
        </p:nvSpPr>
        <p:spPr>
          <a:xfrm>
            <a:off x="7183255" y="521629"/>
            <a:ext cx="1180998" cy="371503"/>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AI not involved in Decision </a:t>
            </a:r>
          </a:p>
        </p:txBody>
      </p:sp>
      <p:cxnSp>
        <p:nvCxnSpPr>
          <p:cNvPr id="55" name="Straight Arrow Connector 54"/>
          <p:cNvCxnSpPr>
            <a:cxnSpLocks noChangeShapeType="1"/>
          </p:cNvCxnSpPr>
          <p:nvPr/>
        </p:nvCxnSpPr>
        <p:spPr bwMode="auto">
          <a:xfrm flipV="1">
            <a:off x="6038475" y="1211971"/>
            <a:ext cx="1144780" cy="9964"/>
          </a:xfrm>
          <a:prstGeom prst="straightConnector1">
            <a:avLst/>
          </a:prstGeom>
          <a:noFill/>
          <a:ln w="6350" algn="ctr">
            <a:solidFill>
              <a:srgbClr val="548235"/>
            </a:solidFill>
            <a:miter lim="800000"/>
            <a:headEnd/>
            <a:tailEnd type="triangle" w="med" len="med"/>
          </a:ln>
        </p:spPr>
      </p:cxnSp>
      <p:cxnSp>
        <p:nvCxnSpPr>
          <p:cNvPr id="56" name="Straight Connector 55"/>
          <p:cNvCxnSpPr>
            <a:cxnSpLocks noChangeShapeType="1"/>
          </p:cNvCxnSpPr>
          <p:nvPr/>
        </p:nvCxnSpPr>
        <p:spPr bwMode="auto">
          <a:xfrm>
            <a:off x="7183255" y="964302"/>
            <a:ext cx="0" cy="909544"/>
          </a:xfrm>
          <a:prstGeom prst="line">
            <a:avLst/>
          </a:prstGeom>
          <a:noFill/>
          <a:ln w="6350" algn="ctr">
            <a:solidFill>
              <a:srgbClr val="548235"/>
            </a:solidFill>
            <a:miter lim="800000"/>
            <a:headEnd/>
            <a:tailEnd/>
          </a:ln>
        </p:spPr>
      </p:cxnSp>
      <p:cxnSp>
        <p:nvCxnSpPr>
          <p:cNvPr id="57" name="Straight Arrow Connector 56"/>
          <p:cNvCxnSpPr>
            <a:cxnSpLocks noChangeShapeType="1"/>
          </p:cNvCxnSpPr>
          <p:nvPr/>
        </p:nvCxnSpPr>
        <p:spPr bwMode="auto">
          <a:xfrm>
            <a:off x="7183255" y="964302"/>
            <a:ext cx="1387279" cy="0"/>
          </a:xfrm>
          <a:prstGeom prst="straightConnector1">
            <a:avLst/>
          </a:prstGeom>
          <a:noFill/>
          <a:ln w="6350" algn="ctr">
            <a:solidFill>
              <a:srgbClr val="548235"/>
            </a:solidFill>
            <a:miter lim="800000"/>
            <a:headEnd/>
            <a:tailEnd type="triangle" w="med" len="med"/>
          </a:ln>
        </p:spPr>
      </p:cxnSp>
      <p:cxnSp>
        <p:nvCxnSpPr>
          <p:cNvPr id="58" name="Straight Arrow Connector 57"/>
          <p:cNvCxnSpPr>
            <a:cxnSpLocks noChangeShapeType="1"/>
          </p:cNvCxnSpPr>
          <p:nvPr/>
        </p:nvCxnSpPr>
        <p:spPr bwMode="auto">
          <a:xfrm>
            <a:off x="7183255" y="1873846"/>
            <a:ext cx="1387279" cy="0"/>
          </a:xfrm>
          <a:prstGeom prst="straightConnector1">
            <a:avLst/>
          </a:prstGeom>
          <a:noFill/>
          <a:ln w="6350" algn="ctr">
            <a:solidFill>
              <a:srgbClr val="548235"/>
            </a:solidFill>
            <a:miter lim="800000"/>
            <a:headEnd/>
            <a:tailEnd type="triangle" w="med" len="med"/>
          </a:ln>
        </p:spPr>
      </p:cxnSp>
      <p:sp>
        <p:nvSpPr>
          <p:cNvPr id="59" name="Rounded Rectangle 58"/>
          <p:cNvSpPr/>
          <p:nvPr/>
        </p:nvSpPr>
        <p:spPr>
          <a:xfrm>
            <a:off x="8570534" y="558637"/>
            <a:ext cx="1113287" cy="811330"/>
          </a:xfrm>
          <a:prstGeom prst="round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7030A0"/>
                </a:solidFill>
                <a:effectLst/>
                <a:uLnTx/>
                <a:uFillTx/>
              </a:rPr>
              <a:t>Originate decision</a:t>
            </a:r>
          </a:p>
        </p:txBody>
      </p:sp>
      <p:sp>
        <p:nvSpPr>
          <p:cNvPr id="60" name="Rectangle 59"/>
          <p:cNvSpPr/>
          <p:nvPr/>
        </p:nvSpPr>
        <p:spPr>
          <a:xfrm>
            <a:off x="7210025" y="1601979"/>
            <a:ext cx="1333740" cy="200698"/>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AI involve in decision </a:t>
            </a:r>
          </a:p>
        </p:txBody>
      </p:sp>
      <p:sp>
        <p:nvSpPr>
          <p:cNvPr id="61" name="Rounded Rectangle 60"/>
          <p:cNvSpPr/>
          <p:nvPr/>
        </p:nvSpPr>
        <p:spPr>
          <a:xfrm>
            <a:off x="8570534" y="1478145"/>
            <a:ext cx="1113287" cy="809906"/>
          </a:xfrm>
          <a:prstGeom prst="round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7030A0"/>
                </a:solidFill>
                <a:effectLst/>
                <a:uLnTx/>
                <a:uFillTx/>
              </a:rPr>
              <a:t>The generated decision is up to the requirements</a:t>
            </a:r>
          </a:p>
        </p:txBody>
      </p:sp>
      <p:sp>
        <p:nvSpPr>
          <p:cNvPr id="62" name="Rectangle 61"/>
          <p:cNvSpPr/>
          <p:nvPr/>
        </p:nvSpPr>
        <p:spPr>
          <a:xfrm>
            <a:off x="8734299" y="3176244"/>
            <a:ext cx="872364" cy="377198"/>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Revise Decision</a:t>
            </a:r>
          </a:p>
        </p:txBody>
      </p:sp>
      <p:cxnSp>
        <p:nvCxnSpPr>
          <p:cNvPr id="63" name="Straight Arrow Connector 62"/>
          <p:cNvCxnSpPr>
            <a:cxnSpLocks noChangeShapeType="1"/>
            <a:stCxn id="61" idx="2"/>
          </p:cNvCxnSpPr>
          <p:nvPr/>
        </p:nvCxnSpPr>
        <p:spPr bwMode="auto">
          <a:xfrm>
            <a:off x="9127965" y="2288051"/>
            <a:ext cx="0" cy="845491"/>
          </a:xfrm>
          <a:prstGeom prst="straightConnector1">
            <a:avLst/>
          </a:prstGeom>
          <a:noFill/>
          <a:ln w="6350" algn="ctr">
            <a:solidFill>
              <a:srgbClr val="548235"/>
            </a:solidFill>
            <a:miter lim="800000"/>
            <a:headEnd/>
            <a:tailEnd type="triangle" w="med" len="med"/>
          </a:ln>
        </p:spPr>
      </p:cxnSp>
      <p:cxnSp>
        <p:nvCxnSpPr>
          <p:cNvPr id="64" name="Straight Arrow Connector 63"/>
          <p:cNvCxnSpPr>
            <a:cxnSpLocks noChangeShapeType="1"/>
          </p:cNvCxnSpPr>
          <p:nvPr/>
        </p:nvCxnSpPr>
        <p:spPr bwMode="auto">
          <a:xfrm>
            <a:off x="9683821" y="1021237"/>
            <a:ext cx="625142" cy="0"/>
          </a:xfrm>
          <a:prstGeom prst="straightConnector1">
            <a:avLst/>
          </a:prstGeom>
          <a:noFill/>
          <a:ln w="6350" algn="ctr">
            <a:solidFill>
              <a:srgbClr val="548235"/>
            </a:solidFill>
            <a:miter lim="800000"/>
            <a:headEnd/>
            <a:tailEnd type="triangle" w="med" len="med"/>
          </a:ln>
        </p:spPr>
      </p:cxnSp>
      <p:sp>
        <p:nvSpPr>
          <p:cNvPr id="65" name="Rounded Rectangle 64"/>
          <p:cNvSpPr/>
          <p:nvPr/>
        </p:nvSpPr>
        <p:spPr>
          <a:xfrm>
            <a:off x="10308963" y="584258"/>
            <a:ext cx="1113287" cy="809906"/>
          </a:xfrm>
          <a:prstGeom prst="round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7030A0"/>
                </a:solidFill>
                <a:effectLst/>
                <a:uLnTx/>
                <a:uFillTx/>
              </a:rPr>
              <a:t>Implement Decision</a:t>
            </a:r>
          </a:p>
        </p:txBody>
      </p:sp>
      <p:cxnSp>
        <p:nvCxnSpPr>
          <p:cNvPr id="66" name="Straight Connector 65"/>
          <p:cNvCxnSpPr>
            <a:cxnSpLocks noChangeShapeType="1"/>
          </p:cNvCxnSpPr>
          <p:nvPr/>
        </p:nvCxnSpPr>
        <p:spPr bwMode="auto">
          <a:xfrm>
            <a:off x="9683821" y="1873846"/>
            <a:ext cx="1099115" cy="0"/>
          </a:xfrm>
          <a:prstGeom prst="line">
            <a:avLst/>
          </a:prstGeom>
          <a:noFill/>
          <a:ln w="6350" algn="ctr">
            <a:solidFill>
              <a:srgbClr val="548235"/>
            </a:solidFill>
            <a:miter lim="800000"/>
            <a:headEnd/>
            <a:tailEnd/>
          </a:ln>
        </p:spPr>
      </p:cxnSp>
      <p:cxnSp>
        <p:nvCxnSpPr>
          <p:cNvPr id="67" name="Straight Arrow Connector 66"/>
          <p:cNvCxnSpPr>
            <a:cxnSpLocks noChangeShapeType="1"/>
          </p:cNvCxnSpPr>
          <p:nvPr/>
        </p:nvCxnSpPr>
        <p:spPr bwMode="auto">
          <a:xfrm flipV="1">
            <a:off x="10782936" y="1419785"/>
            <a:ext cx="0" cy="454061"/>
          </a:xfrm>
          <a:prstGeom prst="straightConnector1">
            <a:avLst/>
          </a:prstGeom>
          <a:noFill/>
          <a:ln w="6350" algn="ctr">
            <a:solidFill>
              <a:srgbClr val="548235"/>
            </a:solidFill>
            <a:miter lim="800000"/>
            <a:headEnd/>
            <a:tailEnd type="triangle" w="med" len="med"/>
          </a:ln>
        </p:spPr>
      </p:cxnSp>
      <p:sp>
        <p:nvSpPr>
          <p:cNvPr id="68" name="Rectangle 67"/>
          <p:cNvSpPr/>
          <p:nvPr/>
        </p:nvSpPr>
        <p:spPr>
          <a:xfrm>
            <a:off x="9931044" y="1619059"/>
            <a:ext cx="529087" cy="202121"/>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a:solidFill>
              <a:srgbClr val="70AD47">
                <a:lumMod val="75000"/>
              </a:srgbClr>
            </a:solidFill>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Yes</a:t>
            </a:r>
          </a:p>
        </p:txBody>
      </p:sp>
      <p:sp>
        <p:nvSpPr>
          <p:cNvPr id="69" name="Rectangle 68"/>
          <p:cNvSpPr/>
          <p:nvPr/>
        </p:nvSpPr>
        <p:spPr>
          <a:xfrm>
            <a:off x="9235042" y="2559918"/>
            <a:ext cx="529087" cy="200697"/>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a:solidFill>
              <a:srgbClr val="70AD47">
                <a:lumMod val="75000"/>
              </a:srgbClr>
            </a:solidFill>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No</a:t>
            </a:r>
          </a:p>
        </p:txBody>
      </p:sp>
      <p:sp>
        <p:nvSpPr>
          <p:cNvPr id="70" name="Rectangle 69"/>
          <p:cNvSpPr/>
          <p:nvPr/>
        </p:nvSpPr>
        <p:spPr>
          <a:xfrm>
            <a:off x="3844087" y="2396682"/>
            <a:ext cx="653486" cy="828411"/>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a:solidFill>
              <a:srgbClr val="70AD47">
                <a:lumMod val="75000"/>
              </a:srgbClr>
            </a:solidFill>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Assist/ Generate options for human leader</a:t>
            </a:r>
          </a:p>
        </p:txBody>
      </p:sp>
      <p:sp>
        <p:nvSpPr>
          <p:cNvPr id="71" name="Rectangle 70"/>
          <p:cNvSpPr/>
          <p:nvPr/>
        </p:nvSpPr>
        <p:spPr>
          <a:xfrm>
            <a:off x="4268552" y="1641833"/>
            <a:ext cx="804653" cy="455484"/>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a:solidFill>
              <a:srgbClr val="70AD47">
                <a:lumMod val="75000"/>
              </a:srgbClr>
            </a:solidFill>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If Yes, then go to the next step</a:t>
            </a:r>
          </a:p>
        </p:txBody>
      </p:sp>
      <p:sp>
        <p:nvSpPr>
          <p:cNvPr id="72" name="Rectangle 71"/>
          <p:cNvSpPr/>
          <p:nvPr/>
        </p:nvSpPr>
        <p:spPr>
          <a:xfrm>
            <a:off x="6233280" y="2288254"/>
            <a:ext cx="529087" cy="202121"/>
          </a:xfrm>
          <a:prstGeom prst="rect">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a:solidFill>
              <a:srgbClr val="70AD47">
                <a:lumMod val="75000"/>
              </a:srgbClr>
            </a:solidFill>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w="0"/>
                <a:solidFill>
                  <a:srgbClr val="7030A0"/>
                </a:solidFill>
                <a:effectLst>
                  <a:outerShdw blurRad="38100" dist="25400" dir="5400000" algn="ctr" rotWithShape="0">
                    <a:srgbClr val="6E747A">
                      <a:alpha val="43000"/>
                    </a:srgbClr>
                  </a:outerShdw>
                </a:effectLst>
                <a:uLnTx/>
                <a:uFillTx/>
              </a:rPr>
              <a:t>If No</a:t>
            </a:r>
          </a:p>
        </p:txBody>
      </p:sp>
      <p:cxnSp>
        <p:nvCxnSpPr>
          <p:cNvPr id="73" name="Straight Arrow Connector 72"/>
          <p:cNvCxnSpPr/>
          <p:nvPr/>
        </p:nvCxnSpPr>
        <p:spPr>
          <a:xfrm flipH="1">
            <a:off x="5792827" y="3429000"/>
            <a:ext cx="394342" cy="0"/>
          </a:xfrm>
          <a:prstGeom prst="straightConnector1">
            <a:avLst/>
          </a:prstGeom>
          <a:grpFill/>
          <a:ln w="6350" cap="flat" cmpd="sng" algn="ctr">
            <a:solidFill>
              <a:srgbClr val="70AD47">
                <a:lumMod val="75000"/>
              </a:srgbClr>
            </a:solidFill>
            <a:prstDash val="solid"/>
            <a:miter lim="800000"/>
            <a:tailEnd type="triangle"/>
          </a:ln>
          <a:effectLst/>
        </p:spPr>
      </p:cxnSp>
      <p:sp>
        <p:nvSpPr>
          <p:cNvPr id="74" name="Up Arrow 73"/>
          <p:cNvSpPr/>
          <p:nvPr/>
        </p:nvSpPr>
        <p:spPr>
          <a:xfrm>
            <a:off x="5117296" y="2867369"/>
            <a:ext cx="166914" cy="337342"/>
          </a:xfrm>
          <a:prstGeom prst="upArrow">
            <a:avLst/>
          </a:prstGeom>
          <a:gradFill>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gradFill>
          <a:ln w="12700" cap="flat" cmpd="sng" algn="ctr">
            <a:solidFill>
              <a:srgbClr val="70AD47">
                <a:lumMod val="75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7030A0"/>
              </a:solidFill>
              <a:effectLst/>
              <a:uLnTx/>
              <a:uFillTx/>
            </a:endParaRPr>
          </a:p>
        </p:txBody>
      </p:sp>
      <p:cxnSp>
        <p:nvCxnSpPr>
          <p:cNvPr id="75" name="Straight Arrow Connector 74"/>
          <p:cNvCxnSpPr/>
          <p:nvPr/>
        </p:nvCxnSpPr>
        <p:spPr>
          <a:xfrm>
            <a:off x="5697237" y="2389314"/>
            <a:ext cx="497531" cy="0"/>
          </a:xfrm>
          <a:prstGeom prst="straightConnector1">
            <a:avLst/>
          </a:prstGeom>
          <a:grpFill/>
          <a:ln w="6350" cap="flat" cmpd="sng" algn="ctr">
            <a:solidFill>
              <a:srgbClr val="70AD47">
                <a:lumMod val="75000"/>
              </a:srgbClr>
            </a:solidFill>
            <a:prstDash val="solid"/>
            <a:miter lim="800000"/>
            <a:tailEnd type="triangle"/>
          </a:ln>
          <a:effectLst/>
        </p:spPr>
      </p:cxnSp>
      <p:cxnSp>
        <p:nvCxnSpPr>
          <p:cNvPr id="76" name="Straight Arrow Connector 75"/>
          <p:cNvCxnSpPr/>
          <p:nvPr/>
        </p:nvCxnSpPr>
        <p:spPr>
          <a:xfrm>
            <a:off x="6412791" y="2510164"/>
            <a:ext cx="0" cy="630998"/>
          </a:xfrm>
          <a:prstGeom prst="straightConnector1">
            <a:avLst/>
          </a:prstGeom>
          <a:grpFill/>
          <a:ln w="6350" cap="flat" cmpd="sng" algn="ctr">
            <a:solidFill>
              <a:srgbClr val="70AD47">
                <a:lumMod val="75000"/>
              </a:srgbClr>
            </a:solidFill>
            <a:prstDash val="solid"/>
            <a:miter lim="800000"/>
            <a:tailEnd type="triangle"/>
          </a:ln>
          <a:effectLst/>
        </p:spPr>
      </p:cxnSp>
      <p:cxnSp>
        <p:nvCxnSpPr>
          <p:cNvPr id="77" name="Straight Arrow Connector 76"/>
          <p:cNvCxnSpPr>
            <a:endCxn id="29" idx="1"/>
          </p:cNvCxnSpPr>
          <p:nvPr/>
        </p:nvCxnSpPr>
        <p:spPr>
          <a:xfrm>
            <a:off x="4362085" y="3325931"/>
            <a:ext cx="363024" cy="273403"/>
          </a:xfrm>
          <a:prstGeom prst="straightConnector1">
            <a:avLst/>
          </a:prstGeom>
          <a:grpFill/>
          <a:ln w="6350" cap="flat" cmpd="sng" algn="ctr">
            <a:solidFill>
              <a:srgbClr val="70AD47">
                <a:lumMod val="75000"/>
              </a:srgbClr>
            </a:solidFill>
            <a:prstDash val="solid"/>
            <a:miter lim="800000"/>
            <a:tailEnd type="triangle"/>
          </a:ln>
          <a:effectLst/>
        </p:spPr>
      </p:cxnSp>
      <p:cxnSp>
        <p:nvCxnSpPr>
          <p:cNvPr id="78" name="Straight Arrow Connector 77"/>
          <p:cNvCxnSpPr>
            <a:stCxn id="62" idx="1"/>
            <a:endCxn id="53" idx="3"/>
          </p:cNvCxnSpPr>
          <p:nvPr/>
        </p:nvCxnSpPr>
        <p:spPr>
          <a:xfrm flipH="1">
            <a:off x="6929282" y="3364843"/>
            <a:ext cx="1805017" cy="6609"/>
          </a:xfrm>
          <a:prstGeom prst="straightConnector1">
            <a:avLst/>
          </a:prstGeom>
          <a:grpFill/>
          <a:ln w="6350" cap="flat" cmpd="sng" algn="ctr">
            <a:solidFill>
              <a:srgbClr val="70AD47">
                <a:lumMod val="75000"/>
              </a:srgbClr>
            </a:solidFill>
            <a:prstDash val="solid"/>
            <a:miter lim="800000"/>
            <a:tailEnd type="triangle"/>
          </a:ln>
          <a:effectLst/>
        </p:spPr>
      </p:cxnSp>
      <p:sp>
        <p:nvSpPr>
          <p:cNvPr id="79" name="Rectangle 78"/>
          <p:cNvSpPr>
            <a:spLocks noChangeArrowheads="1"/>
          </p:cNvSpPr>
          <p:nvPr/>
        </p:nvSpPr>
        <p:spPr bwMode="auto">
          <a:xfrm>
            <a:off x="6048126" y="5017528"/>
            <a:ext cx="624470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lang="en-US" altLang="en-US" sz="1400" i="1" dirty="0">
                <a:solidFill>
                  <a:srgbClr val="FF0000"/>
                </a:solidFill>
                <a:latin typeface="Arial" panose="020B0604020202020204" pitchFamily="34" charset="0"/>
                <a:cs typeface="Arial" panose="020B0604020202020204" pitchFamily="34" charset="0"/>
              </a:rPr>
              <a:t>Fig 6</a:t>
            </a:r>
            <a:r>
              <a:rPr lang="en-US" altLang="en-US" sz="1400" i="1" dirty="0">
                <a:solidFill>
                  <a:srgbClr val="242753"/>
                </a:solidFill>
                <a:latin typeface="Arial" panose="020B0604020202020204" pitchFamily="34" charset="0"/>
                <a:cs typeface="Arial" panose="020B0604020202020204" pitchFamily="34" charset="0"/>
              </a:rPr>
              <a:t>: Human Leader &amp; AI decision making process in the future. (Author)</a:t>
            </a:r>
            <a:endParaRPr lang="en-GB" altLang="en-US" sz="1400" i="1" dirty="0">
              <a:solidFill>
                <a:srgbClr val="2427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8604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1000"/>
                                        <p:tgtEl>
                                          <p:spTgt spid="70"/>
                                        </p:tgtEl>
                                      </p:cBhvr>
                                    </p:animEffect>
                                    <p:anim calcmode="lin" valueType="num">
                                      <p:cBhvr>
                                        <p:cTn id="50" dur="1000" fill="hold"/>
                                        <p:tgtEl>
                                          <p:spTgt spid="70"/>
                                        </p:tgtEl>
                                        <p:attrNameLst>
                                          <p:attrName>ppt_x</p:attrName>
                                        </p:attrNameLst>
                                      </p:cBhvr>
                                      <p:tavLst>
                                        <p:tav tm="0">
                                          <p:val>
                                            <p:strVal val="#ppt_x"/>
                                          </p:val>
                                        </p:tav>
                                        <p:tav tm="100000">
                                          <p:val>
                                            <p:strVal val="#ppt_x"/>
                                          </p:val>
                                        </p:tav>
                                      </p:tavLst>
                                    </p:anim>
                                    <p:anim calcmode="lin" valueType="num">
                                      <p:cBhvr>
                                        <p:cTn id="51" dur="1000" fill="hold"/>
                                        <p:tgtEl>
                                          <p:spTgt spid="7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77"/>
                                        </p:tgtEl>
                                        <p:attrNameLst>
                                          <p:attrName>style.visibility</p:attrName>
                                        </p:attrNameLst>
                                      </p:cBhvr>
                                      <p:to>
                                        <p:strVal val="visible"/>
                                      </p:to>
                                    </p:set>
                                    <p:animEffect transition="in" filter="fade">
                                      <p:cBhvr>
                                        <p:cTn id="54" dur="1000"/>
                                        <p:tgtEl>
                                          <p:spTgt spid="77"/>
                                        </p:tgtEl>
                                      </p:cBhvr>
                                    </p:animEffect>
                                    <p:anim calcmode="lin" valueType="num">
                                      <p:cBhvr>
                                        <p:cTn id="55" dur="1000" fill="hold"/>
                                        <p:tgtEl>
                                          <p:spTgt spid="77"/>
                                        </p:tgtEl>
                                        <p:attrNameLst>
                                          <p:attrName>ppt_x</p:attrName>
                                        </p:attrNameLst>
                                      </p:cBhvr>
                                      <p:tavLst>
                                        <p:tav tm="0">
                                          <p:val>
                                            <p:strVal val="#ppt_x"/>
                                          </p:val>
                                        </p:tav>
                                        <p:tav tm="100000">
                                          <p:val>
                                            <p:strVal val="#ppt_x"/>
                                          </p:val>
                                        </p:tav>
                                      </p:tavLst>
                                    </p:anim>
                                    <p:anim calcmode="lin" valueType="num">
                                      <p:cBhvr>
                                        <p:cTn id="56"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1000"/>
                                        <p:tgtEl>
                                          <p:spTgt spid="74"/>
                                        </p:tgtEl>
                                      </p:cBhvr>
                                    </p:animEffect>
                                    <p:anim calcmode="lin" valueType="num">
                                      <p:cBhvr>
                                        <p:cTn id="62" dur="1000" fill="hold"/>
                                        <p:tgtEl>
                                          <p:spTgt spid="74"/>
                                        </p:tgtEl>
                                        <p:attrNameLst>
                                          <p:attrName>ppt_x</p:attrName>
                                        </p:attrNameLst>
                                      </p:cBhvr>
                                      <p:tavLst>
                                        <p:tav tm="0">
                                          <p:val>
                                            <p:strVal val="#ppt_x"/>
                                          </p:val>
                                        </p:tav>
                                        <p:tav tm="100000">
                                          <p:val>
                                            <p:strVal val="#ppt_x"/>
                                          </p:val>
                                        </p:tav>
                                      </p:tavLst>
                                    </p:anim>
                                    <p:anim calcmode="lin" valueType="num">
                                      <p:cBhvr>
                                        <p:cTn id="63"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fade">
                                      <p:cBhvr>
                                        <p:cTn id="75" dur="1000"/>
                                        <p:tgtEl>
                                          <p:spTgt spid="75"/>
                                        </p:tgtEl>
                                      </p:cBhvr>
                                    </p:animEffect>
                                    <p:anim calcmode="lin" valueType="num">
                                      <p:cBhvr>
                                        <p:cTn id="76" dur="1000" fill="hold"/>
                                        <p:tgtEl>
                                          <p:spTgt spid="75"/>
                                        </p:tgtEl>
                                        <p:attrNameLst>
                                          <p:attrName>ppt_x</p:attrName>
                                        </p:attrNameLst>
                                      </p:cBhvr>
                                      <p:tavLst>
                                        <p:tav tm="0">
                                          <p:val>
                                            <p:strVal val="#ppt_x"/>
                                          </p:val>
                                        </p:tav>
                                        <p:tav tm="100000">
                                          <p:val>
                                            <p:strVal val="#ppt_x"/>
                                          </p:val>
                                        </p:tav>
                                      </p:tavLst>
                                    </p:anim>
                                    <p:anim calcmode="lin" valueType="num">
                                      <p:cBhvr>
                                        <p:cTn id="77" dur="1000" fill="hold"/>
                                        <p:tgtEl>
                                          <p:spTgt spid="7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1000"/>
                                        <p:tgtEl>
                                          <p:spTgt spid="72"/>
                                        </p:tgtEl>
                                      </p:cBhvr>
                                    </p:animEffect>
                                    <p:anim calcmode="lin" valueType="num">
                                      <p:cBhvr>
                                        <p:cTn id="81" dur="1000" fill="hold"/>
                                        <p:tgtEl>
                                          <p:spTgt spid="72"/>
                                        </p:tgtEl>
                                        <p:attrNameLst>
                                          <p:attrName>ppt_x</p:attrName>
                                        </p:attrNameLst>
                                      </p:cBhvr>
                                      <p:tavLst>
                                        <p:tav tm="0">
                                          <p:val>
                                            <p:strVal val="#ppt_x"/>
                                          </p:val>
                                        </p:tav>
                                        <p:tav tm="100000">
                                          <p:val>
                                            <p:strVal val="#ppt_x"/>
                                          </p:val>
                                        </p:tav>
                                      </p:tavLst>
                                    </p:anim>
                                    <p:anim calcmode="lin" valueType="num">
                                      <p:cBhvr>
                                        <p:cTn id="82" dur="1000" fill="hold"/>
                                        <p:tgtEl>
                                          <p:spTgt spid="72"/>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76"/>
                                        </p:tgtEl>
                                        <p:attrNameLst>
                                          <p:attrName>style.visibility</p:attrName>
                                        </p:attrNameLst>
                                      </p:cBhvr>
                                      <p:to>
                                        <p:strVal val="visible"/>
                                      </p:to>
                                    </p:set>
                                    <p:animEffect transition="in" filter="fade">
                                      <p:cBhvr>
                                        <p:cTn id="85" dur="1000"/>
                                        <p:tgtEl>
                                          <p:spTgt spid="76"/>
                                        </p:tgtEl>
                                      </p:cBhvr>
                                    </p:animEffect>
                                    <p:anim calcmode="lin" valueType="num">
                                      <p:cBhvr>
                                        <p:cTn id="86" dur="1000" fill="hold"/>
                                        <p:tgtEl>
                                          <p:spTgt spid="76"/>
                                        </p:tgtEl>
                                        <p:attrNameLst>
                                          <p:attrName>ppt_x</p:attrName>
                                        </p:attrNameLst>
                                      </p:cBhvr>
                                      <p:tavLst>
                                        <p:tav tm="0">
                                          <p:val>
                                            <p:strVal val="#ppt_x"/>
                                          </p:val>
                                        </p:tav>
                                        <p:tav tm="100000">
                                          <p:val>
                                            <p:strVal val="#ppt_x"/>
                                          </p:val>
                                        </p:tav>
                                      </p:tavLst>
                                    </p:anim>
                                    <p:anim calcmode="lin" valueType="num">
                                      <p:cBhvr>
                                        <p:cTn id="87" dur="1000" fill="hold"/>
                                        <p:tgtEl>
                                          <p:spTgt spid="76"/>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3"/>
                                        </p:tgtEl>
                                        <p:attrNameLst>
                                          <p:attrName>style.visibility</p:attrName>
                                        </p:attrNameLst>
                                      </p:cBhvr>
                                      <p:to>
                                        <p:strVal val="visible"/>
                                      </p:to>
                                    </p:set>
                                    <p:animEffect transition="in" filter="fade">
                                      <p:cBhvr>
                                        <p:cTn id="90" dur="1000"/>
                                        <p:tgtEl>
                                          <p:spTgt spid="53"/>
                                        </p:tgtEl>
                                      </p:cBhvr>
                                    </p:animEffect>
                                    <p:anim calcmode="lin" valueType="num">
                                      <p:cBhvr>
                                        <p:cTn id="91" dur="1000" fill="hold"/>
                                        <p:tgtEl>
                                          <p:spTgt spid="53"/>
                                        </p:tgtEl>
                                        <p:attrNameLst>
                                          <p:attrName>ppt_x</p:attrName>
                                        </p:attrNameLst>
                                      </p:cBhvr>
                                      <p:tavLst>
                                        <p:tav tm="0">
                                          <p:val>
                                            <p:strVal val="#ppt_x"/>
                                          </p:val>
                                        </p:tav>
                                        <p:tav tm="100000">
                                          <p:val>
                                            <p:strVal val="#ppt_x"/>
                                          </p:val>
                                        </p:tav>
                                      </p:tavLst>
                                    </p:anim>
                                    <p:anim calcmode="lin" valueType="num">
                                      <p:cBhvr>
                                        <p:cTn id="92" dur="1000" fill="hold"/>
                                        <p:tgtEl>
                                          <p:spTgt spid="53"/>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73"/>
                                        </p:tgtEl>
                                        <p:attrNameLst>
                                          <p:attrName>style.visibility</p:attrName>
                                        </p:attrNameLst>
                                      </p:cBhvr>
                                      <p:to>
                                        <p:strVal val="visible"/>
                                      </p:to>
                                    </p:set>
                                    <p:animEffect transition="in" filter="fade">
                                      <p:cBhvr>
                                        <p:cTn id="95" dur="1000"/>
                                        <p:tgtEl>
                                          <p:spTgt spid="73"/>
                                        </p:tgtEl>
                                      </p:cBhvr>
                                    </p:animEffect>
                                    <p:anim calcmode="lin" valueType="num">
                                      <p:cBhvr>
                                        <p:cTn id="96" dur="1000" fill="hold"/>
                                        <p:tgtEl>
                                          <p:spTgt spid="73"/>
                                        </p:tgtEl>
                                        <p:attrNameLst>
                                          <p:attrName>ppt_x</p:attrName>
                                        </p:attrNameLst>
                                      </p:cBhvr>
                                      <p:tavLst>
                                        <p:tav tm="0">
                                          <p:val>
                                            <p:strVal val="#ppt_x"/>
                                          </p:val>
                                        </p:tav>
                                        <p:tav tm="100000">
                                          <p:val>
                                            <p:strVal val="#ppt_x"/>
                                          </p:val>
                                        </p:tav>
                                      </p:tavLst>
                                    </p:anim>
                                    <p:anim calcmode="lin" valueType="num">
                                      <p:cBhvr>
                                        <p:cTn id="97"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42" presetClass="entr" presetSubtype="0" fill="hold" grpId="0" nodeType="click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fade">
                                      <p:cBhvr>
                                        <p:cTn id="102" dur="1000"/>
                                        <p:tgtEl>
                                          <p:spTgt spid="30"/>
                                        </p:tgtEl>
                                      </p:cBhvr>
                                    </p:animEffect>
                                    <p:anim calcmode="lin" valueType="num">
                                      <p:cBhvr>
                                        <p:cTn id="103" dur="1000" fill="hold"/>
                                        <p:tgtEl>
                                          <p:spTgt spid="30"/>
                                        </p:tgtEl>
                                        <p:attrNameLst>
                                          <p:attrName>ppt_x</p:attrName>
                                        </p:attrNameLst>
                                      </p:cBhvr>
                                      <p:tavLst>
                                        <p:tav tm="0">
                                          <p:val>
                                            <p:strVal val="#ppt_x"/>
                                          </p:val>
                                        </p:tav>
                                        <p:tav tm="100000">
                                          <p:val>
                                            <p:strVal val="#ppt_x"/>
                                          </p:val>
                                        </p:tav>
                                      </p:tavLst>
                                    </p:anim>
                                    <p:anim calcmode="lin" valueType="num">
                                      <p:cBhvr>
                                        <p:cTn id="104" dur="1000" fill="hold"/>
                                        <p:tgtEl>
                                          <p:spTgt spid="30"/>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71"/>
                                        </p:tgtEl>
                                        <p:attrNameLst>
                                          <p:attrName>style.visibility</p:attrName>
                                        </p:attrNameLst>
                                      </p:cBhvr>
                                      <p:to>
                                        <p:strVal val="visible"/>
                                      </p:to>
                                    </p:set>
                                    <p:animEffect transition="in" filter="fade">
                                      <p:cBhvr>
                                        <p:cTn id="107" dur="1000"/>
                                        <p:tgtEl>
                                          <p:spTgt spid="71"/>
                                        </p:tgtEl>
                                      </p:cBhvr>
                                    </p:animEffect>
                                    <p:anim calcmode="lin" valueType="num">
                                      <p:cBhvr>
                                        <p:cTn id="108" dur="1000" fill="hold"/>
                                        <p:tgtEl>
                                          <p:spTgt spid="71"/>
                                        </p:tgtEl>
                                        <p:attrNameLst>
                                          <p:attrName>ppt_x</p:attrName>
                                        </p:attrNameLst>
                                      </p:cBhvr>
                                      <p:tavLst>
                                        <p:tav tm="0">
                                          <p:val>
                                            <p:strVal val="#ppt_x"/>
                                          </p:val>
                                        </p:tav>
                                        <p:tav tm="100000">
                                          <p:val>
                                            <p:strVal val="#ppt_x"/>
                                          </p:val>
                                        </p:tav>
                                      </p:tavLst>
                                    </p:anim>
                                    <p:anim calcmode="lin" valueType="num">
                                      <p:cBhvr>
                                        <p:cTn id="109"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nodeType="clickEffect">
                                  <p:stCondLst>
                                    <p:cond delay="0"/>
                                  </p:stCondLst>
                                  <p:childTnLst>
                                    <p:set>
                                      <p:cBhvr>
                                        <p:cTn id="113" dur="1" fill="hold">
                                          <p:stCondLst>
                                            <p:cond delay="0"/>
                                          </p:stCondLst>
                                        </p:cTn>
                                        <p:tgtEl>
                                          <p:spTgt spid="55"/>
                                        </p:tgtEl>
                                        <p:attrNameLst>
                                          <p:attrName>style.visibility</p:attrName>
                                        </p:attrNameLst>
                                      </p:cBhvr>
                                      <p:to>
                                        <p:strVal val="visible"/>
                                      </p:to>
                                    </p:set>
                                    <p:animEffect transition="in" filter="fade">
                                      <p:cBhvr>
                                        <p:cTn id="114" dur="1000"/>
                                        <p:tgtEl>
                                          <p:spTgt spid="55"/>
                                        </p:tgtEl>
                                      </p:cBhvr>
                                    </p:animEffect>
                                    <p:anim calcmode="lin" valueType="num">
                                      <p:cBhvr>
                                        <p:cTn id="115" dur="1000" fill="hold"/>
                                        <p:tgtEl>
                                          <p:spTgt spid="55"/>
                                        </p:tgtEl>
                                        <p:attrNameLst>
                                          <p:attrName>ppt_x</p:attrName>
                                        </p:attrNameLst>
                                      </p:cBhvr>
                                      <p:tavLst>
                                        <p:tav tm="0">
                                          <p:val>
                                            <p:strVal val="#ppt_x"/>
                                          </p:val>
                                        </p:tav>
                                        <p:tav tm="100000">
                                          <p:val>
                                            <p:strVal val="#ppt_x"/>
                                          </p:val>
                                        </p:tav>
                                      </p:tavLst>
                                    </p:anim>
                                    <p:anim calcmode="lin" valueType="num">
                                      <p:cBhvr>
                                        <p:cTn id="116" dur="1000" fill="hold"/>
                                        <p:tgtEl>
                                          <p:spTgt spid="55"/>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1000"/>
                                        <p:tgtEl>
                                          <p:spTgt spid="60"/>
                                        </p:tgtEl>
                                      </p:cBhvr>
                                    </p:animEffect>
                                    <p:anim calcmode="lin" valueType="num">
                                      <p:cBhvr>
                                        <p:cTn id="120" dur="1000" fill="hold"/>
                                        <p:tgtEl>
                                          <p:spTgt spid="60"/>
                                        </p:tgtEl>
                                        <p:attrNameLst>
                                          <p:attrName>ppt_x</p:attrName>
                                        </p:attrNameLst>
                                      </p:cBhvr>
                                      <p:tavLst>
                                        <p:tav tm="0">
                                          <p:val>
                                            <p:strVal val="#ppt_x"/>
                                          </p:val>
                                        </p:tav>
                                        <p:tav tm="100000">
                                          <p:val>
                                            <p:strVal val="#ppt_x"/>
                                          </p:val>
                                        </p:tav>
                                      </p:tavLst>
                                    </p:anim>
                                    <p:anim calcmode="lin" valueType="num">
                                      <p:cBhvr>
                                        <p:cTn id="121" dur="1000" fill="hold"/>
                                        <p:tgtEl>
                                          <p:spTgt spid="60"/>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54"/>
                                        </p:tgtEl>
                                        <p:attrNameLst>
                                          <p:attrName>style.visibility</p:attrName>
                                        </p:attrNameLst>
                                      </p:cBhvr>
                                      <p:to>
                                        <p:strVal val="visible"/>
                                      </p:to>
                                    </p:set>
                                    <p:animEffect transition="in" filter="fade">
                                      <p:cBhvr>
                                        <p:cTn id="124" dur="1000"/>
                                        <p:tgtEl>
                                          <p:spTgt spid="54"/>
                                        </p:tgtEl>
                                      </p:cBhvr>
                                    </p:animEffect>
                                    <p:anim calcmode="lin" valueType="num">
                                      <p:cBhvr>
                                        <p:cTn id="125" dur="1000" fill="hold"/>
                                        <p:tgtEl>
                                          <p:spTgt spid="54"/>
                                        </p:tgtEl>
                                        <p:attrNameLst>
                                          <p:attrName>ppt_x</p:attrName>
                                        </p:attrNameLst>
                                      </p:cBhvr>
                                      <p:tavLst>
                                        <p:tav tm="0">
                                          <p:val>
                                            <p:strVal val="#ppt_x"/>
                                          </p:val>
                                        </p:tav>
                                        <p:tav tm="100000">
                                          <p:val>
                                            <p:strVal val="#ppt_x"/>
                                          </p:val>
                                        </p:tav>
                                      </p:tavLst>
                                    </p:anim>
                                    <p:anim calcmode="lin" valueType="num">
                                      <p:cBhvr>
                                        <p:cTn id="126" dur="1000" fill="hold"/>
                                        <p:tgtEl>
                                          <p:spTgt spid="54"/>
                                        </p:tgtEl>
                                        <p:attrNameLst>
                                          <p:attrName>ppt_y</p:attrName>
                                        </p:attrNameLst>
                                      </p:cBhvr>
                                      <p:tavLst>
                                        <p:tav tm="0">
                                          <p:val>
                                            <p:strVal val="#ppt_y+.1"/>
                                          </p:val>
                                        </p:tav>
                                        <p:tav tm="100000">
                                          <p:val>
                                            <p:strVal val="#ppt_y"/>
                                          </p:val>
                                        </p:tav>
                                      </p:tavLst>
                                    </p:anim>
                                  </p:childTnLst>
                                </p:cTn>
                              </p:par>
                              <p:par>
                                <p:cTn id="127" presetID="42" presetClass="entr" presetSubtype="0" fill="hold" nodeType="withEffect">
                                  <p:stCondLst>
                                    <p:cond delay="0"/>
                                  </p:stCondLst>
                                  <p:childTnLst>
                                    <p:set>
                                      <p:cBhvr>
                                        <p:cTn id="128" dur="1" fill="hold">
                                          <p:stCondLst>
                                            <p:cond delay="0"/>
                                          </p:stCondLst>
                                        </p:cTn>
                                        <p:tgtEl>
                                          <p:spTgt spid="57"/>
                                        </p:tgtEl>
                                        <p:attrNameLst>
                                          <p:attrName>style.visibility</p:attrName>
                                        </p:attrNameLst>
                                      </p:cBhvr>
                                      <p:to>
                                        <p:strVal val="visible"/>
                                      </p:to>
                                    </p:set>
                                    <p:animEffect transition="in" filter="fade">
                                      <p:cBhvr>
                                        <p:cTn id="129" dur="1000"/>
                                        <p:tgtEl>
                                          <p:spTgt spid="57"/>
                                        </p:tgtEl>
                                      </p:cBhvr>
                                    </p:animEffect>
                                    <p:anim calcmode="lin" valueType="num">
                                      <p:cBhvr>
                                        <p:cTn id="130" dur="1000" fill="hold"/>
                                        <p:tgtEl>
                                          <p:spTgt spid="57"/>
                                        </p:tgtEl>
                                        <p:attrNameLst>
                                          <p:attrName>ppt_x</p:attrName>
                                        </p:attrNameLst>
                                      </p:cBhvr>
                                      <p:tavLst>
                                        <p:tav tm="0">
                                          <p:val>
                                            <p:strVal val="#ppt_x"/>
                                          </p:val>
                                        </p:tav>
                                        <p:tav tm="100000">
                                          <p:val>
                                            <p:strVal val="#ppt_x"/>
                                          </p:val>
                                        </p:tav>
                                      </p:tavLst>
                                    </p:anim>
                                    <p:anim calcmode="lin" valueType="num">
                                      <p:cBhvr>
                                        <p:cTn id="131" dur="1000" fill="hold"/>
                                        <p:tgtEl>
                                          <p:spTgt spid="57"/>
                                        </p:tgtEl>
                                        <p:attrNameLst>
                                          <p:attrName>ppt_y</p:attrName>
                                        </p:attrNameLst>
                                      </p:cBhvr>
                                      <p:tavLst>
                                        <p:tav tm="0">
                                          <p:val>
                                            <p:strVal val="#ppt_y+.1"/>
                                          </p:val>
                                        </p:tav>
                                        <p:tav tm="100000">
                                          <p:val>
                                            <p:strVal val="#ppt_y"/>
                                          </p:val>
                                        </p:tav>
                                      </p:tavLst>
                                    </p:anim>
                                  </p:childTnLst>
                                </p:cTn>
                              </p:par>
                              <p:par>
                                <p:cTn id="132" presetID="42" presetClass="entr" presetSubtype="0" fill="hold" nodeType="withEffect">
                                  <p:stCondLst>
                                    <p:cond delay="0"/>
                                  </p:stCondLst>
                                  <p:childTnLst>
                                    <p:set>
                                      <p:cBhvr>
                                        <p:cTn id="133" dur="1" fill="hold">
                                          <p:stCondLst>
                                            <p:cond delay="0"/>
                                          </p:stCondLst>
                                        </p:cTn>
                                        <p:tgtEl>
                                          <p:spTgt spid="56"/>
                                        </p:tgtEl>
                                        <p:attrNameLst>
                                          <p:attrName>style.visibility</p:attrName>
                                        </p:attrNameLst>
                                      </p:cBhvr>
                                      <p:to>
                                        <p:strVal val="visible"/>
                                      </p:to>
                                    </p:set>
                                    <p:animEffect transition="in" filter="fade">
                                      <p:cBhvr>
                                        <p:cTn id="134" dur="1000"/>
                                        <p:tgtEl>
                                          <p:spTgt spid="56"/>
                                        </p:tgtEl>
                                      </p:cBhvr>
                                    </p:animEffect>
                                    <p:anim calcmode="lin" valueType="num">
                                      <p:cBhvr>
                                        <p:cTn id="135" dur="1000" fill="hold"/>
                                        <p:tgtEl>
                                          <p:spTgt spid="56"/>
                                        </p:tgtEl>
                                        <p:attrNameLst>
                                          <p:attrName>ppt_x</p:attrName>
                                        </p:attrNameLst>
                                      </p:cBhvr>
                                      <p:tavLst>
                                        <p:tav tm="0">
                                          <p:val>
                                            <p:strVal val="#ppt_x"/>
                                          </p:val>
                                        </p:tav>
                                        <p:tav tm="100000">
                                          <p:val>
                                            <p:strVal val="#ppt_x"/>
                                          </p:val>
                                        </p:tav>
                                      </p:tavLst>
                                    </p:anim>
                                    <p:anim calcmode="lin" valueType="num">
                                      <p:cBhvr>
                                        <p:cTn id="136" dur="1000" fill="hold"/>
                                        <p:tgtEl>
                                          <p:spTgt spid="56"/>
                                        </p:tgtEl>
                                        <p:attrNameLst>
                                          <p:attrName>ppt_y</p:attrName>
                                        </p:attrNameLst>
                                      </p:cBhvr>
                                      <p:tavLst>
                                        <p:tav tm="0">
                                          <p:val>
                                            <p:strVal val="#ppt_y+.1"/>
                                          </p:val>
                                        </p:tav>
                                        <p:tav tm="100000">
                                          <p:val>
                                            <p:strVal val="#ppt_y"/>
                                          </p:val>
                                        </p:tav>
                                      </p:tavLst>
                                    </p:anim>
                                  </p:childTnLst>
                                </p:cTn>
                              </p:par>
                              <p:par>
                                <p:cTn id="137" presetID="42" presetClass="entr" presetSubtype="0" fill="hold" nodeType="withEffect">
                                  <p:stCondLst>
                                    <p:cond delay="0"/>
                                  </p:stCondLst>
                                  <p:childTnLst>
                                    <p:set>
                                      <p:cBhvr>
                                        <p:cTn id="138" dur="1" fill="hold">
                                          <p:stCondLst>
                                            <p:cond delay="0"/>
                                          </p:stCondLst>
                                        </p:cTn>
                                        <p:tgtEl>
                                          <p:spTgt spid="58"/>
                                        </p:tgtEl>
                                        <p:attrNameLst>
                                          <p:attrName>style.visibility</p:attrName>
                                        </p:attrNameLst>
                                      </p:cBhvr>
                                      <p:to>
                                        <p:strVal val="visible"/>
                                      </p:to>
                                    </p:set>
                                    <p:animEffect transition="in" filter="fade">
                                      <p:cBhvr>
                                        <p:cTn id="139" dur="1000"/>
                                        <p:tgtEl>
                                          <p:spTgt spid="58"/>
                                        </p:tgtEl>
                                      </p:cBhvr>
                                    </p:animEffect>
                                    <p:anim calcmode="lin" valueType="num">
                                      <p:cBhvr>
                                        <p:cTn id="140" dur="1000" fill="hold"/>
                                        <p:tgtEl>
                                          <p:spTgt spid="58"/>
                                        </p:tgtEl>
                                        <p:attrNameLst>
                                          <p:attrName>ppt_x</p:attrName>
                                        </p:attrNameLst>
                                      </p:cBhvr>
                                      <p:tavLst>
                                        <p:tav tm="0">
                                          <p:val>
                                            <p:strVal val="#ppt_x"/>
                                          </p:val>
                                        </p:tav>
                                        <p:tav tm="100000">
                                          <p:val>
                                            <p:strVal val="#ppt_x"/>
                                          </p:val>
                                        </p:tav>
                                      </p:tavLst>
                                    </p:anim>
                                    <p:anim calcmode="lin" valueType="num">
                                      <p:cBhvr>
                                        <p:cTn id="141"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42" presetClass="entr" presetSubtype="0" fill="hold" grpId="0" nodeType="click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fade">
                                      <p:cBhvr>
                                        <p:cTn id="146" dur="1000"/>
                                        <p:tgtEl>
                                          <p:spTgt spid="59"/>
                                        </p:tgtEl>
                                      </p:cBhvr>
                                    </p:animEffect>
                                    <p:anim calcmode="lin" valueType="num">
                                      <p:cBhvr>
                                        <p:cTn id="147" dur="1000" fill="hold"/>
                                        <p:tgtEl>
                                          <p:spTgt spid="59"/>
                                        </p:tgtEl>
                                        <p:attrNameLst>
                                          <p:attrName>ppt_x</p:attrName>
                                        </p:attrNameLst>
                                      </p:cBhvr>
                                      <p:tavLst>
                                        <p:tav tm="0">
                                          <p:val>
                                            <p:strVal val="#ppt_x"/>
                                          </p:val>
                                        </p:tav>
                                        <p:tav tm="100000">
                                          <p:val>
                                            <p:strVal val="#ppt_x"/>
                                          </p:val>
                                        </p:tav>
                                      </p:tavLst>
                                    </p:anim>
                                    <p:anim calcmode="lin" valueType="num">
                                      <p:cBhvr>
                                        <p:cTn id="14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42" presetClass="entr" presetSubtype="0" fill="hold" grpId="0" nodeType="clickEffect">
                                  <p:stCondLst>
                                    <p:cond delay="0"/>
                                  </p:stCondLst>
                                  <p:childTnLst>
                                    <p:set>
                                      <p:cBhvr>
                                        <p:cTn id="152" dur="1" fill="hold">
                                          <p:stCondLst>
                                            <p:cond delay="0"/>
                                          </p:stCondLst>
                                        </p:cTn>
                                        <p:tgtEl>
                                          <p:spTgt spid="61"/>
                                        </p:tgtEl>
                                        <p:attrNameLst>
                                          <p:attrName>style.visibility</p:attrName>
                                        </p:attrNameLst>
                                      </p:cBhvr>
                                      <p:to>
                                        <p:strVal val="visible"/>
                                      </p:to>
                                    </p:set>
                                    <p:animEffect transition="in" filter="fade">
                                      <p:cBhvr>
                                        <p:cTn id="153" dur="1000"/>
                                        <p:tgtEl>
                                          <p:spTgt spid="61"/>
                                        </p:tgtEl>
                                      </p:cBhvr>
                                    </p:animEffect>
                                    <p:anim calcmode="lin" valueType="num">
                                      <p:cBhvr>
                                        <p:cTn id="154" dur="1000" fill="hold"/>
                                        <p:tgtEl>
                                          <p:spTgt spid="61"/>
                                        </p:tgtEl>
                                        <p:attrNameLst>
                                          <p:attrName>ppt_x</p:attrName>
                                        </p:attrNameLst>
                                      </p:cBhvr>
                                      <p:tavLst>
                                        <p:tav tm="0">
                                          <p:val>
                                            <p:strVal val="#ppt_x"/>
                                          </p:val>
                                        </p:tav>
                                        <p:tav tm="100000">
                                          <p:val>
                                            <p:strVal val="#ppt_x"/>
                                          </p:val>
                                        </p:tav>
                                      </p:tavLst>
                                    </p:anim>
                                    <p:anim calcmode="lin" valueType="num">
                                      <p:cBhvr>
                                        <p:cTn id="155"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56" fill="hold">
                      <p:stCondLst>
                        <p:cond delay="indefinite"/>
                      </p:stCondLst>
                      <p:childTnLst>
                        <p:par>
                          <p:cTn id="157" fill="hold">
                            <p:stCondLst>
                              <p:cond delay="0"/>
                            </p:stCondLst>
                            <p:childTnLst>
                              <p:par>
                                <p:cTn id="158" presetID="42" presetClass="entr" presetSubtype="0" fill="hold" nodeType="clickEffect">
                                  <p:stCondLst>
                                    <p:cond delay="0"/>
                                  </p:stCondLst>
                                  <p:childTnLst>
                                    <p:set>
                                      <p:cBhvr>
                                        <p:cTn id="159" dur="1" fill="hold">
                                          <p:stCondLst>
                                            <p:cond delay="0"/>
                                          </p:stCondLst>
                                        </p:cTn>
                                        <p:tgtEl>
                                          <p:spTgt spid="64"/>
                                        </p:tgtEl>
                                        <p:attrNameLst>
                                          <p:attrName>style.visibility</p:attrName>
                                        </p:attrNameLst>
                                      </p:cBhvr>
                                      <p:to>
                                        <p:strVal val="visible"/>
                                      </p:to>
                                    </p:set>
                                    <p:animEffect transition="in" filter="fade">
                                      <p:cBhvr>
                                        <p:cTn id="160" dur="1000"/>
                                        <p:tgtEl>
                                          <p:spTgt spid="64"/>
                                        </p:tgtEl>
                                      </p:cBhvr>
                                    </p:animEffect>
                                    <p:anim calcmode="lin" valueType="num">
                                      <p:cBhvr>
                                        <p:cTn id="161" dur="1000" fill="hold"/>
                                        <p:tgtEl>
                                          <p:spTgt spid="64"/>
                                        </p:tgtEl>
                                        <p:attrNameLst>
                                          <p:attrName>ppt_x</p:attrName>
                                        </p:attrNameLst>
                                      </p:cBhvr>
                                      <p:tavLst>
                                        <p:tav tm="0">
                                          <p:val>
                                            <p:strVal val="#ppt_x"/>
                                          </p:val>
                                        </p:tav>
                                        <p:tav tm="100000">
                                          <p:val>
                                            <p:strVal val="#ppt_x"/>
                                          </p:val>
                                        </p:tav>
                                      </p:tavLst>
                                    </p:anim>
                                    <p:anim calcmode="lin" valueType="num">
                                      <p:cBhvr>
                                        <p:cTn id="162" dur="1000" fill="hold"/>
                                        <p:tgtEl>
                                          <p:spTgt spid="64"/>
                                        </p:tgtEl>
                                        <p:attrNameLst>
                                          <p:attrName>ppt_y</p:attrName>
                                        </p:attrNameLst>
                                      </p:cBhvr>
                                      <p:tavLst>
                                        <p:tav tm="0">
                                          <p:val>
                                            <p:strVal val="#ppt_y+.1"/>
                                          </p:val>
                                        </p:tav>
                                        <p:tav tm="100000">
                                          <p:val>
                                            <p:strVal val="#ppt_y"/>
                                          </p:val>
                                        </p:tav>
                                      </p:tavLst>
                                    </p:anim>
                                  </p:childTnLst>
                                </p:cTn>
                              </p:par>
                              <p:par>
                                <p:cTn id="163" presetID="42" presetClass="entr" presetSubtype="0" fill="hold" grpId="0" nodeType="withEffect">
                                  <p:stCondLst>
                                    <p:cond delay="0"/>
                                  </p:stCondLst>
                                  <p:childTnLst>
                                    <p:set>
                                      <p:cBhvr>
                                        <p:cTn id="164" dur="1" fill="hold">
                                          <p:stCondLst>
                                            <p:cond delay="0"/>
                                          </p:stCondLst>
                                        </p:cTn>
                                        <p:tgtEl>
                                          <p:spTgt spid="65"/>
                                        </p:tgtEl>
                                        <p:attrNameLst>
                                          <p:attrName>style.visibility</p:attrName>
                                        </p:attrNameLst>
                                      </p:cBhvr>
                                      <p:to>
                                        <p:strVal val="visible"/>
                                      </p:to>
                                    </p:set>
                                    <p:animEffect transition="in" filter="fade">
                                      <p:cBhvr>
                                        <p:cTn id="165" dur="1000"/>
                                        <p:tgtEl>
                                          <p:spTgt spid="65"/>
                                        </p:tgtEl>
                                      </p:cBhvr>
                                    </p:animEffect>
                                    <p:anim calcmode="lin" valueType="num">
                                      <p:cBhvr>
                                        <p:cTn id="166" dur="1000" fill="hold"/>
                                        <p:tgtEl>
                                          <p:spTgt spid="65"/>
                                        </p:tgtEl>
                                        <p:attrNameLst>
                                          <p:attrName>ppt_x</p:attrName>
                                        </p:attrNameLst>
                                      </p:cBhvr>
                                      <p:tavLst>
                                        <p:tav tm="0">
                                          <p:val>
                                            <p:strVal val="#ppt_x"/>
                                          </p:val>
                                        </p:tav>
                                        <p:tav tm="100000">
                                          <p:val>
                                            <p:strVal val="#ppt_x"/>
                                          </p:val>
                                        </p:tav>
                                      </p:tavLst>
                                    </p:anim>
                                    <p:anim calcmode="lin" valueType="num">
                                      <p:cBhvr>
                                        <p:cTn id="167" dur="1000" fill="hold"/>
                                        <p:tgtEl>
                                          <p:spTgt spid="65"/>
                                        </p:tgtEl>
                                        <p:attrNameLst>
                                          <p:attrName>ppt_y</p:attrName>
                                        </p:attrNameLst>
                                      </p:cBhvr>
                                      <p:tavLst>
                                        <p:tav tm="0">
                                          <p:val>
                                            <p:strVal val="#ppt_y+.1"/>
                                          </p:val>
                                        </p:tav>
                                        <p:tav tm="100000">
                                          <p:val>
                                            <p:strVal val="#ppt_y"/>
                                          </p:val>
                                        </p:tav>
                                      </p:tavLst>
                                    </p:anim>
                                  </p:childTnLst>
                                </p:cTn>
                              </p:par>
                              <p:par>
                                <p:cTn id="168" presetID="42" presetClass="entr" presetSubtype="0" fill="hold" grpId="0" nodeType="withEffect">
                                  <p:stCondLst>
                                    <p:cond delay="0"/>
                                  </p:stCondLst>
                                  <p:childTnLst>
                                    <p:set>
                                      <p:cBhvr>
                                        <p:cTn id="169" dur="1" fill="hold">
                                          <p:stCondLst>
                                            <p:cond delay="0"/>
                                          </p:stCondLst>
                                        </p:cTn>
                                        <p:tgtEl>
                                          <p:spTgt spid="68"/>
                                        </p:tgtEl>
                                        <p:attrNameLst>
                                          <p:attrName>style.visibility</p:attrName>
                                        </p:attrNameLst>
                                      </p:cBhvr>
                                      <p:to>
                                        <p:strVal val="visible"/>
                                      </p:to>
                                    </p:set>
                                    <p:animEffect transition="in" filter="fade">
                                      <p:cBhvr>
                                        <p:cTn id="170" dur="1000"/>
                                        <p:tgtEl>
                                          <p:spTgt spid="68"/>
                                        </p:tgtEl>
                                      </p:cBhvr>
                                    </p:animEffect>
                                    <p:anim calcmode="lin" valueType="num">
                                      <p:cBhvr>
                                        <p:cTn id="171" dur="1000" fill="hold"/>
                                        <p:tgtEl>
                                          <p:spTgt spid="68"/>
                                        </p:tgtEl>
                                        <p:attrNameLst>
                                          <p:attrName>ppt_x</p:attrName>
                                        </p:attrNameLst>
                                      </p:cBhvr>
                                      <p:tavLst>
                                        <p:tav tm="0">
                                          <p:val>
                                            <p:strVal val="#ppt_x"/>
                                          </p:val>
                                        </p:tav>
                                        <p:tav tm="100000">
                                          <p:val>
                                            <p:strVal val="#ppt_x"/>
                                          </p:val>
                                        </p:tav>
                                      </p:tavLst>
                                    </p:anim>
                                    <p:anim calcmode="lin" valueType="num">
                                      <p:cBhvr>
                                        <p:cTn id="172" dur="1000" fill="hold"/>
                                        <p:tgtEl>
                                          <p:spTgt spid="68"/>
                                        </p:tgtEl>
                                        <p:attrNameLst>
                                          <p:attrName>ppt_y</p:attrName>
                                        </p:attrNameLst>
                                      </p:cBhvr>
                                      <p:tavLst>
                                        <p:tav tm="0">
                                          <p:val>
                                            <p:strVal val="#ppt_y+.1"/>
                                          </p:val>
                                        </p:tav>
                                        <p:tav tm="100000">
                                          <p:val>
                                            <p:strVal val="#ppt_y"/>
                                          </p:val>
                                        </p:tav>
                                      </p:tavLst>
                                    </p:anim>
                                  </p:childTnLst>
                                </p:cTn>
                              </p:par>
                              <p:par>
                                <p:cTn id="173" presetID="42" presetClass="entr" presetSubtype="0" fill="hold" nodeType="withEffect">
                                  <p:stCondLst>
                                    <p:cond delay="0"/>
                                  </p:stCondLst>
                                  <p:childTnLst>
                                    <p:set>
                                      <p:cBhvr>
                                        <p:cTn id="174" dur="1" fill="hold">
                                          <p:stCondLst>
                                            <p:cond delay="0"/>
                                          </p:stCondLst>
                                        </p:cTn>
                                        <p:tgtEl>
                                          <p:spTgt spid="67"/>
                                        </p:tgtEl>
                                        <p:attrNameLst>
                                          <p:attrName>style.visibility</p:attrName>
                                        </p:attrNameLst>
                                      </p:cBhvr>
                                      <p:to>
                                        <p:strVal val="visible"/>
                                      </p:to>
                                    </p:set>
                                    <p:animEffect transition="in" filter="fade">
                                      <p:cBhvr>
                                        <p:cTn id="175" dur="1000"/>
                                        <p:tgtEl>
                                          <p:spTgt spid="67"/>
                                        </p:tgtEl>
                                      </p:cBhvr>
                                    </p:animEffect>
                                    <p:anim calcmode="lin" valueType="num">
                                      <p:cBhvr>
                                        <p:cTn id="176" dur="1000" fill="hold"/>
                                        <p:tgtEl>
                                          <p:spTgt spid="67"/>
                                        </p:tgtEl>
                                        <p:attrNameLst>
                                          <p:attrName>ppt_x</p:attrName>
                                        </p:attrNameLst>
                                      </p:cBhvr>
                                      <p:tavLst>
                                        <p:tav tm="0">
                                          <p:val>
                                            <p:strVal val="#ppt_x"/>
                                          </p:val>
                                        </p:tav>
                                        <p:tav tm="100000">
                                          <p:val>
                                            <p:strVal val="#ppt_x"/>
                                          </p:val>
                                        </p:tav>
                                      </p:tavLst>
                                    </p:anim>
                                    <p:anim calcmode="lin" valueType="num">
                                      <p:cBhvr>
                                        <p:cTn id="177" dur="1000" fill="hold"/>
                                        <p:tgtEl>
                                          <p:spTgt spid="67"/>
                                        </p:tgtEl>
                                        <p:attrNameLst>
                                          <p:attrName>ppt_y</p:attrName>
                                        </p:attrNameLst>
                                      </p:cBhvr>
                                      <p:tavLst>
                                        <p:tav tm="0">
                                          <p:val>
                                            <p:strVal val="#ppt_y+.1"/>
                                          </p:val>
                                        </p:tav>
                                        <p:tav tm="100000">
                                          <p:val>
                                            <p:strVal val="#ppt_y"/>
                                          </p:val>
                                        </p:tav>
                                      </p:tavLst>
                                    </p:anim>
                                  </p:childTnLst>
                                </p:cTn>
                              </p:par>
                              <p:par>
                                <p:cTn id="178" presetID="42" presetClass="entr" presetSubtype="0" fill="hold" nodeType="withEffect">
                                  <p:stCondLst>
                                    <p:cond delay="0"/>
                                  </p:stCondLst>
                                  <p:childTnLst>
                                    <p:set>
                                      <p:cBhvr>
                                        <p:cTn id="179" dur="1" fill="hold">
                                          <p:stCondLst>
                                            <p:cond delay="0"/>
                                          </p:stCondLst>
                                        </p:cTn>
                                        <p:tgtEl>
                                          <p:spTgt spid="66"/>
                                        </p:tgtEl>
                                        <p:attrNameLst>
                                          <p:attrName>style.visibility</p:attrName>
                                        </p:attrNameLst>
                                      </p:cBhvr>
                                      <p:to>
                                        <p:strVal val="visible"/>
                                      </p:to>
                                    </p:set>
                                    <p:animEffect transition="in" filter="fade">
                                      <p:cBhvr>
                                        <p:cTn id="180" dur="1000"/>
                                        <p:tgtEl>
                                          <p:spTgt spid="66"/>
                                        </p:tgtEl>
                                      </p:cBhvr>
                                    </p:animEffect>
                                    <p:anim calcmode="lin" valueType="num">
                                      <p:cBhvr>
                                        <p:cTn id="181" dur="1000" fill="hold"/>
                                        <p:tgtEl>
                                          <p:spTgt spid="66"/>
                                        </p:tgtEl>
                                        <p:attrNameLst>
                                          <p:attrName>ppt_x</p:attrName>
                                        </p:attrNameLst>
                                      </p:cBhvr>
                                      <p:tavLst>
                                        <p:tav tm="0">
                                          <p:val>
                                            <p:strVal val="#ppt_x"/>
                                          </p:val>
                                        </p:tav>
                                        <p:tav tm="100000">
                                          <p:val>
                                            <p:strVal val="#ppt_x"/>
                                          </p:val>
                                        </p:tav>
                                      </p:tavLst>
                                    </p:anim>
                                    <p:anim calcmode="lin" valueType="num">
                                      <p:cBhvr>
                                        <p:cTn id="182"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42" presetClass="entr" presetSubtype="0" fill="hold" grpId="0" nodeType="clickEffect">
                                  <p:stCondLst>
                                    <p:cond delay="0"/>
                                  </p:stCondLst>
                                  <p:childTnLst>
                                    <p:set>
                                      <p:cBhvr>
                                        <p:cTn id="186" dur="1" fill="hold">
                                          <p:stCondLst>
                                            <p:cond delay="0"/>
                                          </p:stCondLst>
                                        </p:cTn>
                                        <p:tgtEl>
                                          <p:spTgt spid="62"/>
                                        </p:tgtEl>
                                        <p:attrNameLst>
                                          <p:attrName>style.visibility</p:attrName>
                                        </p:attrNameLst>
                                      </p:cBhvr>
                                      <p:to>
                                        <p:strVal val="visible"/>
                                      </p:to>
                                    </p:set>
                                    <p:animEffect transition="in" filter="fade">
                                      <p:cBhvr>
                                        <p:cTn id="187" dur="1000"/>
                                        <p:tgtEl>
                                          <p:spTgt spid="62"/>
                                        </p:tgtEl>
                                      </p:cBhvr>
                                    </p:animEffect>
                                    <p:anim calcmode="lin" valueType="num">
                                      <p:cBhvr>
                                        <p:cTn id="188" dur="1000" fill="hold"/>
                                        <p:tgtEl>
                                          <p:spTgt spid="62"/>
                                        </p:tgtEl>
                                        <p:attrNameLst>
                                          <p:attrName>ppt_x</p:attrName>
                                        </p:attrNameLst>
                                      </p:cBhvr>
                                      <p:tavLst>
                                        <p:tav tm="0">
                                          <p:val>
                                            <p:strVal val="#ppt_x"/>
                                          </p:val>
                                        </p:tav>
                                        <p:tav tm="100000">
                                          <p:val>
                                            <p:strVal val="#ppt_x"/>
                                          </p:val>
                                        </p:tav>
                                      </p:tavLst>
                                    </p:anim>
                                    <p:anim calcmode="lin" valueType="num">
                                      <p:cBhvr>
                                        <p:cTn id="189" dur="1000" fill="hold"/>
                                        <p:tgtEl>
                                          <p:spTgt spid="62"/>
                                        </p:tgtEl>
                                        <p:attrNameLst>
                                          <p:attrName>ppt_y</p:attrName>
                                        </p:attrNameLst>
                                      </p:cBhvr>
                                      <p:tavLst>
                                        <p:tav tm="0">
                                          <p:val>
                                            <p:strVal val="#ppt_y+.1"/>
                                          </p:val>
                                        </p:tav>
                                        <p:tav tm="100000">
                                          <p:val>
                                            <p:strVal val="#ppt_y"/>
                                          </p:val>
                                        </p:tav>
                                      </p:tavLst>
                                    </p:anim>
                                  </p:childTnLst>
                                </p:cTn>
                              </p:par>
                              <p:par>
                                <p:cTn id="190" presetID="42" presetClass="entr" presetSubtype="0" fill="hold" nodeType="withEffect">
                                  <p:stCondLst>
                                    <p:cond delay="0"/>
                                  </p:stCondLst>
                                  <p:childTnLst>
                                    <p:set>
                                      <p:cBhvr>
                                        <p:cTn id="191" dur="1" fill="hold">
                                          <p:stCondLst>
                                            <p:cond delay="0"/>
                                          </p:stCondLst>
                                        </p:cTn>
                                        <p:tgtEl>
                                          <p:spTgt spid="78"/>
                                        </p:tgtEl>
                                        <p:attrNameLst>
                                          <p:attrName>style.visibility</p:attrName>
                                        </p:attrNameLst>
                                      </p:cBhvr>
                                      <p:to>
                                        <p:strVal val="visible"/>
                                      </p:to>
                                    </p:set>
                                    <p:animEffect transition="in" filter="fade">
                                      <p:cBhvr>
                                        <p:cTn id="192" dur="1000"/>
                                        <p:tgtEl>
                                          <p:spTgt spid="78"/>
                                        </p:tgtEl>
                                      </p:cBhvr>
                                    </p:animEffect>
                                    <p:anim calcmode="lin" valueType="num">
                                      <p:cBhvr>
                                        <p:cTn id="193" dur="1000" fill="hold"/>
                                        <p:tgtEl>
                                          <p:spTgt spid="78"/>
                                        </p:tgtEl>
                                        <p:attrNameLst>
                                          <p:attrName>ppt_x</p:attrName>
                                        </p:attrNameLst>
                                      </p:cBhvr>
                                      <p:tavLst>
                                        <p:tav tm="0">
                                          <p:val>
                                            <p:strVal val="#ppt_x"/>
                                          </p:val>
                                        </p:tav>
                                        <p:tav tm="100000">
                                          <p:val>
                                            <p:strVal val="#ppt_x"/>
                                          </p:val>
                                        </p:tav>
                                      </p:tavLst>
                                    </p:anim>
                                    <p:anim calcmode="lin" valueType="num">
                                      <p:cBhvr>
                                        <p:cTn id="194" dur="1000" fill="hold"/>
                                        <p:tgtEl>
                                          <p:spTgt spid="78"/>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fade">
                                      <p:cBhvr>
                                        <p:cTn id="197" dur="1000"/>
                                        <p:tgtEl>
                                          <p:spTgt spid="69"/>
                                        </p:tgtEl>
                                      </p:cBhvr>
                                    </p:animEffect>
                                    <p:anim calcmode="lin" valueType="num">
                                      <p:cBhvr>
                                        <p:cTn id="198" dur="1000" fill="hold"/>
                                        <p:tgtEl>
                                          <p:spTgt spid="69"/>
                                        </p:tgtEl>
                                        <p:attrNameLst>
                                          <p:attrName>ppt_x</p:attrName>
                                        </p:attrNameLst>
                                      </p:cBhvr>
                                      <p:tavLst>
                                        <p:tav tm="0">
                                          <p:val>
                                            <p:strVal val="#ppt_x"/>
                                          </p:val>
                                        </p:tav>
                                        <p:tav tm="100000">
                                          <p:val>
                                            <p:strVal val="#ppt_x"/>
                                          </p:val>
                                        </p:tav>
                                      </p:tavLst>
                                    </p:anim>
                                    <p:anim calcmode="lin" valueType="num">
                                      <p:cBhvr>
                                        <p:cTn id="199" dur="1000" fill="hold"/>
                                        <p:tgtEl>
                                          <p:spTgt spid="69"/>
                                        </p:tgtEl>
                                        <p:attrNameLst>
                                          <p:attrName>ppt_y</p:attrName>
                                        </p:attrNameLst>
                                      </p:cBhvr>
                                      <p:tavLst>
                                        <p:tav tm="0">
                                          <p:val>
                                            <p:strVal val="#ppt_y+.1"/>
                                          </p:val>
                                        </p:tav>
                                        <p:tav tm="100000">
                                          <p:val>
                                            <p:strVal val="#ppt_y"/>
                                          </p:val>
                                        </p:tav>
                                      </p:tavLst>
                                    </p:anim>
                                  </p:childTnLst>
                                </p:cTn>
                              </p:par>
                              <p:par>
                                <p:cTn id="200" presetID="42" presetClass="entr" presetSubtype="0" fill="hold" nodeType="withEffect">
                                  <p:stCondLst>
                                    <p:cond delay="0"/>
                                  </p:stCondLst>
                                  <p:childTnLst>
                                    <p:set>
                                      <p:cBhvr>
                                        <p:cTn id="201" dur="1" fill="hold">
                                          <p:stCondLst>
                                            <p:cond delay="0"/>
                                          </p:stCondLst>
                                        </p:cTn>
                                        <p:tgtEl>
                                          <p:spTgt spid="63"/>
                                        </p:tgtEl>
                                        <p:attrNameLst>
                                          <p:attrName>style.visibility</p:attrName>
                                        </p:attrNameLst>
                                      </p:cBhvr>
                                      <p:to>
                                        <p:strVal val="visible"/>
                                      </p:to>
                                    </p:set>
                                    <p:animEffect transition="in" filter="fade">
                                      <p:cBhvr>
                                        <p:cTn id="202" dur="1000"/>
                                        <p:tgtEl>
                                          <p:spTgt spid="63"/>
                                        </p:tgtEl>
                                      </p:cBhvr>
                                    </p:animEffect>
                                    <p:anim calcmode="lin" valueType="num">
                                      <p:cBhvr>
                                        <p:cTn id="203" dur="1000" fill="hold"/>
                                        <p:tgtEl>
                                          <p:spTgt spid="63"/>
                                        </p:tgtEl>
                                        <p:attrNameLst>
                                          <p:attrName>ppt_x</p:attrName>
                                        </p:attrNameLst>
                                      </p:cBhvr>
                                      <p:tavLst>
                                        <p:tav tm="0">
                                          <p:val>
                                            <p:strVal val="#ppt_x"/>
                                          </p:val>
                                        </p:tav>
                                        <p:tav tm="100000">
                                          <p:val>
                                            <p:strVal val="#ppt_x"/>
                                          </p:val>
                                        </p:tav>
                                      </p:tavLst>
                                    </p:anim>
                                    <p:anim calcmode="lin" valueType="num">
                                      <p:cBhvr>
                                        <p:cTn id="204"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205" fill="hold">
                      <p:stCondLst>
                        <p:cond delay="indefinite"/>
                      </p:stCondLst>
                      <p:childTnLst>
                        <p:par>
                          <p:cTn id="206" fill="hold">
                            <p:stCondLst>
                              <p:cond delay="0"/>
                            </p:stCondLst>
                            <p:childTnLst>
                              <p:par>
                                <p:cTn id="207" presetID="42" presetClass="entr" presetSubtype="0" fill="hold" grpId="0" nodeType="clickEffect">
                                  <p:stCondLst>
                                    <p:cond delay="0"/>
                                  </p:stCondLst>
                                  <p:childTnLst>
                                    <p:set>
                                      <p:cBhvr>
                                        <p:cTn id="208" dur="1" fill="hold">
                                          <p:stCondLst>
                                            <p:cond delay="0"/>
                                          </p:stCondLst>
                                        </p:cTn>
                                        <p:tgtEl>
                                          <p:spTgt spid="79"/>
                                        </p:tgtEl>
                                        <p:attrNameLst>
                                          <p:attrName>style.visibility</p:attrName>
                                        </p:attrNameLst>
                                      </p:cBhvr>
                                      <p:to>
                                        <p:strVal val="visible"/>
                                      </p:to>
                                    </p:set>
                                    <p:animEffect transition="in" filter="fade">
                                      <p:cBhvr>
                                        <p:cTn id="209" dur="1000"/>
                                        <p:tgtEl>
                                          <p:spTgt spid="79"/>
                                        </p:tgtEl>
                                      </p:cBhvr>
                                    </p:animEffect>
                                    <p:anim calcmode="lin" valueType="num">
                                      <p:cBhvr>
                                        <p:cTn id="210" dur="1000" fill="hold"/>
                                        <p:tgtEl>
                                          <p:spTgt spid="79"/>
                                        </p:tgtEl>
                                        <p:attrNameLst>
                                          <p:attrName>ppt_x</p:attrName>
                                        </p:attrNameLst>
                                      </p:cBhvr>
                                      <p:tavLst>
                                        <p:tav tm="0">
                                          <p:val>
                                            <p:strVal val="#ppt_x"/>
                                          </p:val>
                                        </p:tav>
                                        <p:tav tm="100000">
                                          <p:val>
                                            <p:strVal val="#ppt_x"/>
                                          </p:val>
                                        </p:tav>
                                      </p:tavLst>
                                    </p:anim>
                                    <p:anim calcmode="lin" valueType="num">
                                      <p:cBhvr>
                                        <p:cTn id="211"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25" grpId="0">
        <p:bldAsOne/>
      </p:bldGraphic>
      <p:bldP spid="26" grpId="0" animBg="1"/>
      <p:bldP spid="27" grpId="0" animBg="1"/>
      <p:bldP spid="28" grpId="0" animBg="1"/>
      <p:bldP spid="29" grpId="0" animBg="1"/>
      <p:bldP spid="30" grpId="0" animBg="1"/>
      <p:bldP spid="31" grpId="0" animBg="1"/>
      <p:bldP spid="53" grpId="0" animBg="1"/>
      <p:bldP spid="54" grpId="0" animBg="1"/>
      <p:bldP spid="59" grpId="0" animBg="1"/>
      <p:bldP spid="60" grpId="0" animBg="1"/>
      <p:bldP spid="61" grpId="0" animBg="1"/>
      <p:bldP spid="62" grpId="0" animBg="1"/>
      <p:bldP spid="65" grpId="0" animBg="1"/>
      <p:bldP spid="68" grpId="0" animBg="1"/>
      <p:bldP spid="69" grpId="0" animBg="1"/>
      <p:bldP spid="70" grpId="0" animBg="1"/>
      <p:bldP spid="71" grpId="0" animBg="1"/>
      <p:bldP spid="72" grpId="0" animBg="1"/>
      <p:bldP spid="74" grpId="0" animBg="1"/>
      <p:bldP spid="7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895504" y="247543"/>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Traditional Decision Making:</a:t>
            </a:r>
          </a:p>
        </p:txBody>
      </p:sp>
      <p:pic>
        <p:nvPicPr>
          <p:cNvPr id="7" name="Picture 6">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4953000"/>
            <a:ext cx="12192000" cy="1905000"/>
          </a:xfrm>
          <a:prstGeom prst="rect">
            <a:avLst/>
          </a:prstGeom>
        </p:spPr>
      </p:pic>
      <p:sp>
        <p:nvSpPr>
          <p:cNvPr id="32" name="Freeform 31"/>
          <p:cNvSpPr/>
          <p:nvPr/>
        </p:nvSpPr>
        <p:spPr>
          <a:xfrm>
            <a:off x="6189663" y="2292350"/>
            <a:ext cx="2347912" cy="407988"/>
          </a:xfrm>
          <a:custGeom>
            <a:avLst/>
            <a:gdLst/>
            <a:ahLst/>
            <a:cxnLst/>
            <a:rect l="0" t="0" r="0" b="0"/>
            <a:pathLst>
              <a:path>
                <a:moveTo>
                  <a:pt x="0" y="0"/>
                </a:moveTo>
                <a:lnTo>
                  <a:pt x="0" y="203618"/>
                </a:lnTo>
                <a:lnTo>
                  <a:pt x="2346457" y="203618"/>
                </a:lnTo>
                <a:lnTo>
                  <a:pt x="2346457" y="407236"/>
                </a:lnTo>
              </a:path>
            </a:pathLst>
          </a:custGeom>
          <a:noFill/>
          <a:ln w="12700" cap="flat" cmpd="sng" algn="ctr">
            <a:solidFill>
              <a:srgbClr val="45A5ED">
                <a:hueOff val="0"/>
                <a:satOff val="0"/>
                <a:lumOff val="0"/>
                <a:alphaOff val="0"/>
              </a:srgbClr>
            </a:solidFill>
            <a:prstDash val="solid"/>
            <a:miter lim="800000"/>
          </a:ln>
          <a:effectLst/>
        </p:spPr>
      </p:sp>
      <p:sp>
        <p:nvSpPr>
          <p:cNvPr id="33" name="Freeform 32"/>
          <p:cNvSpPr/>
          <p:nvPr/>
        </p:nvSpPr>
        <p:spPr>
          <a:xfrm>
            <a:off x="5414963" y="3668713"/>
            <a:ext cx="290512" cy="892175"/>
          </a:xfrm>
          <a:custGeom>
            <a:avLst/>
            <a:gdLst/>
            <a:ahLst/>
            <a:cxnLst/>
            <a:rect l="0" t="0" r="0" b="0"/>
            <a:pathLst>
              <a:path>
                <a:moveTo>
                  <a:pt x="0" y="0"/>
                </a:moveTo>
                <a:lnTo>
                  <a:pt x="0" y="892041"/>
                </a:lnTo>
                <a:lnTo>
                  <a:pt x="290883" y="892041"/>
                </a:lnTo>
              </a:path>
            </a:pathLst>
          </a:custGeom>
          <a:noFill/>
          <a:ln w="12700" cap="flat" cmpd="sng" algn="ctr">
            <a:solidFill>
              <a:srgbClr val="5982DB">
                <a:hueOff val="0"/>
                <a:satOff val="0"/>
                <a:lumOff val="0"/>
                <a:alphaOff val="0"/>
              </a:srgbClr>
            </a:solidFill>
            <a:prstDash val="solid"/>
            <a:miter lim="800000"/>
          </a:ln>
          <a:effectLst/>
        </p:spPr>
      </p:sp>
      <p:sp>
        <p:nvSpPr>
          <p:cNvPr id="34" name="Freeform 33"/>
          <p:cNvSpPr/>
          <p:nvPr/>
        </p:nvSpPr>
        <p:spPr>
          <a:xfrm>
            <a:off x="6145213" y="2292350"/>
            <a:ext cx="90487" cy="407988"/>
          </a:xfrm>
          <a:custGeom>
            <a:avLst/>
            <a:gdLst/>
            <a:ahLst/>
            <a:cxnLst/>
            <a:rect l="0" t="0" r="0" b="0"/>
            <a:pathLst>
              <a:path>
                <a:moveTo>
                  <a:pt x="45720" y="0"/>
                </a:moveTo>
                <a:lnTo>
                  <a:pt x="45720" y="407236"/>
                </a:lnTo>
              </a:path>
            </a:pathLst>
          </a:custGeom>
          <a:noFill/>
          <a:ln w="12700" cap="flat" cmpd="sng" algn="ctr">
            <a:solidFill>
              <a:srgbClr val="45A5ED">
                <a:hueOff val="0"/>
                <a:satOff val="0"/>
                <a:lumOff val="0"/>
                <a:alphaOff val="0"/>
              </a:srgbClr>
            </a:solidFill>
            <a:prstDash val="solid"/>
            <a:miter lim="800000"/>
          </a:ln>
          <a:effectLst/>
        </p:spPr>
      </p:sp>
      <p:sp>
        <p:nvSpPr>
          <p:cNvPr id="35" name="Freeform 34"/>
          <p:cNvSpPr/>
          <p:nvPr/>
        </p:nvSpPr>
        <p:spPr>
          <a:xfrm>
            <a:off x="3843338" y="2292350"/>
            <a:ext cx="2346325" cy="407988"/>
          </a:xfrm>
          <a:custGeom>
            <a:avLst/>
            <a:gdLst/>
            <a:ahLst/>
            <a:cxnLst/>
            <a:rect l="0" t="0" r="0" b="0"/>
            <a:pathLst>
              <a:path>
                <a:moveTo>
                  <a:pt x="2346457" y="0"/>
                </a:moveTo>
                <a:lnTo>
                  <a:pt x="2346457" y="203618"/>
                </a:lnTo>
                <a:lnTo>
                  <a:pt x="0" y="203618"/>
                </a:lnTo>
                <a:lnTo>
                  <a:pt x="0" y="407236"/>
                </a:lnTo>
              </a:path>
            </a:pathLst>
          </a:custGeom>
          <a:noFill/>
          <a:ln w="12700" cap="flat" cmpd="sng" algn="ctr">
            <a:solidFill>
              <a:srgbClr val="45A5ED">
                <a:hueOff val="0"/>
                <a:satOff val="0"/>
                <a:lumOff val="0"/>
                <a:alphaOff val="0"/>
              </a:srgbClr>
            </a:solidFill>
            <a:prstDash val="solid"/>
            <a:miter lim="800000"/>
          </a:ln>
          <a:effectLst/>
        </p:spPr>
      </p:sp>
      <p:sp>
        <p:nvSpPr>
          <p:cNvPr id="36" name="Freeform 35"/>
          <p:cNvSpPr/>
          <p:nvPr/>
        </p:nvSpPr>
        <p:spPr>
          <a:xfrm>
            <a:off x="5220734" y="1323016"/>
            <a:ext cx="1939221" cy="969610"/>
          </a:xfrm>
          <a:custGeom>
            <a:avLst/>
            <a:gdLst>
              <a:gd name="connsiteX0" fmla="*/ 0 w 1939221"/>
              <a:gd name="connsiteY0" fmla="*/ 0 h 969610"/>
              <a:gd name="connsiteX1" fmla="*/ 1939221 w 1939221"/>
              <a:gd name="connsiteY1" fmla="*/ 0 h 969610"/>
              <a:gd name="connsiteX2" fmla="*/ 1939221 w 1939221"/>
              <a:gd name="connsiteY2" fmla="*/ 969610 h 969610"/>
              <a:gd name="connsiteX3" fmla="*/ 0 w 1939221"/>
              <a:gd name="connsiteY3" fmla="*/ 969610 h 969610"/>
              <a:gd name="connsiteX4" fmla="*/ 0 w 1939221"/>
              <a:gd name="connsiteY4" fmla="*/ 0 h 96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9221" h="969610">
                <a:moveTo>
                  <a:pt x="0" y="0"/>
                </a:moveTo>
                <a:lnTo>
                  <a:pt x="1939221" y="0"/>
                </a:lnTo>
                <a:lnTo>
                  <a:pt x="1939221" y="969610"/>
                </a:lnTo>
                <a:lnTo>
                  <a:pt x="0" y="969610"/>
                </a:lnTo>
                <a:lnTo>
                  <a:pt x="0" y="0"/>
                </a:lnTo>
                <a:close/>
              </a:path>
            </a:pathLst>
          </a:custGeom>
          <a:gradFill rotWithShape="1">
            <a:gsLst>
              <a:gs pos="0">
                <a:srgbClr val="755DD9">
                  <a:hueOff val="0"/>
                  <a:satOff val="0"/>
                  <a:lumOff val="0"/>
                  <a:alphaOff val="0"/>
                  <a:lumMod val="110000"/>
                  <a:satMod val="105000"/>
                  <a:tint val="67000"/>
                </a:srgbClr>
              </a:gs>
              <a:gs pos="50000">
                <a:srgbClr val="755DD9">
                  <a:hueOff val="0"/>
                  <a:satOff val="0"/>
                  <a:lumOff val="0"/>
                  <a:alphaOff val="0"/>
                  <a:lumMod val="105000"/>
                  <a:satMod val="103000"/>
                  <a:tint val="73000"/>
                </a:srgbClr>
              </a:gs>
              <a:gs pos="100000">
                <a:srgbClr val="755DD9">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3970" tIns="13970" rIns="13970" bIns="13970" spcCol="1270" anchor="ctr"/>
          <a:lstStyle/>
          <a:p>
            <a:pPr marL="0" marR="0" lvl="0" indent="0" algn="ctr" defTabSz="97790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341933"/>
                </a:solidFill>
                <a:effectLst/>
                <a:uLnTx/>
                <a:uFillTx/>
                <a:latin typeface="Calibri" panose="020F0502020204030204"/>
                <a:ea typeface="+mn-ea"/>
                <a:cs typeface="+mn-cs"/>
              </a:rPr>
              <a:t>Decision Making</a:t>
            </a:r>
          </a:p>
        </p:txBody>
      </p:sp>
      <p:sp>
        <p:nvSpPr>
          <p:cNvPr id="37" name="Freeform 36"/>
          <p:cNvSpPr/>
          <p:nvPr/>
        </p:nvSpPr>
        <p:spPr>
          <a:xfrm>
            <a:off x="2874276" y="2699864"/>
            <a:ext cx="1939221" cy="969610"/>
          </a:xfrm>
          <a:custGeom>
            <a:avLst/>
            <a:gdLst>
              <a:gd name="connsiteX0" fmla="*/ 0 w 1939221"/>
              <a:gd name="connsiteY0" fmla="*/ 0 h 969610"/>
              <a:gd name="connsiteX1" fmla="*/ 1939221 w 1939221"/>
              <a:gd name="connsiteY1" fmla="*/ 0 h 969610"/>
              <a:gd name="connsiteX2" fmla="*/ 1939221 w 1939221"/>
              <a:gd name="connsiteY2" fmla="*/ 969610 h 969610"/>
              <a:gd name="connsiteX3" fmla="*/ 0 w 1939221"/>
              <a:gd name="connsiteY3" fmla="*/ 969610 h 969610"/>
              <a:gd name="connsiteX4" fmla="*/ 0 w 1939221"/>
              <a:gd name="connsiteY4" fmla="*/ 0 h 96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9221" h="969610">
                <a:moveTo>
                  <a:pt x="0" y="0"/>
                </a:moveTo>
                <a:lnTo>
                  <a:pt x="1939221" y="0"/>
                </a:lnTo>
                <a:lnTo>
                  <a:pt x="1939221" y="969610"/>
                </a:lnTo>
                <a:lnTo>
                  <a:pt x="0" y="969610"/>
                </a:lnTo>
                <a:lnTo>
                  <a:pt x="0" y="0"/>
                </a:lnTo>
                <a:close/>
              </a:path>
            </a:pathLst>
          </a:custGeom>
          <a:gradFill rotWithShape="1">
            <a:gsLst>
              <a:gs pos="0">
                <a:srgbClr val="45A5ED">
                  <a:hueOff val="0"/>
                  <a:satOff val="0"/>
                  <a:lumOff val="0"/>
                  <a:alphaOff val="0"/>
                  <a:lumMod val="110000"/>
                  <a:satMod val="105000"/>
                  <a:tint val="67000"/>
                </a:srgbClr>
              </a:gs>
              <a:gs pos="50000">
                <a:srgbClr val="45A5ED">
                  <a:hueOff val="0"/>
                  <a:satOff val="0"/>
                  <a:lumOff val="0"/>
                  <a:alphaOff val="0"/>
                  <a:lumMod val="105000"/>
                  <a:satMod val="103000"/>
                  <a:tint val="73000"/>
                </a:srgbClr>
              </a:gs>
              <a:gs pos="100000">
                <a:srgbClr val="45A5ED">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3970" tIns="13970" rIns="13970" bIns="13970" spcCol="1270" anchor="ctr"/>
          <a:lstStyle/>
          <a:p>
            <a:pPr marL="0" marR="0" lvl="0" indent="0" algn="ctr" defTabSz="97790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341933"/>
                </a:solidFill>
                <a:effectLst/>
                <a:uLnTx/>
                <a:uFillTx/>
                <a:latin typeface="Calibri" panose="020F0502020204030204"/>
                <a:ea typeface="+mn-ea"/>
                <a:cs typeface="+mn-cs"/>
              </a:rPr>
              <a:t>Time Consuming</a:t>
            </a:r>
          </a:p>
        </p:txBody>
      </p:sp>
      <p:sp>
        <p:nvSpPr>
          <p:cNvPr id="38" name="Freeform 37"/>
          <p:cNvSpPr/>
          <p:nvPr/>
        </p:nvSpPr>
        <p:spPr>
          <a:xfrm>
            <a:off x="5220734" y="2699864"/>
            <a:ext cx="1939221" cy="969610"/>
          </a:xfrm>
          <a:custGeom>
            <a:avLst/>
            <a:gdLst>
              <a:gd name="connsiteX0" fmla="*/ 0 w 1939221"/>
              <a:gd name="connsiteY0" fmla="*/ 0 h 969610"/>
              <a:gd name="connsiteX1" fmla="*/ 1939221 w 1939221"/>
              <a:gd name="connsiteY1" fmla="*/ 0 h 969610"/>
              <a:gd name="connsiteX2" fmla="*/ 1939221 w 1939221"/>
              <a:gd name="connsiteY2" fmla="*/ 969610 h 969610"/>
              <a:gd name="connsiteX3" fmla="*/ 0 w 1939221"/>
              <a:gd name="connsiteY3" fmla="*/ 969610 h 969610"/>
              <a:gd name="connsiteX4" fmla="*/ 0 w 1939221"/>
              <a:gd name="connsiteY4" fmla="*/ 0 h 96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9221" h="969610">
                <a:moveTo>
                  <a:pt x="0" y="0"/>
                </a:moveTo>
                <a:lnTo>
                  <a:pt x="1939221" y="0"/>
                </a:lnTo>
                <a:lnTo>
                  <a:pt x="1939221" y="969610"/>
                </a:lnTo>
                <a:lnTo>
                  <a:pt x="0" y="969610"/>
                </a:lnTo>
                <a:lnTo>
                  <a:pt x="0" y="0"/>
                </a:lnTo>
                <a:close/>
              </a:path>
            </a:pathLst>
          </a:custGeom>
          <a:gradFill rotWithShape="1">
            <a:gsLst>
              <a:gs pos="0">
                <a:srgbClr val="45A5ED">
                  <a:hueOff val="0"/>
                  <a:satOff val="0"/>
                  <a:lumOff val="0"/>
                  <a:alphaOff val="0"/>
                  <a:lumMod val="110000"/>
                  <a:satMod val="105000"/>
                  <a:tint val="67000"/>
                </a:srgbClr>
              </a:gs>
              <a:gs pos="50000">
                <a:srgbClr val="45A5ED">
                  <a:hueOff val="0"/>
                  <a:satOff val="0"/>
                  <a:lumOff val="0"/>
                  <a:alphaOff val="0"/>
                  <a:lumMod val="105000"/>
                  <a:satMod val="103000"/>
                  <a:tint val="73000"/>
                </a:srgbClr>
              </a:gs>
              <a:gs pos="100000">
                <a:srgbClr val="45A5ED">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3970" tIns="13970" rIns="13970" bIns="13970" spcCol="1270" anchor="ctr"/>
          <a:lstStyle/>
          <a:p>
            <a:pPr marL="0" marR="0" lvl="0" indent="0" algn="ctr" defTabSz="97790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341933"/>
                </a:solidFill>
                <a:effectLst/>
                <a:uLnTx/>
                <a:uFillTx/>
                <a:latin typeface="Calibri" panose="020F0502020204030204"/>
                <a:ea typeface="+mn-ea"/>
                <a:cs typeface="+mn-cs"/>
              </a:rPr>
              <a:t>Required More Resource</a:t>
            </a:r>
          </a:p>
        </p:txBody>
      </p:sp>
      <p:sp>
        <p:nvSpPr>
          <p:cNvPr id="39" name="Freeform 38"/>
          <p:cNvSpPr/>
          <p:nvPr/>
        </p:nvSpPr>
        <p:spPr>
          <a:xfrm>
            <a:off x="5705539" y="4076711"/>
            <a:ext cx="1939221" cy="969610"/>
          </a:xfrm>
          <a:custGeom>
            <a:avLst/>
            <a:gdLst>
              <a:gd name="connsiteX0" fmla="*/ 0 w 1939221"/>
              <a:gd name="connsiteY0" fmla="*/ 0 h 969610"/>
              <a:gd name="connsiteX1" fmla="*/ 1939221 w 1939221"/>
              <a:gd name="connsiteY1" fmla="*/ 0 h 969610"/>
              <a:gd name="connsiteX2" fmla="*/ 1939221 w 1939221"/>
              <a:gd name="connsiteY2" fmla="*/ 969610 h 969610"/>
              <a:gd name="connsiteX3" fmla="*/ 0 w 1939221"/>
              <a:gd name="connsiteY3" fmla="*/ 969610 h 969610"/>
              <a:gd name="connsiteX4" fmla="*/ 0 w 1939221"/>
              <a:gd name="connsiteY4" fmla="*/ 0 h 96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9221" h="969610">
                <a:moveTo>
                  <a:pt x="0" y="0"/>
                </a:moveTo>
                <a:lnTo>
                  <a:pt x="1939221" y="0"/>
                </a:lnTo>
                <a:lnTo>
                  <a:pt x="1939221" y="969610"/>
                </a:lnTo>
                <a:lnTo>
                  <a:pt x="0" y="969610"/>
                </a:lnTo>
                <a:lnTo>
                  <a:pt x="0" y="0"/>
                </a:lnTo>
                <a:close/>
              </a:path>
            </a:pathLst>
          </a:custGeom>
          <a:gradFill rotWithShape="1">
            <a:gsLst>
              <a:gs pos="0">
                <a:srgbClr val="5982DB">
                  <a:hueOff val="0"/>
                  <a:satOff val="0"/>
                  <a:lumOff val="0"/>
                  <a:alphaOff val="0"/>
                  <a:lumMod val="110000"/>
                  <a:satMod val="105000"/>
                  <a:tint val="67000"/>
                </a:srgbClr>
              </a:gs>
              <a:gs pos="50000">
                <a:srgbClr val="5982DB">
                  <a:hueOff val="0"/>
                  <a:satOff val="0"/>
                  <a:lumOff val="0"/>
                  <a:alphaOff val="0"/>
                  <a:lumMod val="105000"/>
                  <a:satMod val="103000"/>
                  <a:tint val="73000"/>
                </a:srgbClr>
              </a:gs>
              <a:gs pos="100000">
                <a:srgbClr val="5982DB">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3970" tIns="13970" rIns="13970" bIns="13970" spcCol="1270" anchor="ctr"/>
          <a:lstStyle/>
          <a:p>
            <a:pPr marL="0" marR="0" lvl="0" indent="0" algn="ctr" defTabSz="97790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341933"/>
                </a:solidFill>
                <a:effectLst/>
                <a:uLnTx/>
                <a:uFillTx/>
                <a:latin typeface="Calibri" panose="020F0502020204030204"/>
                <a:ea typeface="+mn-ea"/>
                <a:cs typeface="+mn-cs"/>
              </a:rPr>
              <a:t>Manual (Human + other resources)</a:t>
            </a:r>
          </a:p>
        </p:txBody>
      </p:sp>
      <p:sp>
        <p:nvSpPr>
          <p:cNvPr id="40" name="Freeform 39"/>
          <p:cNvSpPr/>
          <p:nvPr/>
        </p:nvSpPr>
        <p:spPr>
          <a:xfrm>
            <a:off x="7567192" y="2699864"/>
            <a:ext cx="1939221" cy="969610"/>
          </a:xfrm>
          <a:custGeom>
            <a:avLst/>
            <a:gdLst>
              <a:gd name="connsiteX0" fmla="*/ 0 w 1939221"/>
              <a:gd name="connsiteY0" fmla="*/ 0 h 969610"/>
              <a:gd name="connsiteX1" fmla="*/ 1939221 w 1939221"/>
              <a:gd name="connsiteY1" fmla="*/ 0 h 969610"/>
              <a:gd name="connsiteX2" fmla="*/ 1939221 w 1939221"/>
              <a:gd name="connsiteY2" fmla="*/ 969610 h 969610"/>
              <a:gd name="connsiteX3" fmla="*/ 0 w 1939221"/>
              <a:gd name="connsiteY3" fmla="*/ 969610 h 969610"/>
              <a:gd name="connsiteX4" fmla="*/ 0 w 1939221"/>
              <a:gd name="connsiteY4" fmla="*/ 0 h 96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9221" h="969610">
                <a:moveTo>
                  <a:pt x="0" y="0"/>
                </a:moveTo>
                <a:lnTo>
                  <a:pt x="1939221" y="0"/>
                </a:lnTo>
                <a:lnTo>
                  <a:pt x="1939221" y="969610"/>
                </a:lnTo>
                <a:lnTo>
                  <a:pt x="0" y="969610"/>
                </a:lnTo>
                <a:lnTo>
                  <a:pt x="0" y="0"/>
                </a:lnTo>
                <a:close/>
              </a:path>
            </a:pathLst>
          </a:custGeom>
          <a:gradFill rotWithShape="1">
            <a:gsLst>
              <a:gs pos="0">
                <a:srgbClr val="45A5ED">
                  <a:hueOff val="0"/>
                  <a:satOff val="0"/>
                  <a:lumOff val="0"/>
                  <a:alphaOff val="0"/>
                  <a:lumMod val="110000"/>
                  <a:satMod val="105000"/>
                  <a:tint val="67000"/>
                </a:srgbClr>
              </a:gs>
              <a:gs pos="50000">
                <a:srgbClr val="45A5ED">
                  <a:hueOff val="0"/>
                  <a:satOff val="0"/>
                  <a:lumOff val="0"/>
                  <a:alphaOff val="0"/>
                  <a:lumMod val="105000"/>
                  <a:satMod val="103000"/>
                  <a:tint val="73000"/>
                </a:srgbClr>
              </a:gs>
              <a:gs pos="100000">
                <a:srgbClr val="45A5ED">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3970" tIns="13970" rIns="13970" bIns="13970" spcCol="1270" anchor="ctr"/>
          <a:lstStyle/>
          <a:p>
            <a:pPr marL="0" marR="0" lvl="0" indent="0" algn="ctr" defTabSz="97790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341933"/>
                </a:solidFill>
                <a:effectLst/>
                <a:uLnTx/>
                <a:uFillTx/>
                <a:latin typeface="Calibri" panose="020F0502020204030204"/>
                <a:ea typeface="+mn-ea"/>
                <a:cs typeface="+mn-cs"/>
              </a:rPr>
              <a:t>Tedious, Bounded </a:t>
            </a:r>
          </a:p>
        </p:txBody>
      </p:sp>
      <p:sp>
        <p:nvSpPr>
          <p:cNvPr id="41" name="Freeform 40"/>
          <p:cNvSpPr/>
          <p:nvPr/>
        </p:nvSpPr>
        <p:spPr>
          <a:xfrm>
            <a:off x="8281988" y="1196975"/>
            <a:ext cx="946150" cy="779463"/>
          </a:xfrm>
          <a:custGeom>
            <a:avLst/>
            <a:gdLst>
              <a:gd name="connsiteX0" fmla="*/ 0 w 946620"/>
              <a:gd name="connsiteY0" fmla="*/ 78076 h 780763"/>
              <a:gd name="connsiteX1" fmla="*/ 78076 w 946620"/>
              <a:gd name="connsiteY1" fmla="*/ 0 h 780763"/>
              <a:gd name="connsiteX2" fmla="*/ 868544 w 946620"/>
              <a:gd name="connsiteY2" fmla="*/ 0 h 780763"/>
              <a:gd name="connsiteX3" fmla="*/ 946620 w 946620"/>
              <a:gd name="connsiteY3" fmla="*/ 78076 h 780763"/>
              <a:gd name="connsiteX4" fmla="*/ 946620 w 946620"/>
              <a:gd name="connsiteY4" fmla="*/ 702687 h 780763"/>
              <a:gd name="connsiteX5" fmla="*/ 868544 w 946620"/>
              <a:gd name="connsiteY5" fmla="*/ 780763 h 780763"/>
              <a:gd name="connsiteX6" fmla="*/ 78076 w 946620"/>
              <a:gd name="connsiteY6" fmla="*/ 780763 h 780763"/>
              <a:gd name="connsiteX7" fmla="*/ 0 w 946620"/>
              <a:gd name="connsiteY7" fmla="*/ 702687 h 780763"/>
              <a:gd name="connsiteX8" fmla="*/ 0 w 946620"/>
              <a:gd name="connsiteY8" fmla="*/ 78076 h 78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620" h="780763">
                <a:moveTo>
                  <a:pt x="0" y="78076"/>
                </a:moveTo>
                <a:cubicBezTo>
                  <a:pt x="0" y="34956"/>
                  <a:pt x="34956" y="0"/>
                  <a:pt x="78076" y="0"/>
                </a:cubicBezTo>
                <a:lnTo>
                  <a:pt x="868544" y="0"/>
                </a:lnTo>
                <a:cubicBezTo>
                  <a:pt x="911664" y="0"/>
                  <a:pt x="946620" y="34956"/>
                  <a:pt x="946620" y="78076"/>
                </a:cubicBezTo>
                <a:lnTo>
                  <a:pt x="946620" y="702687"/>
                </a:lnTo>
                <a:cubicBezTo>
                  <a:pt x="946620" y="745807"/>
                  <a:pt x="911664" y="780763"/>
                  <a:pt x="868544" y="780763"/>
                </a:cubicBezTo>
                <a:lnTo>
                  <a:pt x="78076" y="780763"/>
                </a:lnTo>
                <a:cubicBezTo>
                  <a:pt x="34956" y="780763"/>
                  <a:pt x="0" y="745807"/>
                  <a:pt x="0" y="702687"/>
                </a:cubicBezTo>
                <a:lnTo>
                  <a:pt x="0" y="78076"/>
                </a:lnTo>
                <a:close/>
              </a:path>
            </a:pathLst>
          </a:custGeom>
          <a:solidFill>
            <a:srgbClr val="FFFFFF">
              <a:alpha val="90000"/>
              <a:hueOff val="0"/>
              <a:satOff val="0"/>
              <a:lumOff val="0"/>
              <a:alphaOff val="0"/>
            </a:srgbClr>
          </a:solidFill>
          <a:ln w="6350" cap="flat" cmpd="sng" algn="ctr">
            <a:solidFill>
              <a:srgbClr val="665EB8">
                <a:hueOff val="0"/>
                <a:satOff val="0"/>
                <a:lumOff val="0"/>
                <a:alphaOff val="0"/>
              </a:srgbClr>
            </a:solidFill>
            <a:prstDash val="solid"/>
            <a:miter lim="800000"/>
          </a:ln>
          <a:effectLst/>
        </p:spPr>
        <p:txBody>
          <a:bodyPr lIns="54163" tIns="54163" rIns="54163" bIns="221469" spcCol="1270"/>
          <a:lstStyle/>
          <a:p>
            <a:pPr marL="171450" marR="0" lvl="1" indent="-171450" defTabSz="844550" eaLnBrk="1" fontAlgn="auto" latinLnBrk="0" hangingPunct="1">
              <a:lnSpc>
                <a:spcPct val="90000"/>
              </a:lnSpc>
              <a:spcBef>
                <a:spcPct val="0"/>
              </a:spcBef>
              <a:spcAft>
                <a:spcPct val="15000"/>
              </a:spcAft>
              <a:buClrTx/>
              <a:buSzTx/>
              <a:buFontTx/>
              <a:buChar char="••"/>
              <a:tabLst/>
              <a:defRPr/>
            </a:pPr>
            <a:r>
              <a:rPr kumimoji="0" lang="en-US" sz="1900" b="0" i="0" u="none" strike="noStrike" kern="0" cap="none" spc="0" normalizeH="0" baseline="0" noProof="0" dirty="0">
                <a:ln>
                  <a:noFill/>
                </a:ln>
                <a:solidFill>
                  <a:srgbClr val="341933">
                    <a:hueOff val="0"/>
                    <a:satOff val="0"/>
                    <a:lumOff val="0"/>
                    <a:alphaOff val="0"/>
                  </a:srgbClr>
                </a:solidFill>
                <a:effectLst/>
                <a:uLnTx/>
                <a:uFillTx/>
                <a:latin typeface="Calibri" panose="020F0502020204030204"/>
                <a:ea typeface="+mn-ea"/>
                <a:cs typeface="+mn-cs"/>
              </a:rPr>
              <a:t>Why</a:t>
            </a:r>
          </a:p>
        </p:txBody>
      </p:sp>
      <p:sp>
        <p:nvSpPr>
          <p:cNvPr id="42" name="Shape 41"/>
          <p:cNvSpPr/>
          <p:nvPr/>
        </p:nvSpPr>
        <p:spPr>
          <a:xfrm>
            <a:off x="8937625" y="1397000"/>
            <a:ext cx="1177925" cy="1044575"/>
          </a:xfrm>
          <a:prstGeom prst="leftCircularArrow">
            <a:avLst>
              <a:gd name="adj1" fmla="val 3171"/>
              <a:gd name="adj2" fmla="val 390440"/>
              <a:gd name="adj3" fmla="val 2165951"/>
              <a:gd name="adj4" fmla="val 9024489"/>
              <a:gd name="adj5" fmla="val 3700"/>
            </a:avLst>
          </a:prstGeom>
          <a:gradFill rotWithShape="1">
            <a:gsLst>
              <a:gs pos="0">
                <a:srgbClr val="665EB8">
                  <a:hueOff val="0"/>
                  <a:satOff val="0"/>
                  <a:lumOff val="0"/>
                  <a:alphaOff val="0"/>
                  <a:lumMod val="110000"/>
                  <a:satMod val="105000"/>
                  <a:tint val="67000"/>
                </a:srgbClr>
              </a:gs>
              <a:gs pos="50000">
                <a:srgbClr val="665EB8">
                  <a:hueOff val="0"/>
                  <a:satOff val="0"/>
                  <a:lumOff val="0"/>
                  <a:alphaOff val="0"/>
                  <a:lumMod val="105000"/>
                  <a:satMod val="103000"/>
                  <a:tint val="73000"/>
                </a:srgbClr>
              </a:gs>
              <a:gs pos="100000">
                <a:srgbClr val="665EB8">
                  <a:hueOff val="0"/>
                  <a:satOff val="0"/>
                  <a:lumOff val="0"/>
                  <a:alphaOff val="0"/>
                  <a:lumMod val="105000"/>
                  <a:satMod val="109000"/>
                  <a:tint val="81000"/>
                </a:srgbClr>
              </a:gs>
            </a:gsLst>
            <a:lin ang="5400000" scaled="0"/>
          </a:gradFill>
          <a:ln>
            <a:noFill/>
          </a:ln>
          <a:effectLst/>
        </p:spPr>
      </p:sp>
      <p:sp>
        <p:nvSpPr>
          <p:cNvPr id="43" name="Freeform 42"/>
          <p:cNvSpPr/>
          <p:nvPr/>
        </p:nvSpPr>
        <p:spPr>
          <a:xfrm>
            <a:off x="8492166" y="1809775"/>
            <a:ext cx="841440" cy="334613"/>
          </a:xfrm>
          <a:custGeom>
            <a:avLst/>
            <a:gdLst>
              <a:gd name="connsiteX0" fmla="*/ 0 w 841440"/>
              <a:gd name="connsiteY0" fmla="*/ 33461 h 334613"/>
              <a:gd name="connsiteX1" fmla="*/ 33461 w 841440"/>
              <a:gd name="connsiteY1" fmla="*/ 0 h 334613"/>
              <a:gd name="connsiteX2" fmla="*/ 807979 w 841440"/>
              <a:gd name="connsiteY2" fmla="*/ 0 h 334613"/>
              <a:gd name="connsiteX3" fmla="*/ 841440 w 841440"/>
              <a:gd name="connsiteY3" fmla="*/ 33461 h 334613"/>
              <a:gd name="connsiteX4" fmla="*/ 841440 w 841440"/>
              <a:gd name="connsiteY4" fmla="*/ 301152 h 334613"/>
              <a:gd name="connsiteX5" fmla="*/ 807979 w 841440"/>
              <a:gd name="connsiteY5" fmla="*/ 334613 h 334613"/>
              <a:gd name="connsiteX6" fmla="*/ 33461 w 841440"/>
              <a:gd name="connsiteY6" fmla="*/ 334613 h 334613"/>
              <a:gd name="connsiteX7" fmla="*/ 0 w 841440"/>
              <a:gd name="connsiteY7" fmla="*/ 301152 h 334613"/>
              <a:gd name="connsiteX8" fmla="*/ 0 w 841440"/>
              <a:gd name="connsiteY8" fmla="*/ 33461 h 33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440" h="334613">
                <a:moveTo>
                  <a:pt x="0" y="33461"/>
                </a:moveTo>
                <a:cubicBezTo>
                  <a:pt x="0" y="14981"/>
                  <a:pt x="14981" y="0"/>
                  <a:pt x="33461" y="0"/>
                </a:cubicBezTo>
                <a:lnTo>
                  <a:pt x="807979" y="0"/>
                </a:lnTo>
                <a:cubicBezTo>
                  <a:pt x="826459" y="0"/>
                  <a:pt x="841440" y="14981"/>
                  <a:pt x="841440" y="33461"/>
                </a:cubicBezTo>
                <a:lnTo>
                  <a:pt x="841440" y="301152"/>
                </a:lnTo>
                <a:cubicBezTo>
                  <a:pt x="841440" y="319632"/>
                  <a:pt x="826459" y="334613"/>
                  <a:pt x="807979" y="334613"/>
                </a:cubicBezTo>
                <a:lnTo>
                  <a:pt x="33461" y="334613"/>
                </a:lnTo>
                <a:cubicBezTo>
                  <a:pt x="14981" y="334613"/>
                  <a:pt x="0" y="319632"/>
                  <a:pt x="0" y="301152"/>
                </a:cubicBezTo>
                <a:lnTo>
                  <a:pt x="0" y="33461"/>
                </a:lnTo>
                <a:close/>
              </a:path>
            </a:pathLst>
          </a:custGeom>
          <a:gradFill rotWithShape="1">
            <a:gsLst>
              <a:gs pos="0">
                <a:srgbClr val="665EB8">
                  <a:hueOff val="0"/>
                  <a:satOff val="0"/>
                  <a:lumOff val="0"/>
                  <a:alphaOff val="0"/>
                  <a:lumMod val="110000"/>
                  <a:satMod val="105000"/>
                  <a:tint val="67000"/>
                </a:srgbClr>
              </a:gs>
              <a:gs pos="50000">
                <a:srgbClr val="665EB8">
                  <a:hueOff val="0"/>
                  <a:satOff val="0"/>
                  <a:lumOff val="0"/>
                  <a:alphaOff val="0"/>
                  <a:lumMod val="105000"/>
                  <a:satMod val="103000"/>
                  <a:tint val="73000"/>
                </a:srgbClr>
              </a:gs>
              <a:gs pos="100000">
                <a:srgbClr val="665EB8">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42185" tIns="31390" rIns="42185" bIns="31390" spcCol="1270" anchor="ct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en-US" sz="1700" b="0" i="0" u="none" strike="noStrike" kern="0" cap="none" spc="0" normalizeH="0" baseline="0" noProof="0" dirty="0">
                <a:ln>
                  <a:noFill/>
                </a:ln>
                <a:solidFill>
                  <a:srgbClr val="341933"/>
                </a:solidFill>
                <a:effectLst/>
                <a:uLnTx/>
                <a:uFillTx/>
                <a:latin typeface="Calibri" panose="020F0502020204030204"/>
                <a:ea typeface="+mn-ea"/>
                <a:cs typeface="+mn-cs"/>
              </a:rPr>
              <a:t>Need</a:t>
            </a:r>
          </a:p>
        </p:txBody>
      </p:sp>
      <p:sp>
        <p:nvSpPr>
          <p:cNvPr id="44" name="Freeform 43"/>
          <p:cNvSpPr/>
          <p:nvPr/>
        </p:nvSpPr>
        <p:spPr>
          <a:xfrm>
            <a:off x="9491663" y="1196975"/>
            <a:ext cx="946150" cy="779463"/>
          </a:xfrm>
          <a:custGeom>
            <a:avLst/>
            <a:gdLst>
              <a:gd name="connsiteX0" fmla="*/ 0 w 946620"/>
              <a:gd name="connsiteY0" fmla="*/ 78076 h 780763"/>
              <a:gd name="connsiteX1" fmla="*/ 78076 w 946620"/>
              <a:gd name="connsiteY1" fmla="*/ 0 h 780763"/>
              <a:gd name="connsiteX2" fmla="*/ 868544 w 946620"/>
              <a:gd name="connsiteY2" fmla="*/ 0 h 780763"/>
              <a:gd name="connsiteX3" fmla="*/ 946620 w 946620"/>
              <a:gd name="connsiteY3" fmla="*/ 78076 h 780763"/>
              <a:gd name="connsiteX4" fmla="*/ 946620 w 946620"/>
              <a:gd name="connsiteY4" fmla="*/ 702687 h 780763"/>
              <a:gd name="connsiteX5" fmla="*/ 868544 w 946620"/>
              <a:gd name="connsiteY5" fmla="*/ 780763 h 780763"/>
              <a:gd name="connsiteX6" fmla="*/ 78076 w 946620"/>
              <a:gd name="connsiteY6" fmla="*/ 780763 h 780763"/>
              <a:gd name="connsiteX7" fmla="*/ 0 w 946620"/>
              <a:gd name="connsiteY7" fmla="*/ 702687 h 780763"/>
              <a:gd name="connsiteX8" fmla="*/ 0 w 946620"/>
              <a:gd name="connsiteY8" fmla="*/ 78076 h 78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620" h="780763">
                <a:moveTo>
                  <a:pt x="0" y="78076"/>
                </a:moveTo>
                <a:cubicBezTo>
                  <a:pt x="0" y="34956"/>
                  <a:pt x="34956" y="0"/>
                  <a:pt x="78076" y="0"/>
                </a:cubicBezTo>
                <a:lnTo>
                  <a:pt x="868544" y="0"/>
                </a:lnTo>
                <a:cubicBezTo>
                  <a:pt x="911664" y="0"/>
                  <a:pt x="946620" y="34956"/>
                  <a:pt x="946620" y="78076"/>
                </a:cubicBezTo>
                <a:lnTo>
                  <a:pt x="946620" y="702687"/>
                </a:lnTo>
                <a:cubicBezTo>
                  <a:pt x="946620" y="745807"/>
                  <a:pt x="911664" y="780763"/>
                  <a:pt x="868544" y="780763"/>
                </a:cubicBezTo>
                <a:lnTo>
                  <a:pt x="78076" y="780763"/>
                </a:lnTo>
                <a:cubicBezTo>
                  <a:pt x="34956" y="780763"/>
                  <a:pt x="0" y="745807"/>
                  <a:pt x="0" y="702687"/>
                </a:cubicBezTo>
                <a:lnTo>
                  <a:pt x="0" y="78076"/>
                </a:lnTo>
                <a:close/>
              </a:path>
            </a:pathLst>
          </a:custGeom>
          <a:solidFill>
            <a:srgbClr val="FFFFFF">
              <a:alpha val="90000"/>
              <a:hueOff val="0"/>
              <a:satOff val="0"/>
              <a:lumOff val="0"/>
              <a:alphaOff val="0"/>
            </a:srgbClr>
          </a:solidFill>
          <a:ln w="6350" cap="flat" cmpd="sng" algn="ctr">
            <a:solidFill>
              <a:srgbClr val="665EB8">
                <a:hueOff val="-1188603"/>
                <a:satOff val="21780"/>
                <a:lumOff val="2745"/>
                <a:alphaOff val="0"/>
              </a:srgbClr>
            </a:solidFill>
            <a:prstDash val="solid"/>
            <a:miter lim="800000"/>
          </a:ln>
          <a:effectLst/>
        </p:spPr>
        <p:txBody>
          <a:bodyPr lIns="54163" tIns="221469" rIns="54163" bIns="54163" spcCol="1270"/>
          <a:lstStyle/>
          <a:p>
            <a:pPr marL="171450" marR="0" lvl="1" indent="-171450" defTabSz="844550" eaLnBrk="1" fontAlgn="auto" latinLnBrk="0" hangingPunct="1">
              <a:lnSpc>
                <a:spcPct val="90000"/>
              </a:lnSpc>
              <a:spcBef>
                <a:spcPct val="0"/>
              </a:spcBef>
              <a:spcAft>
                <a:spcPct val="15000"/>
              </a:spcAft>
              <a:buClrTx/>
              <a:buSzTx/>
              <a:buFontTx/>
              <a:buChar char="••"/>
              <a:tabLst/>
              <a:defRPr/>
            </a:pPr>
            <a:r>
              <a:rPr kumimoji="0" lang="en-US" sz="1900" b="0" i="0" u="none" strike="noStrike" kern="0" cap="none" spc="0" normalizeH="0" baseline="0" noProof="0" dirty="0">
                <a:ln>
                  <a:noFill/>
                </a:ln>
                <a:solidFill>
                  <a:srgbClr val="341933">
                    <a:hueOff val="0"/>
                    <a:satOff val="0"/>
                    <a:lumOff val="0"/>
                    <a:alphaOff val="0"/>
                  </a:srgbClr>
                </a:solidFill>
                <a:effectLst/>
                <a:uLnTx/>
                <a:uFillTx/>
                <a:latin typeface="Calibri" panose="020F0502020204030204"/>
                <a:ea typeface="+mn-ea"/>
                <a:cs typeface="+mn-cs"/>
              </a:rPr>
              <a:t>Search</a:t>
            </a:r>
          </a:p>
        </p:txBody>
      </p:sp>
      <p:sp>
        <p:nvSpPr>
          <p:cNvPr id="45" name="Circular Arrow 44"/>
          <p:cNvSpPr/>
          <p:nvPr/>
        </p:nvSpPr>
        <p:spPr>
          <a:xfrm>
            <a:off x="10015538" y="715963"/>
            <a:ext cx="1166812" cy="1166812"/>
          </a:xfrm>
          <a:prstGeom prst="circularArrow">
            <a:avLst>
              <a:gd name="adj1" fmla="val 2843"/>
              <a:gd name="adj2" fmla="val 347266"/>
              <a:gd name="adj3" fmla="val 19477223"/>
              <a:gd name="adj4" fmla="val 12575511"/>
              <a:gd name="adj5" fmla="val 3316"/>
            </a:avLst>
          </a:prstGeom>
          <a:gradFill rotWithShape="1">
            <a:gsLst>
              <a:gs pos="0">
                <a:srgbClr val="665EB8">
                  <a:hueOff val="-2377205"/>
                  <a:satOff val="43560"/>
                  <a:lumOff val="5490"/>
                  <a:alphaOff val="0"/>
                  <a:lumMod val="110000"/>
                  <a:satMod val="105000"/>
                  <a:tint val="67000"/>
                </a:srgbClr>
              </a:gs>
              <a:gs pos="50000">
                <a:srgbClr val="665EB8">
                  <a:hueOff val="-2377205"/>
                  <a:satOff val="43560"/>
                  <a:lumOff val="5490"/>
                  <a:alphaOff val="0"/>
                  <a:lumMod val="105000"/>
                  <a:satMod val="103000"/>
                  <a:tint val="73000"/>
                </a:srgbClr>
              </a:gs>
              <a:gs pos="100000">
                <a:srgbClr val="665EB8">
                  <a:hueOff val="-2377205"/>
                  <a:satOff val="43560"/>
                  <a:lumOff val="5490"/>
                  <a:alphaOff val="0"/>
                  <a:lumMod val="105000"/>
                  <a:satMod val="109000"/>
                  <a:tint val="81000"/>
                </a:srgbClr>
              </a:gs>
            </a:gsLst>
            <a:lin ang="5400000" scaled="0"/>
          </a:gradFill>
          <a:ln>
            <a:noFill/>
          </a:ln>
          <a:effectLst/>
        </p:spPr>
      </p:sp>
      <p:sp>
        <p:nvSpPr>
          <p:cNvPr id="46" name="Freeform 45"/>
          <p:cNvSpPr/>
          <p:nvPr/>
        </p:nvSpPr>
        <p:spPr>
          <a:xfrm>
            <a:off x="9701894" y="1029011"/>
            <a:ext cx="841440" cy="334613"/>
          </a:xfrm>
          <a:custGeom>
            <a:avLst/>
            <a:gdLst>
              <a:gd name="connsiteX0" fmla="*/ 0 w 841440"/>
              <a:gd name="connsiteY0" fmla="*/ 33461 h 334613"/>
              <a:gd name="connsiteX1" fmla="*/ 33461 w 841440"/>
              <a:gd name="connsiteY1" fmla="*/ 0 h 334613"/>
              <a:gd name="connsiteX2" fmla="*/ 807979 w 841440"/>
              <a:gd name="connsiteY2" fmla="*/ 0 h 334613"/>
              <a:gd name="connsiteX3" fmla="*/ 841440 w 841440"/>
              <a:gd name="connsiteY3" fmla="*/ 33461 h 334613"/>
              <a:gd name="connsiteX4" fmla="*/ 841440 w 841440"/>
              <a:gd name="connsiteY4" fmla="*/ 301152 h 334613"/>
              <a:gd name="connsiteX5" fmla="*/ 807979 w 841440"/>
              <a:gd name="connsiteY5" fmla="*/ 334613 h 334613"/>
              <a:gd name="connsiteX6" fmla="*/ 33461 w 841440"/>
              <a:gd name="connsiteY6" fmla="*/ 334613 h 334613"/>
              <a:gd name="connsiteX7" fmla="*/ 0 w 841440"/>
              <a:gd name="connsiteY7" fmla="*/ 301152 h 334613"/>
              <a:gd name="connsiteX8" fmla="*/ 0 w 841440"/>
              <a:gd name="connsiteY8" fmla="*/ 33461 h 33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440" h="334613">
                <a:moveTo>
                  <a:pt x="0" y="33461"/>
                </a:moveTo>
                <a:cubicBezTo>
                  <a:pt x="0" y="14981"/>
                  <a:pt x="14981" y="0"/>
                  <a:pt x="33461" y="0"/>
                </a:cubicBezTo>
                <a:lnTo>
                  <a:pt x="807979" y="0"/>
                </a:lnTo>
                <a:cubicBezTo>
                  <a:pt x="826459" y="0"/>
                  <a:pt x="841440" y="14981"/>
                  <a:pt x="841440" y="33461"/>
                </a:cubicBezTo>
                <a:lnTo>
                  <a:pt x="841440" y="301152"/>
                </a:lnTo>
                <a:cubicBezTo>
                  <a:pt x="841440" y="319632"/>
                  <a:pt x="826459" y="334613"/>
                  <a:pt x="807979" y="334613"/>
                </a:cubicBezTo>
                <a:lnTo>
                  <a:pt x="33461" y="334613"/>
                </a:lnTo>
                <a:cubicBezTo>
                  <a:pt x="14981" y="334613"/>
                  <a:pt x="0" y="319632"/>
                  <a:pt x="0" y="301152"/>
                </a:cubicBezTo>
                <a:lnTo>
                  <a:pt x="0" y="33461"/>
                </a:lnTo>
                <a:close/>
              </a:path>
            </a:pathLst>
          </a:custGeom>
          <a:gradFill rotWithShape="1">
            <a:gsLst>
              <a:gs pos="0">
                <a:srgbClr val="665EB8">
                  <a:hueOff val="-1188603"/>
                  <a:satOff val="21780"/>
                  <a:lumOff val="2745"/>
                  <a:alphaOff val="0"/>
                  <a:lumMod val="110000"/>
                  <a:satMod val="105000"/>
                  <a:tint val="67000"/>
                </a:srgbClr>
              </a:gs>
              <a:gs pos="50000">
                <a:srgbClr val="665EB8">
                  <a:hueOff val="-1188603"/>
                  <a:satOff val="21780"/>
                  <a:lumOff val="2745"/>
                  <a:alphaOff val="0"/>
                  <a:lumMod val="105000"/>
                  <a:satMod val="103000"/>
                  <a:tint val="73000"/>
                </a:srgbClr>
              </a:gs>
              <a:gs pos="100000">
                <a:srgbClr val="665EB8">
                  <a:hueOff val="-1188603"/>
                  <a:satOff val="21780"/>
                  <a:lumOff val="2745"/>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42185" tIns="31390" rIns="42185" bIns="31390" spcCol="1270" anchor="ct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en-US" sz="1700" b="0" i="0" u="none" strike="noStrike" kern="0" cap="none" spc="0" normalizeH="0" baseline="0" noProof="0" dirty="0">
                <a:ln>
                  <a:noFill/>
                </a:ln>
                <a:solidFill>
                  <a:srgbClr val="341933"/>
                </a:solidFill>
                <a:effectLst/>
                <a:uLnTx/>
                <a:uFillTx/>
                <a:latin typeface="Calibri" panose="020F0502020204030204"/>
                <a:ea typeface="+mn-ea"/>
                <a:cs typeface="+mn-cs"/>
              </a:rPr>
              <a:t>Options</a:t>
            </a:r>
          </a:p>
        </p:txBody>
      </p:sp>
      <p:sp>
        <p:nvSpPr>
          <p:cNvPr id="47" name="Freeform 46"/>
          <p:cNvSpPr/>
          <p:nvPr/>
        </p:nvSpPr>
        <p:spPr>
          <a:xfrm>
            <a:off x="10701338" y="1196975"/>
            <a:ext cx="946150" cy="779463"/>
          </a:xfrm>
          <a:custGeom>
            <a:avLst/>
            <a:gdLst>
              <a:gd name="connsiteX0" fmla="*/ 0 w 946620"/>
              <a:gd name="connsiteY0" fmla="*/ 78076 h 780763"/>
              <a:gd name="connsiteX1" fmla="*/ 78076 w 946620"/>
              <a:gd name="connsiteY1" fmla="*/ 0 h 780763"/>
              <a:gd name="connsiteX2" fmla="*/ 868544 w 946620"/>
              <a:gd name="connsiteY2" fmla="*/ 0 h 780763"/>
              <a:gd name="connsiteX3" fmla="*/ 946620 w 946620"/>
              <a:gd name="connsiteY3" fmla="*/ 78076 h 780763"/>
              <a:gd name="connsiteX4" fmla="*/ 946620 w 946620"/>
              <a:gd name="connsiteY4" fmla="*/ 702687 h 780763"/>
              <a:gd name="connsiteX5" fmla="*/ 868544 w 946620"/>
              <a:gd name="connsiteY5" fmla="*/ 780763 h 780763"/>
              <a:gd name="connsiteX6" fmla="*/ 78076 w 946620"/>
              <a:gd name="connsiteY6" fmla="*/ 780763 h 780763"/>
              <a:gd name="connsiteX7" fmla="*/ 0 w 946620"/>
              <a:gd name="connsiteY7" fmla="*/ 702687 h 780763"/>
              <a:gd name="connsiteX8" fmla="*/ 0 w 946620"/>
              <a:gd name="connsiteY8" fmla="*/ 78076 h 78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620" h="780763">
                <a:moveTo>
                  <a:pt x="0" y="78076"/>
                </a:moveTo>
                <a:cubicBezTo>
                  <a:pt x="0" y="34956"/>
                  <a:pt x="34956" y="0"/>
                  <a:pt x="78076" y="0"/>
                </a:cubicBezTo>
                <a:lnTo>
                  <a:pt x="868544" y="0"/>
                </a:lnTo>
                <a:cubicBezTo>
                  <a:pt x="911664" y="0"/>
                  <a:pt x="946620" y="34956"/>
                  <a:pt x="946620" y="78076"/>
                </a:cubicBezTo>
                <a:lnTo>
                  <a:pt x="946620" y="702687"/>
                </a:lnTo>
                <a:cubicBezTo>
                  <a:pt x="946620" y="745807"/>
                  <a:pt x="911664" y="780763"/>
                  <a:pt x="868544" y="780763"/>
                </a:cubicBezTo>
                <a:lnTo>
                  <a:pt x="78076" y="780763"/>
                </a:lnTo>
                <a:cubicBezTo>
                  <a:pt x="34956" y="780763"/>
                  <a:pt x="0" y="745807"/>
                  <a:pt x="0" y="702687"/>
                </a:cubicBezTo>
                <a:lnTo>
                  <a:pt x="0" y="78076"/>
                </a:lnTo>
                <a:close/>
              </a:path>
            </a:pathLst>
          </a:custGeom>
          <a:solidFill>
            <a:srgbClr val="FFFFFF">
              <a:alpha val="90000"/>
              <a:hueOff val="0"/>
              <a:satOff val="0"/>
              <a:lumOff val="0"/>
              <a:alphaOff val="0"/>
            </a:srgbClr>
          </a:solidFill>
          <a:ln w="6350" cap="flat" cmpd="sng" algn="ctr">
            <a:solidFill>
              <a:srgbClr val="665EB8">
                <a:hueOff val="-2377205"/>
                <a:satOff val="43560"/>
                <a:lumOff val="5490"/>
                <a:alphaOff val="0"/>
              </a:srgbClr>
            </a:solidFill>
            <a:prstDash val="solid"/>
            <a:miter lim="800000"/>
          </a:ln>
          <a:effectLst/>
        </p:spPr>
        <p:txBody>
          <a:bodyPr lIns="54163" tIns="54163" rIns="54163" bIns="221469" spcCol="1270"/>
          <a:lstStyle/>
          <a:p>
            <a:pPr marL="171450" marR="0" lvl="1" indent="-171450" defTabSz="844550" eaLnBrk="1" fontAlgn="auto" latinLnBrk="0" hangingPunct="1">
              <a:lnSpc>
                <a:spcPct val="90000"/>
              </a:lnSpc>
              <a:spcBef>
                <a:spcPct val="0"/>
              </a:spcBef>
              <a:spcAft>
                <a:spcPct val="15000"/>
              </a:spcAft>
              <a:buClrTx/>
              <a:buSzTx/>
              <a:buFontTx/>
              <a:buChar char="••"/>
              <a:tabLst/>
              <a:defRPr/>
            </a:pPr>
            <a:r>
              <a:rPr kumimoji="0" lang="en-US" sz="1900" b="0" i="0" u="none" strike="noStrike" kern="0" cap="none" spc="0" normalizeH="0" baseline="0" noProof="0" dirty="0">
                <a:ln>
                  <a:noFill/>
                </a:ln>
                <a:solidFill>
                  <a:srgbClr val="341933">
                    <a:hueOff val="0"/>
                    <a:satOff val="0"/>
                    <a:lumOff val="0"/>
                    <a:alphaOff val="0"/>
                  </a:srgbClr>
                </a:solidFill>
                <a:effectLst/>
                <a:uLnTx/>
                <a:uFillTx/>
                <a:latin typeface="Calibri" panose="020F0502020204030204"/>
                <a:ea typeface="+mn-ea"/>
                <a:cs typeface="+mn-cs"/>
              </a:rPr>
              <a:t>Select</a:t>
            </a:r>
          </a:p>
        </p:txBody>
      </p:sp>
      <p:sp>
        <p:nvSpPr>
          <p:cNvPr id="48" name="Freeform 47"/>
          <p:cNvSpPr/>
          <p:nvPr/>
        </p:nvSpPr>
        <p:spPr>
          <a:xfrm>
            <a:off x="10911622" y="1809775"/>
            <a:ext cx="841440" cy="334613"/>
          </a:xfrm>
          <a:custGeom>
            <a:avLst/>
            <a:gdLst>
              <a:gd name="connsiteX0" fmla="*/ 0 w 841440"/>
              <a:gd name="connsiteY0" fmla="*/ 33461 h 334613"/>
              <a:gd name="connsiteX1" fmla="*/ 33461 w 841440"/>
              <a:gd name="connsiteY1" fmla="*/ 0 h 334613"/>
              <a:gd name="connsiteX2" fmla="*/ 807979 w 841440"/>
              <a:gd name="connsiteY2" fmla="*/ 0 h 334613"/>
              <a:gd name="connsiteX3" fmla="*/ 841440 w 841440"/>
              <a:gd name="connsiteY3" fmla="*/ 33461 h 334613"/>
              <a:gd name="connsiteX4" fmla="*/ 841440 w 841440"/>
              <a:gd name="connsiteY4" fmla="*/ 301152 h 334613"/>
              <a:gd name="connsiteX5" fmla="*/ 807979 w 841440"/>
              <a:gd name="connsiteY5" fmla="*/ 334613 h 334613"/>
              <a:gd name="connsiteX6" fmla="*/ 33461 w 841440"/>
              <a:gd name="connsiteY6" fmla="*/ 334613 h 334613"/>
              <a:gd name="connsiteX7" fmla="*/ 0 w 841440"/>
              <a:gd name="connsiteY7" fmla="*/ 301152 h 334613"/>
              <a:gd name="connsiteX8" fmla="*/ 0 w 841440"/>
              <a:gd name="connsiteY8" fmla="*/ 33461 h 33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440" h="334613">
                <a:moveTo>
                  <a:pt x="0" y="33461"/>
                </a:moveTo>
                <a:cubicBezTo>
                  <a:pt x="0" y="14981"/>
                  <a:pt x="14981" y="0"/>
                  <a:pt x="33461" y="0"/>
                </a:cubicBezTo>
                <a:lnTo>
                  <a:pt x="807979" y="0"/>
                </a:lnTo>
                <a:cubicBezTo>
                  <a:pt x="826459" y="0"/>
                  <a:pt x="841440" y="14981"/>
                  <a:pt x="841440" y="33461"/>
                </a:cubicBezTo>
                <a:lnTo>
                  <a:pt x="841440" y="301152"/>
                </a:lnTo>
                <a:cubicBezTo>
                  <a:pt x="841440" y="319632"/>
                  <a:pt x="826459" y="334613"/>
                  <a:pt x="807979" y="334613"/>
                </a:cubicBezTo>
                <a:lnTo>
                  <a:pt x="33461" y="334613"/>
                </a:lnTo>
                <a:cubicBezTo>
                  <a:pt x="14981" y="334613"/>
                  <a:pt x="0" y="319632"/>
                  <a:pt x="0" y="301152"/>
                </a:cubicBezTo>
                <a:lnTo>
                  <a:pt x="0" y="33461"/>
                </a:lnTo>
                <a:close/>
              </a:path>
            </a:pathLst>
          </a:custGeom>
          <a:gradFill rotWithShape="1">
            <a:gsLst>
              <a:gs pos="0">
                <a:srgbClr val="665EB8">
                  <a:hueOff val="-2377205"/>
                  <a:satOff val="43560"/>
                  <a:lumOff val="5490"/>
                  <a:alphaOff val="0"/>
                  <a:lumMod val="110000"/>
                  <a:satMod val="105000"/>
                  <a:tint val="67000"/>
                </a:srgbClr>
              </a:gs>
              <a:gs pos="50000">
                <a:srgbClr val="665EB8">
                  <a:hueOff val="-2377205"/>
                  <a:satOff val="43560"/>
                  <a:lumOff val="5490"/>
                  <a:alphaOff val="0"/>
                  <a:lumMod val="105000"/>
                  <a:satMod val="103000"/>
                  <a:tint val="73000"/>
                </a:srgbClr>
              </a:gs>
              <a:gs pos="100000">
                <a:srgbClr val="665EB8">
                  <a:hueOff val="-2377205"/>
                  <a:satOff val="43560"/>
                  <a:lumOff val="549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42185" tIns="31390" rIns="42185" bIns="31390" spcCol="1270" anchor="ct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en-US" sz="1700" b="0" i="0" u="none" strike="noStrike" kern="0" cap="none" spc="0" normalizeH="0" baseline="0" noProof="0" dirty="0">
                <a:ln>
                  <a:noFill/>
                </a:ln>
                <a:solidFill>
                  <a:srgbClr val="341933"/>
                </a:solidFill>
                <a:effectLst/>
                <a:uLnTx/>
                <a:uFillTx/>
                <a:latin typeface="Calibri" panose="020F0502020204030204"/>
                <a:ea typeface="+mn-ea"/>
                <a:cs typeface="+mn-cs"/>
              </a:rPr>
              <a:t>Evaluate</a:t>
            </a:r>
          </a:p>
        </p:txBody>
      </p:sp>
      <p:sp>
        <p:nvSpPr>
          <p:cNvPr id="49" name="Right Arrow 48"/>
          <p:cNvSpPr/>
          <p:nvPr/>
        </p:nvSpPr>
        <p:spPr>
          <a:xfrm>
            <a:off x="7343775" y="1566863"/>
            <a:ext cx="820738" cy="242887"/>
          </a:xfrm>
          <a:prstGeom prst="rightArrow">
            <a:avLst/>
          </a:prstGeom>
          <a:solidFill>
            <a:srgbClr val="92278F"/>
          </a:solidFill>
          <a:ln w="12700" cap="flat" cmpd="sng" algn="ctr">
            <a:solidFill>
              <a:srgbClr val="92278F">
                <a:shade val="50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50" name="Rounded Rectangle 49"/>
          <p:cNvSpPr/>
          <p:nvPr/>
        </p:nvSpPr>
        <p:spPr>
          <a:xfrm>
            <a:off x="2396364" y="4183857"/>
            <a:ext cx="2060575" cy="1146175"/>
          </a:xfrm>
          <a:prstGeom prst="roundRect">
            <a:avLst/>
          </a:prstGeom>
          <a:solidFill>
            <a:srgbClr val="755DD9"/>
          </a:solidFill>
          <a:ln w="12700" cap="flat" cmpd="sng" algn="ctr">
            <a:solidFill>
              <a:srgbClr val="755DD9">
                <a:shade val="50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a:ln>
                  <a:noFill/>
                </a:ln>
                <a:solidFill>
                  <a:srgbClr val="341933"/>
                </a:solidFill>
                <a:effectLst/>
                <a:uLnTx/>
                <a:uFillTx/>
                <a:latin typeface="Calibri" panose="020F0502020204030204"/>
                <a:ea typeface="+mn-ea"/>
                <a:cs typeface="+mn-cs"/>
              </a:rPr>
              <a:t>In case of Failure</a:t>
            </a:r>
            <a:endParaRPr kumimoji="0" lang="en-GB" sz="2200" b="0" i="0" u="none" strike="noStrike" kern="0" cap="none" spc="0" normalizeH="0" baseline="0" noProof="0" dirty="0">
              <a:ln>
                <a:noFill/>
              </a:ln>
              <a:solidFill>
                <a:srgbClr val="341933"/>
              </a:solidFill>
              <a:effectLst/>
              <a:uLnTx/>
              <a:uFillTx/>
              <a:latin typeface="Calibri" panose="020F0502020204030204"/>
              <a:ea typeface="+mn-ea"/>
              <a:cs typeface="+mn-cs"/>
            </a:endParaRPr>
          </a:p>
        </p:txBody>
      </p:sp>
      <p:cxnSp>
        <p:nvCxnSpPr>
          <p:cNvPr id="51" name="Straight Arrow Connector 50"/>
          <p:cNvCxnSpPr/>
          <p:nvPr/>
        </p:nvCxnSpPr>
        <p:spPr>
          <a:xfrm flipV="1">
            <a:off x="4483510" y="3744914"/>
            <a:ext cx="785403" cy="815974"/>
          </a:xfrm>
          <a:prstGeom prst="straightConnector1">
            <a:avLst/>
          </a:prstGeom>
          <a:noFill/>
          <a:ln w="6350" cap="flat" cmpd="sng" algn="ctr">
            <a:solidFill>
              <a:srgbClr val="92278F"/>
            </a:solidFill>
            <a:prstDash val="solid"/>
            <a:miter lim="800000"/>
            <a:tailEnd type="triangle"/>
          </a:ln>
          <a:effectLst/>
        </p:spPr>
      </p:cxnSp>
      <p:sp>
        <p:nvSpPr>
          <p:cNvPr id="52" name="Rectangle 51"/>
          <p:cNvSpPr>
            <a:spLocks noChangeArrowheads="1"/>
          </p:cNvSpPr>
          <p:nvPr/>
        </p:nvSpPr>
        <p:spPr bwMode="auto">
          <a:xfrm>
            <a:off x="7823181" y="4881887"/>
            <a:ext cx="392988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lang="en-US" altLang="en-US" sz="1400" i="1" dirty="0">
                <a:solidFill>
                  <a:srgbClr val="FF0000"/>
                </a:solidFill>
                <a:latin typeface="Arial" panose="020B0604020202020204" pitchFamily="34" charset="0"/>
                <a:cs typeface="Arial" panose="020B0604020202020204" pitchFamily="34" charset="0"/>
              </a:rPr>
              <a:t>Fig 7</a:t>
            </a:r>
            <a:r>
              <a:rPr lang="en-US" altLang="en-US" sz="1400" i="1" dirty="0">
                <a:solidFill>
                  <a:srgbClr val="242753"/>
                </a:solidFill>
                <a:latin typeface="Arial" panose="020B0604020202020204" pitchFamily="34" charset="0"/>
                <a:cs typeface="Arial" panose="020B0604020202020204" pitchFamily="34" charset="0"/>
              </a:rPr>
              <a:t>: Decision making process (Author)</a:t>
            </a:r>
            <a:endParaRPr lang="en-GB" altLang="en-US" sz="1400" i="1" dirty="0">
              <a:solidFill>
                <a:srgbClr val="2427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248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1000"/>
                                        <p:tgtEl>
                                          <p:spTgt spid="49"/>
                                        </p:tgtEl>
                                      </p:cBhvr>
                                    </p:animEffect>
                                    <p:anim calcmode="lin" valueType="num">
                                      <p:cBhvr>
                                        <p:cTn id="22" dur="1000" fill="hold"/>
                                        <p:tgtEl>
                                          <p:spTgt spid="49"/>
                                        </p:tgtEl>
                                        <p:attrNameLst>
                                          <p:attrName>ppt_x</p:attrName>
                                        </p:attrNameLst>
                                      </p:cBhvr>
                                      <p:tavLst>
                                        <p:tav tm="0">
                                          <p:val>
                                            <p:strVal val="#ppt_x"/>
                                          </p:val>
                                        </p:tav>
                                        <p:tav tm="100000">
                                          <p:val>
                                            <p:strVal val="#ppt_x"/>
                                          </p:val>
                                        </p:tav>
                                      </p:tavLst>
                                    </p:anim>
                                    <p:anim calcmode="lin" valueType="num">
                                      <p:cBhvr>
                                        <p:cTn id="2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1000"/>
                                        <p:tgtEl>
                                          <p:spTgt spid="43"/>
                                        </p:tgtEl>
                                      </p:cBhvr>
                                    </p:animEffect>
                                    <p:anim calcmode="lin" valueType="num">
                                      <p:cBhvr>
                                        <p:cTn id="29" dur="1000" fill="hold"/>
                                        <p:tgtEl>
                                          <p:spTgt spid="43"/>
                                        </p:tgtEl>
                                        <p:attrNameLst>
                                          <p:attrName>ppt_x</p:attrName>
                                        </p:attrNameLst>
                                      </p:cBhvr>
                                      <p:tavLst>
                                        <p:tav tm="0">
                                          <p:val>
                                            <p:strVal val="#ppt_x"/>
                                          </p:val>
                                        </p:tav>
                                        <p:tav tm="100000">
                                          <p:val>
                                            <p:strVal val="#ppt_x"/>
                                          </p:val>
                                        </p:tav>
                                      </p:tavLst>
                                    </p:anim>
                                    <p:anim calcmode="lin" valueType="num">
                                      <p:cBhvr>
                                        <p:cTn id="3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1000"/>
                                        <p:tgtEl>
                                          <p:spTgt spid="41"/>
                                        </p:tgtEl>
                                      </p:cBhvr>
                                    </p:animEffect>
                                    <p:anim calcmode="lin" valueType="num">
                                      <p:cBhvr>
                                        <p:cTn id="36" dur="1000" fill="hold"/>
                                        <p:tgtEl>
                                          <p:spTgt spid="41"/>
                                        </p:tgtEl>
                                        <p:attrNameLst>
                                          <p:attrName>ppt_x</p:attrName>
                                        </p:attrNameLst>
                                      </p:cBhvr>
                                      <p:tavLst>
                                        <p:tav tm="0">
                                          <p:val>
                                            <p:strVal val="#ppt_x"/>
                                          </p:val>
                                        </p:tav>
                                        <p:tav tm="100000">
                                          <p:val>
                                            <p:strVal val="#ppt_x"/>
                                          </p:val>
                                        </p:tav>
                                      </p:tavLst>
                                    </p:anim>
                                    <p:anim calcmode="lin" valueType="num">
                                      <p:cBhvr>
                                        <p:cTn id="3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1000"/>
                                        <p:tgtEl>
                                          <p:spTgt spid="42"/>
                                        </p:tgtEl>
                                      </p:cBhvr>
                                    </p:animEffect>
                                    <p:anim calcmode="lin" valueType="num">
                                      <p:cBhvr>
                                        <p:cTn id="43" dur="1000" fill="hold"/>
                                        <p:tgtEl>
                                          <p:spTgt spid="42"/>
                                        </p:tgtEl>
                                        <p:attrNameLst>
                                          <p:attrName>ppt_x</p:attrName>
                                        </p:attrNameLst>
                                      </p:cBhvr>
                                      <p:tavLst>
                                        <p:tav tm="0">
                                          <p:val>
                                            <p:strVal val="#ppt_x"/>
                                          </p:val>
                                        </p:tav>
                                        <p:tav tm="100000">
                                          <p:val>
                                            <p:strVal val="#ppt_x"/>
                                          </p:val>
                                        </p:tav>
                                      </p:tavLst>
                                    </p:anim>
                                    <p:anim calcmode="lin" valueType="num">
                                      <p:cBhvr>
                                        <p:cTn id="4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fade">
                                      <p:cBhvr>
                                        <p:cTn id="49" dur="1000"/>
                                        <p:tgtEl>
                                          <p:spTgt spid="46"/>
                                        </p:tgtEl>
                                      </p:cBhvr>
                                    </p:animEffect>
                                    <p:anim calcmode="lin" valueType="num">
                                      <p:cBhvr>
                                        <p:cTn id="50" dur="1000" fill="hold"/>
                                        <p:tgtEl>
                                          <p:spTgt spid="46"/>
                                        </p:tgtEl>
                                        <p:attrNameLst>
                                          <p:attrName>ppt_x</p:attrName>
                                        </p:attrNameLst>
                                      </p:cBhvr>
                                      <p:tavLst>
                                        <p:tav tm="0">
                                          <p:val>
                                            <p:strVal val="#ppt_x"/>
                                          </p:val>
                                        </p:tav>
                                        <p:tav tm="100000">
                                          <p:val>
                                            <p:strVal val="#ppt_x"/>
                                          </p:val>
                                        </p:tav>
                                      </p:tavLst>
                                    </p:anim>
                                    <p:anim calcmode="lin" valueType="num">
                                      <p:cBhvr>
                                        <p:cTn id="51"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1000"/>
                                        <p:tgtEl>
                                          <p:spTgt spid="44"/>
                                        </p:tgtEl>
                                      </p:cBhvr>
                                    </p:animEffect>
                                    <p:anim calcmode="lin" valueType="num">
                                      <p:cBhvr>
                                        <p:cTn id="57" dur="1000" fill="hold"/>
                                        <p:tgtEl>
                                          <p:spTgt spid="44"/>
                                        </p:tgtEl>
                                        <p:attrNameLst>
                                          <p:attrName>ppt_x</p:attrName>
                                        </p:attrNameLst>
                                      </p:cBhvr>
                                      <p:tavLst>
                                        <p:tav tm="0">
                                          <p:val>
                                            <p:strVal val="#ppt_x"/>
                                          </p:val>
                                        </p:tav>
                                        <p:tav tm="100000">
                                          <p:val>
                                            <p:strVal val="#ppt_x"/>
                                          </p:val>
                                        </p:tav>
                                      </p:tavLst>
                                    </p:anim>
                                    <p:anim calcmode="lin" valueType="num">
                                      <p:cBhvr>
                                        <p:cTn id="58"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1000"/>
                                        <p:tgtEl>
                                          <p:spTgt spid="45"/>
                                        </p:tgtEl>
                                      </p:cBhvr>
                                    </p:animEffect>
                                    <p:anim calcmode="lin" valueType="num">
                                      <p:cBhvr>
                                        <p:cTn id="64" dur="1000" fill="hold"/>
                                        <p:tgtEl>
                                          <p:spTgt spid="45"/>
                                        </p:tgtEl>
                                        <p:attrNameLst>
                                          <p:attrName>ppt_x</p:attrName>
                                        </p:attrNameLst>
                                      </p:cBhvr>
                                      <p:tavLst>
                                        <p:tav tm="0">
                                          <p:val>
                                            <p:strVal val="#ppt_x"/>
                                          </p:val>
                                        </p:tav>
                                        <p:tav tm="100000">
                                          <p:val>
                                            <p:strVal val="#ppt_x"/>
                                          </p:val>
                                        </p:tav>
                                      </p:tavLst>
                                    </p:anim>
                                    <p:anim calcmode="lin" valueType="num">
                                      <p:cBhvr>
                                        <p:cTn id="65"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1000"/>
                                        <p:tgtEl>
                                          <p:spTgt spid="48"/>
                                        </p:tgtEl>
                                      </p:cBhvr>
                                    </p:animEffect>
                                    <p:anim calcmode="lin" valueType="num">
                                      <p:cBhvr>
                                        <p:cTn id="71" dur="1000" fill="hold"/>
                                        <p:tgtEl>
                                          <p:spTgt spid="48"/>
                                        </p:tgtEl>
                                        <p:attrNameLst>
                                          <p:attrName>ppt_x</p:attrName>
                                        </p:attrNameLst>
                                      </p:cBhvr>
                                      <p:tavLst>
                                        <p:tav tm="0">
                                          <p:val>
                                            <p:strVal val="#ppt_x"/>
                                          </p:val>
                                        </p:tav>
                                        <p:tav tm="100000">
                                          <p:val>
                                            <p:strVal val="#ppt_x"/>
                                          </p:val>
                                        </p:tav>
                                      </p:tavLst>
                                    </p:anim>
                                    <p:anim calcmode="lin" valueType="num">
                                      <p:cBhvr>
                                        <p:cTn id="72"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1000"/>
                                        <p:tgtEl>
                                          <p:spTgt spid="47"/>
                                        </p:tgtEl>
                                      </p:cBhvr>
                                    </p:animEffect>
                                    <p:anim calcmode="lin" valueType="num">
                                      <p:cBhvr>
                                        <p:cTn id="78" dur="1000" fill="hold"/>
                                        <p:tgtEl>
                                          <p:spTgt spid="47"/>
                                        </p:tgtEl>
                                        <p:attrNameLst>
                                          <p:attrName>ppt_x</p:attrName>
                                        </p:attrNameLst>
                                      </p:cBhvr>
                                      <p:tavLst>
                                        <p:tav tm="0">
                                          <p:val>
                                            <p:strVal val="#ppt_x"/>
                                          </p:val>
                                        </p:tav>
                                        <p:tav tm="100000">
                                          <p:val>
                                            <p:strVal val="#ppt_x"/>
                                          </p:val>
                                        </p:tav>
                                      </p:tavLst>
                                    </p:anim>
                                    <p:anim calcmode="lin" valueType="num">
                                      <p:cBhvr>
                                        <p:cTn id="7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1000"/>
                                        <p:tgtEl>
                                          <p:spTgt spid="37"/>
                                        </p:tgtEl>
                                      </p:cBhvr>
                                    </p:animEffect>
                                    <p:anim calcmode="lin" valueType="num">
                                      <p:cBhvr>
                                        <p:cTn id="85" dur="1000" fill="hold"/>
                                        <p:tgtEl>
                                          <p:spTgt spid="37"/>
                                        </p:tgtEl>
                                        <p:attrNameLst>
                                          <p:attrName>ppt_x</p:attrName>
                                        </p:attrNameLst>
                                      </p:cBhvr>
                                      <p:tavLst>
                                        <p:tav tm="0">
                                          <p:val>
                                            <p:strVal val="#ppt_x"/>
                                          </p:val>
                                        </p:tav>
                                        <p:tav tm="100000">
                                          <p:val>
                                            <p:strVal val="#ppt_x"/>
                                          </p:val>
                                        </p:tav>
                                      </p:tavLst>
                                    </p:anim>
                                    <p:anim calcmode="lin" valueType="num">
                                      <p:cBhvr>
                                        <p:cTn id="86" dur="1000" fill="hold"/>
                                        <p:tgtEl>
                                          <p:spTgt spid="37"/>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1000"/>
                                        <p:tgtEl>
                                          <p:spTgt spid="35"/>
                                        </p:tgtEl>
                                      </p:cBhvr>
                                    </p:animEffect>
                                    <p:anim calcmode="lin" valueType="num">
                                      <p:cBhvr>
                                        <p:cTn id="90" dur="1000" fill="hold"/>
                                        <p:tgtEl>
                                          <p:spTgt spid="35"/>
                                        </p:tgtEl>
                                        <p:attrNameLst>
                                          <p:attrName>ppt_x</p:attrName>
                                        </p:attrNameLst>
                                      </p:cBhvr>
                                      <p:tavLst>
                                        <p:tav tm="0">
                                          <p:val>
                                            <p:strVal val="#ppt_x"/>
                                          </p:val>
                                        </p:tav>
                                        <p:tav tm="100000">
                                          <p:val>
                                            <p:strVal val="#ppt_x"/>
                                          </p:val>
                                        </p:tav>
                                      </p:tavLst>
                                    </p:anim>
                                    <p:anim calcmode="lin" valueType="num">
                                      <p:cBhvr>
                                        <p:cTn id="9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nodeType="click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1000"/>
                                        <p:tgtEl>
                                          <p:spTgt spid="38"/>
                                        </p:tgtEl>
                                      </p:cBhvr>
                                    </p:animEffect>
                                    <p:anim calcmode="lin" valueType="num">
                                      <p:cBhvr>
                                        <p:cTn id="97" dur="1000" fill="hold"/>
                                        <p:tgtEl>
                                          <p:spTgt spid="38"/>
                                        </p:tgtEl>
                                        <p:attrNameLst>
                                          <p:attrName>ppt_x</p:attrName>
                                        </p:attrNameLst>
                                      </p:cBhvr>
                                      <p:tavLst>
                                        <p:tav tm="0">
                                          <p:val>
                                            <p:strVal val="#ppt_x"/>
                                          </p:val>
                                        </p:tav>
                                        <p:tav tm="100000">
                                          <p:val>
                                            <p:strVal val="#ppt_x"/>
                                          </p:val>
                                        </p:tav>
                                      </p:tavLst>
                                    </p:anim>
                                    <p:anim calcmode="lin" valueType="num">
                                      <p:cBhvr>
                                        <p:cTn id="98" dur="1000" fill="hold"/>
                                        <p:tgtEl>
                                          <p:spTgt spid="38"/>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nodeType="click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1000"/>
                                        <p:tgtEl>
                                          <p:spTgt spid="39"/>
                                        </p:tgtEl>
                                      </p:cBhvr>
                                    </p:animEffect>
                                    <p:anim calcmode="lin" valueType="num">
                                      <p:cBhvr>
                                        <p:cTn id="109" dur="1000" fill="hold"/>
                                        <p:tgtEl>
                                          <p:spTgt spid="39"/>
                                        </p:tgtEl>
                                        <p:attrNameLst>
                                          <p:attrName>ppt_x</p:attrName>
                                        </p:attrNameLst>
                                      </p:cBhvr>
                                      <p:tavLst>
                                        <p:tav tm="0">
                                          <p:val>
                                            <p:strVal val="#ppt_x"/>
                                          </p:val>
                                        </p:tav>
                                        <p:tav tm="100000">
                                          <p:val>
                                            <p:strVal val="#ppt_x"/>
                                          </p:val>
                                        </p:tav>
                                      </p:tavLst>
                                    </p:anim>
                                    <p:anim calcmode="lin" valueType="num">
                                      <p:cBhvr>
                                        <p:cTn id="110" dur="1000" fill="hold"/>
                                        <p:tgtEl>
                                          <p:spTgt spid="39"/>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fade">
                                      <p:cBhvr>
                                        <p:cTn id="113" dur="1000"/>
                                        <p:tgtEl>
                                          <p:spTgt spid="33"/>
                                        </p:tgtEl>
                                      </p:cBhvr>
                                    </p:animEffect>
                                    <p:anim calcmode="lin" valueType="num">
                                      <p:cBhvr>
                                        <p:cTn id="114" dur="1000" fill="hold"/>
                                        <p:tgtEl>
                                          <p:spTgt spid="33"/>
                                        </p:tgtEl>
                                        <p:attrNameLst>
                                          <p:attrName>ppt_x</p:attrName>
                                        </p:attrNameLst>
                                      </p:cBhvr>
                                      <p:tavLst>
                                        <p:tav tm="0">
                                          <p:val>
                                            <p:strVal val="#ppt_x"/>
                                          </p:val>
                                        </p:tav>
                                        <p:tav tm="100000">
                                          <p:val>
                                            <p:strVal val="#ppt_x"/>
                                          </p:val>
                                        </p:tav>
                                      </p:tavLst>
                                    </p:anim>
                                    <p:anim calcmode="lin" valueType="num">
                                      <p:cBhvr>
                                        <p:cTn id="11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42" presetClass="entr" presetSubtype="0" fill="hold" grpId="0" nodeType="clickEffect">
                                  <p:stCondLst>
                                    <p:cond delay="0"/>
                                  </p:stCondLst>
                                  <p:childTnLst>
                                    <p:set>
                                      <p:cBhvr>
                                        <p:cTn id="119" dur="1" fill="hold">
                                          <p:stCondLst>
                                            <p:cond delay="0"/>
                                          </p:stCondLst>
                                        </p:cTn>
                                        <p:tgtEl>
                                          <p:spTgt spid="50"/>
                                        </p:tgtEl>
                                        <p:attrNameLst>
                                          <p:attrName>style.visibility</p:attrName>
                                        </p:attrNameLst>
                                      </p:cBhvr>
                                      <p:to>
                                        <p:strVal val="visible"/>
                                      </p:to>
                                    </p:set>
                                    <p:animEffect transition="in" filter="fade">
                                      <p:cBhvr>
                                        <p:cTn id="120" dur="1000"/>
                                        <p:tgtEl>
                                          <p:spTgt spid="50"/>
                                        </p:tgtEl>
                                      </p:cBhvr>
                                    </p:animEffect>
                                    <p:anim calcmode="lin" valueType="num">
                                      <p:cBhvr>
                                        <p:cTn id="121" dur="1000" fill="hold"/>
                                        <p:tgtEl>
                                          <p:spTgt spid="50"/>
                                        </p:tgtEl>
                                        <p:attrNameLst>
                                          <p:attrName>ppt_x</p:attrName>
                                        </p:attrNameLst>
                                      </p:cBhvr>
                                      <p:tavLst>
                                        <p:tav tm="0">
                                          <p:val>
                                            <p:strVal val="#ppt_x"/>
                                          </p:val>
                                        </p:tav>
                                        <p:tav tm="100000">
                                          <p:val>
                                            <p:strVal val="#ppt_x"/>
                                          </p:val>
                                        </p:tav>
                                      </p:tavLst>
                                    </p:anim>
                                    <p:anim calcmode="lin" valueType="num">
                                      <p:cBhvr>
                                        <p:cTn id="122" dur="1000" fill="hold"/>
                                        <p:tgtEl>
                                          <p:spTgt spid="50"/>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51"/>
                                        </p:tgtEl>
                                        <p:attrNameLst>
                                          <p:attrName>style.visibility</p:attrName>
                                        </p:attrNameLst>
                                      </p:cBhvr>
                                      <p:to>
                                        <p:strVal val="visible"/>
                                      </p:to>
                                    </p:set>
                                    <p:animEffect transition="in" filter="fade">
                                      <p:cBhvr>
                                        <p:cTn id="125" dur="1000"/>
                                        <p:tgtEl>
                                          <p:spTgt spid="51"/>
                                        </p:tgtEl>
                                      </p:cBhvr>
                                    </p:animEffect>
                                    <p:anim calcmode="lin" valueType="num">
                                      <p:cBhvr>
                                        <p:cTn id="126" dur="1000" fill="hold"/>
                                        <p:tgtEl>
                                          <p:spTgt spid="51"/>
                                        </p:tgtEl>
                                        <p:attrNameLst>
                                          <p:attrName>ppt_x</p:attrName>
                                        </p:attrNameLst>
                                      </p:cBhvr>
                                      <p:tavLst>
                                        <p:tav tm="0">
                                          <p:val>
                                            <p:strVal val="#ppt_x"/>
                                          </p:val>
                                        </p:tav>
                                        <p:tav tm="100000">
                                          <p:val>
                                            <p:strVal val="#ppt_x"/>
                                          </p:val>
                                        </p:tav>
                                      </p:tavLst>
                                    </p:anim>
                                    <p:anim calcmode="lin" valueType="num">
                                      <p:cBhvr>
                                        <p:cTn id="12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42" presetClass="entr" presetSubtype="0" fill="hold" nodeType="clickEffect">
                                  <p:stCondLst>
                                    <p:cond delay="0"/>
                                  </p:stCondLst>
                                  <p:childTnLst>
                                    <p:set>
                                      <p:cBhvr>
                                        <p:cTn id="131" dur="1" fill="hold">
                                          <p:stCondLst>
                                            <p:cond delay="0"/>
                                          </p:stCondLst>
                                        </p:cTn>
                                        <p:tgtEl>
                                          <p:spTgt spid="40"/>
                                        </p:tgtEl>
                                        <p:attrNameLst>
                                          <p:attrName>style.visibility</p:attrName>
                                        </p:attrNameLst>
                                      </p:cBhvr>
                                      <p:to>
                                        <p:strVal val="visible"/>
                                      </p:to>
                                    </p:set>
                                    <p:animEffect transition="in" filter="fade">
                                      <p:cBhvr>
                                        <p:cTn id="132" dur="1000"/>
                                        <p:tgtEl>
                                          <p:spTgt spid="40"/>
                                        </p:tgtEl>
                                      </p:cBhvr>
                                    </p:animEffect>
                                    <p:anim calcmode="lin" valueType="num">
                                      <p:cBhvr>
                                        <p:cTn id="133" dur="1000" fill="hold"/>
                                        <p:tgtEl>
                                          <p:spTgt spid="40"/>
                                        </p:tgtEl>
                                        <p:attrNameLst>
                                          <p:attrName>ppt_x</p:attrName>
                                        </p:attrNameLst>
                                      </p:cBhvr>
                                      <p:tavLst>
                                        <p:tav tm="0">
                                          <p:val>
                                            <p:strVal val="#ppt_x"/>
                                          </p:val>
                                        </p:tav>
                                        <p:tav tm="100000">
                                          <p:val>
                                            <p:strVal val="#ppt_x"/>
                                          </p:val>
                                        </p:tav>
                                      </p:tavLst>
                                    </p:anim>
                                    <p:anim calcmode="lin" valueType="num">
                                      <p:cBhvr>
                                        <p:cTn id="134" dur="1000" fill="hold"/>
                                        <p:tgtEl>
                                          <p:spTgt spid="40"/>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32"/>
                                        </p:tgtEl>
                                        <p:attrNameLst>
                                          <p:attrName>style.visibility</p:attrName>
                                        </p:attrNameLst>
                                      </p:cBhvr>
                                      <p:to>
                                        <p:strVal val="visible"/>
                                      </p:to>
                                    </p:set>
                                    <p:animEffect transition="in" filter="fade">
                                      <p:cBhvr>
                                        <p:cTn id="137" dur="1000"/>
                                        <p:tgtEl>
                                          <p:spTgt spid="32"/>
                                        </p:tgtEl>
                                      </p:cBhvr>
                                    </p:animEffect>
                                    <p:anim calcmode="lin" valueType="num">
                                      <p:cBhvr>
                                        <p:cTn id="138" dur="1000" fill="hold"/>
                                        <p:tgtEl>
                                          <p:spTgt spid="32"/>
                                        </p:tgtEl>
                                        <p:attrNameLst>
                                          <p:attrName>ppt_x</p:attrName>
                                        </p:attrNameLst>
                                      </p:cBhvr>
                                      <p:tavLst>
                                        <p:tav tm="0">
                                          <p:val>
                                            <p:strVal val="#ppt_x"/>
                                          </p:val>
                                        </p:tav>
                                        <p:tav tm="100000">
                                          <p:val>
                                            <p:strVal val="#ppt_x"/>
                                          </p:val>
                                        </p:tav>
                                      </p:tavLst>
                                    </p:anim>
                                    <p:anim calcmode="lin" valueType="num">
                                      <p:cBhvr>
                                        <p:cTn id="13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40" fill="hold">
                      <p:stCondLst>
                        <p:cond delay="indefinite"/>
                      </p:stCondLst>
                      <p:childTnLst>
                        <p:par>
                          <p:cTn id="141" fill="hold">
                            <p:stCondLst>
                              <p:cond delay="0"/>
                            </p:stCondLst>
                            <p:childTnLst>
                              <p:par>
                                <p:cTn id="142" presetID="42" presetClass="entr" presetSubtype="0" fill="hold" grpId="0" nodeType="clickEffect">
                                  <p:stCondLst>
                                    <p:cond delay="0"/>
                                  </p:stCondLst>
                                  <p:childTnLst>
                                    <p:set>
                                      <p:cBhvr>
                                        <p:cTn id="143" dur="1" fill="hold">
                                          <p:stCondLst>
                                            <p:cond delay="0"/>
                                          </p:stCondLst>
                                        </p:cTn>
                                        <p:tgtEl>
                                          <p:spTgt spid="52"/>
                                        </p:tgtEl>
                                        <p:attrNameLst>
                                          <p:attrName>style.visibility</p:attrName>
                                        </p:attrNameLst>
                                      </p:cBhvr>
                                      <p:to>
                                        <p:strVal val="visible"/>
                                      </p:to>
                                    </p:set>
                                    <p:animEffect transition="in" filter="fade">
                                      <p:cBhvr>
                                        <p:cTn id="144" dur="1000"/>
                                        <p:tgtEl>
                                          <p:spTgt spid="52"/>
                                        </p:tgtEl>
                                      </p:cBhvr>
                                    </p:animEffect>
                                    <p:anim calcmode="lin" valueType="num">
                                      <p:cBhvr>
                                        <p:cTn id="145" dur="1000" fill="hold"/>
                                        <p:tgtEl>
                                          <p:spTgt spid="52"/>
                                        </p:tgtEl>
                                        <p:attrNameLst>
                                          <p:attrName>ppt_x</p:attrName>
                                        </p:attrNameLst>
                                      </p:cBhvr>
                                      <p:tavLst>
                                        <p:tav tm="0">
                                          <p:val>
                                            <p:strVal val="#ppt_x"/>
                                          </p:val>
                                        </p:tav>
                                        <p:tav tm="100000">
                                          <p:val>
                                            <p:strVal val="#ppt_x"/>
                                          </p:val>
                                        </p:tav>
                                      </p:tavLst>
                                    </p:anim>
                                    <p:anim calcmode="lin" valueType="num">
                                      <p:cBhvr>
                                        <p:cTn id="146"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1" grpId="0" animBg="1"/>
      <p:bldP spid="44" grpId="0" animBg="1"/>
      <p:bldP spid="47" grpId="0" animBg="1"/>
      <p:bldP spid="49" grpId="0" animBg="1"/>
      <p:bldP spid="50" grpId="0" animBg="1"/>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1689631" y="1873045"/>
            <a:ext cx="2734886" cy="1017120"/>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r>
              <a:rPr lang="en-US" dirty="0"/>
              <a:t>Research </a:t>
            </a:r>
          </a:p>
          <a:p>
            <a:r>
              <a:rPr lang="en-US" dirty="0"/>
              <a:t>Methodology</a:t>
            </a:r>
          </a:p>
        </p:txBody>
      </p:sp>
      <p:pic>
        <p:nvPicPr>
          <p:cNvPr id="7" name="Picture 6">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4953000"/>
            <a:ext cx="12192000" cy="1905000"/>
          </a:xfrm>
          <a:prstGeom prst="rect">
            <a:avLst/>
          </a:prstGeom>
        </p:spPr>
      </p:pic>
      <p:pic>
        <p:nvPicPr>
          <p:cNvPr id="3" name="Picture 2"/>
          <p:cNvPicPr>
            <a:picLocks noChangeAspect="1"/>
          </p:cNvPicPr>
          <p:nvPr/>
        </p:nvPicPr>
        <p:blipFill>
          <a:blip r:embed="rId4"/>
          <a:stretch>
            <a:fillRect/>
          </a:stretch>
        </p:blipFill>
        <p:spPr>
          <a:xfrm>
            <a:off x="6835443" y="60414"/>
            <a:ext cx="5356557" cy="5372249"/>
          </a:xfrm>
          <a:prstGeom prst="rect">
            <a:avLst/>
          </a:prstGeom>
        </p:spPr>
      </p:pic>
    </p:spTree>
    <p:extLst>
      <p:ext uri="{BB962C8B-B14F-4D97-AF65-F5344CB8AC3E}">
        <p14:creationId xmlns:p14="http://schemas.microsoft.com/office/powerpoint/2010/main" val="410272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0E7C8BA-DC66-A34C-AE32-1C6065227569}"/>
              </a:ext>
            </a:extLst>
          </p:cNvPr>
          <p:cNvSpPr txBox="1">
            <a:spLocks/>
          </p:cNvSpPr>
          <p:nvPr/>
        </p:nvSpPr>
        <p:spPr>
          <a:xfrm>
            <a:off x="763761" y="174483"/>
            <a:ext cx="8410402" cy="494590"/>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r>
              <a:rPr lang="en-GB" dirty="0"/>
              <a:t>Research Methodology Continue..:</a:t>
            </a:r>
          </a:p>
        </p:txBody>
      </p:sp>
      <p:pic>
        <p:nvPicPr>
          <p:cNvPr id="21" name="Picture 20">
            <a:extLst>
              <a:ext uri="{FF2B5EF4-FFF2-40B4-BE49-F238E27FC236}">
                <a16:creationId xmlns:a16="http://schemas.microsoft.com/office/drawing/2014/main" id="{FC12DCF3-381C-A14C-9258-E7C4596BB351}"/>
              </a:ext>
            </a:extLst>
          </p:cNvPr>
          <p:cNvPicPr>
            <a:picLocks noChangeAspect="1"/>
          </p:cNvPicPr>
          <p:nvPr/>
        </p:nvPicPr>
        <p:blipFill>
          <a:blip r:embed="rId3"/>
          <a:srcRect/>
          <a:stretch/>
        </p:blipFill>
        <p:spPr>
          <a:xfrm>
            <a:off x="0" y="4953000"/>
            <a:ext cx="12192000" cy="1905000"/>
          </a:xfrm>
          <a:prstGeom prst="rect">
            <a:avLst/>
          </a:prstGeom>
        </p:spPr>
      </p:pic>
      <p:graphicFrame>
        <p:nvGraphicFramePr>
          <p:cNvPr id="2" name="Table 2">
            <a:extLst>
              <a:ext uri="{FF2B5EF4-FFF2-40B4-BE49-F238E27FC236}">
                <a16:creationId xmlns:a16="http://schemas.microsoft.com/office/drawing/2014/main" id="{DB4B7AD7-0FE9-FB40-87BE-C9DF3482A70B}"/>
              </a:ext>
            </a:extLst>
          </p:cNvPr>
          <p:cNvGraphicFramePr>
            <a:graphicFrameLocks noGrp="1"/>
          </p:cNvGraphicFramePr>
          <p:nvPr>
            <p:extLst>
              <p:ext uri="{D42A27DB-BD31-4B8C-83A1-F6EECF244321}">
                <p14:modId xmlns:p14="http://schemas.microsoft.com/office/powerpoint/2010/main" val="3020117679"/>
              </p:ext>
            </p:extLst>
          </p:nvPr>
        </p:nvGraphicFramePr>
        <p:xfrm>
          <a:off x="251160" y="878923"/>
          <a:ext cx="5539465" cy="3917401"/>
        </p:xfrm>
        <a:graphic>
          <a:graphicData uri="http://schemas.openxmlformats.org/drawingml/2006/table">
            <a:tbl>
              <a:tblPr firstRow="1" bandRow="1">
                <a:tableStyleId>{5C22544A-7EE6-4342-B048-85BDC9FD1C3A}</a:tableStyleId>
              </a:tblPr>
              <a:tblGrid>
                <a:gridCol w="1066137">
                  <a:extLst>
                    <a:ext uri="{9D8B030D-6E8A-4147-A177-3AD203B41FA5}">
                      <a16:colId xmlns:a16="http://schemas.microsoft.com/office/drawing/2014/main" val="3698862034"/>
                    </a:ext>
                  </a:extLst>
                </a:gridCol>
                <a:gridCol w="1356759">
                  <a:extLst>
                    <a:ext uri="{9D8B030D-6E8A-4147-A177-3AD203B41FA5}">
                      <a16:colId xmlns:a16="http://schemas.microsoft.com/office/drawing/2014/main" val="512838769"/>
                    </a:ext>
                  </a:extLst>
                </a:gridCol>
                <a:gridCol w="1381109">
                  <a:extLst>
                    <a:ext uri="{9D8B030D-6E8A-4147-A177-3AD203B41FA5}">
                      <a16:colId xmlns:a16="http://schemas.microsoft.com/office/drawing/2014/main" val="2125976542"/>
                    </a:ext>
                  </a:extLst>
                </a:gridCol>
                <a:gridCol w="1735460">
                  <a:extLst>
                    <a:ext uri="{9D8B030D-6E8A-4147-A177-3AD203B41FA5}">
                      <a16:colId xmlns:a16="http://schemas.microsoft.com/office/drawing/2014/main" val="1456257706"/>
                    </a:ext>
                  </a:extLst>
                </a:gridCol>
              </a:tblGrid>
              <a:tr h="582368">
                <a:tc>
                  <a:txBody>
                    <a:bodyPr/>
                    <a:lstStyle/>
                    <a:p>
                      <a:pPr algn="ctr"/>
                      <a:r>
                        <a:rPr lang="en-GB" dirty="0"/>
                        <a:t>Participant</a:t>
                      </a:r>
                    </a:p>
                  </a:txBody>
                  <a:tcPr/>
                </a:tc>
                <a:tc>
                  <a:txBody>
                    <a:bodyPr/>
                    <a:lstStyle/>
                    <a:p>
                      <a:r>
                        <a:rPr lang="en-GB" dirty="0"/>
                        <a:t>Experience</a:t>
                      </a:r>
                    </a:p>
                  </a:txBody>
                  <a:tcPr/>
                </a:tc>
                <a:tc>
                  <a:txBody>
                    <a:bodyPr/>
                    <a:lstStyle/>
                    <a:p>
                      <a:r>
                        <a:rPr lang="en-GB" dirty="0"/>
                        <a:t>Role</a:t>
                      </a:r>
                    </a:p>
                  </a:txBody>
                  <a:tcPr/>
                </a:tc>
                <a:tc>
                  <a:txBody>
                    <a:bodyPr/>
                    <a:lstStyle/>
                    <a:p>
                      <a:r>
                        <a:rPr lang="en-GB" dirty="0"/>
                        <a:t>Knowledge of AI/Smart Tech</a:t>
                      </a:r>
                    </a:p>
                  </a:txBody>
                  <a:tcPr/>
                </a:tc>
                <a:extLst>
                  <a:ext uri="{0D108BD9-81ED-4DB2-BD59-A6C34878D82A}">
                    <a16:rowId xmlns:a16="http://schemas.microsoft.com/office/drawing/2014/main" val="3917027471"/>
                  </a:ext>
                </a:extLst>
              </a:tr>
              <a:tr h="346559">
                <a:tc>
                  <a:txBody>
                    <a:bodyPr/>
                    <a:lstStyle/>
                    <a:p>
                      <a:r>
                        <a:rPr lang="en-GB" dirty="0"/>
                        <a:t>P1</a:t>
                      </a:r>
                    </a:p>
                  </a:txBody>
                  <a:tcPr/>
                </a:tc>
                <a:tc>
                  <a:txBody>
                    <a:bodyPr/>
                    <a:lstStyle/>
                    <a:p>
                      <a:r>
                        <a:rPr lang="en-GB" dirty="0"/>
                        <a:t>10</a:t>
                      </a:r>
                    </a:p>
                  </a:txBody>
                  <a:tcPr/>
                </a:tc>
                <a:tc>
                  <a:txBody>
                    <a:bodyPr/>
                    <a:lstStyle/>
                    <a:p>
                      <a:r>
                        <a:rPr lang="en-GB" dirty="0"/>
                        <a:t>MD</a:t>
                      </a:r>
                    </a:p>
                  </a:txBody>
                  <a:tcPr/>
                </a:tc>
                <a:tc>
                  <a:txBody>
                    <a:bodyPr/>
                    <a:lstStyle/>
                    <a:p>
                      <a:r>
                        <a:rPr lang="en-GB" dirty="0"/>
                        <a:t>No</a:t>
                      </a:r>
                    </a:p>
                  </a:txBody>
                  <a:tcPr/>
                </a:tc>
                <a:extLst>
                  <a:ext uri="{0D108BD9-81ED-4DB2-BD59-A6C34878D82A}">
                    <a16:rowId xmlns:a16="http://schemas.microsoft.com/office/drawing/2014/main" val="3884862668"/>
                  </a:ext>
                </a:extLst>
              </a:tr>
              <a:tr h="332782">
                <a:tc>
                  <a:txBody>
                    <a:bodyPr/>
                    <a:lstStyle/>
                    <a:p>
                      <a:r>
                        <a:rPr lang="en-GB" dirty="0"/>
                        <a:t>P2</a:t>
                      </a:r>
                    </a:p>
                  </a:txBody>
                  <a:tcPr/>
                </a:tc>
                <a:tc>
                  <a:txBody>
                    <a:bodyPr/>
                    <a:lstStyle/>
                    <a:p>
                      <a:r>
                        <a:rPr lang="en-GB" dirty="0"/>
                        <a:t>22</a:t>
                      </a:r>
                    </a:p>
                  </a:txBody>
                  <a:tcPr/>
                </a:tc>
                <a:tc>
                  <a:txBody>
                    <a:bodyPr/>
                    <a:lstStyle/>
                    <a:p>
                      <a:r>
                        <a:rPr lang="en-GB" dirty="0"/>
                        <a:t>CEO</a:t>
                      </a:r>
                    </a:p>
                  </a:txBody>
                  <a:tcPr/>
                </a:tc>
                <a:tc>
                  <a:txBody>
                    <a:bodyPr/>
                    <a:lstStyle/>
                    <a:p>
                      <a:r>
                        <a:rPr lang="en-GB" dirty="0"/>
                        <a:t>Somehow</a:t>
                      </a:r>
                    </a:p>
                  </a:txBody>
                  <a:tcPr/>
                </a:tc>
                <a:extLst>
                  <a:ext uri="{0D108BD9-81ED-4DB2-BD59-A6C34878D82A}">
                    <a16:rowId xmlns:a16="http://schemas.microsoft.com/office/drawing/2014/main" val="1274615867"/>
                  </a:ext>
                </a:extLst>
              </a:tr>
              <a:tr h="332782">
                <a:tc>
                  <a:txBody>
                    <a:bodyPr/>
                    <a:lstStyle/>
                    <a:p>
                      <a:r>
                        <a:rPr lang="en-GB" dirty="0"/>
                        <a:t>P3</a:t>
                      </a:r>
                    </a:p>
                  </a:txBody>
                  <a:tcPr/>
                </a:tc>
                <a:tc>
                  <a:txBody>
                    <a:bodyPr/>
                    <a:lstStyle/>
                    <a:p>
                      <a:r>
                        <a:rPr lang="en-GB" dirty="0"/>
                        <a:t>18</a:t>
                      </a:r>
                    </a:p>
                  </a:txBody>
                  <a:tcPr/>
                </a:tc>
                <a:tc>
                  <a:txBody>
                    <a:bodyPr/>
                    <a:lstStyle/>
                    <a:p>
                      <a:r>
                        <a:rPr lang="en-GB" dirty="0"/>
                        <a:t>MD</a:t>
                      </a:r>
                    </a:p>
                  </a:txBody>
                  <a:tcPr/>
                </a:tc>
                <a:tc>
                  <a:txBody>
                    <a:bodyPr/>
                    <a:lstStyle/>
                    <a:p>
                      <a:r>
                        <a:rPr lang="en-GB" dirty="0"/>
                        <a:t>Just know process</a:t>
                      </a:r>
                    </a:p>
                  </a:txBody>
                  <a:tcPr/>
                </a:tc>
                <a:extLst>
                  <a:ext uri="{0D108BD9-81ED-4DB2-BD59-A6C34878D82A}">
                    <a16:rowId xmlns:a16="http://schemas.microsoft.com/office/drawing/2014/main" val="2163445813"/>
                  </a:ext>
                </a:extLst>
              </a:tr>
              <a:tr h="371531">
                <a:tc>
                  <a:txBody>
                    <a:bodyPr/>
                    <a:lstStyle/>
                    <a:p>
                      <a:r>
                        <a:rPr lang="en-GB" dirty="0"/>
                        <a:t>P4</a:t>
                      </a:r>
                    </a:p>
                  </a:txBody>
                  <a:tcPr/>
                </a:tc>
                <a:tc>
                  <a:txBody>
                    <a:bodyPr/>
                    <a:lstStyle/>
                    <a:p>
                      <a:r>
                        <a:rPr lang="en-GB" dirty="0"/>
                        <a:t>9</a:t>
                      </a:r>
                    </a:p>
                  </a:txBody>
                  <a:tcPr/>
                </a:tc>
                <a:tc>
                  <a:txBody>
                    <a:bodyPr/>
                    <a:lstStyle/>
                    <a:p>
                      <a:r>
                        <a:rPr lang="en-GB" dirty="0"/>
                        <a:t>MD</a:t>
                      </a:r>
                    </a:p>
                  </a:txBody>
                  <a:tcPr/>
                </a:tc>
                <a:tc>
                  <a:txBody>
                    <a:bodyPr/>
                    <a:lstStyle/>
                    <a:p>
                      <a:r>
                        <a:rPr lang="en-GB" dirty="0"/>
                        <a:t>No</a:t>
                      </a:r>
                    </a:p>
                  </a:txBody>
                  <a:tcPr/>
                </a:tc>
                <a:extLst>
                  <a:ext uri="{0D108BD9-81ED-4DB2-BD59-A6C34878D82A}">
                    <a16:rowId xmlns:a16="http://schemas.microsoft.com/office/drawing/2014/main" val="2714415337"/>
                  </a:ext>
                </a:extLst>
              </a:tr>
              <a:tr h="436910">
                <a:tc>
                  <a:txBody>
                    <a:bodyPr/>
                    <a:lstStyle/>
                    <a:p>
                      <a:r>
                        <a:rPr lang="en-GB" dirty="0"/>
                        <a:t>P5</a:t>
                      </a:r>
                    </a:p>
                  </a:txBody>
                  <a:tcPr/>
                </a:tc>
                <a:tc>
                  <a:txBody>
                    <a:bodyPr/>
                    <a:lstStyle/>
                    <a:p>
                      <a:r>
                        <a:rPr lang="en-GB" dirty="0"/>
                        <a:t>13</a:t>
                      </a:r>
                    </a:p>
                  </a:txBody>
                  <a:tcPr/>
                </a:tc>
                <a:tc>
                  <a:txBody>
                    <a:bodyPr/>
                    <a:lstStyle/>
                    <a:p>
                      <a:r>
                        <a:rPr lang="en-GB" dirty="0"/>
                        <a:t>HR Director</a:t>
                      </a:r>
                    </a:p>
                  </a:txBody>
                  <a:tcPr/>
                </a:tc>
                <a:tc>
                  <a:txBody>
                    <a:bodyPr/>
                    <a:lstStyle/>
                    <a:p>
                      <a:r>
                        <a:rPr lang="en-GB" dirty="0"/>
                        <a:t>No</a:t>
                      </a:r>
                    </a:p>
                  </a:txBody>
                  <a:tcPr/>
                </a:tc>
                <a:extLst>
                  <a:ext uri="{0D108BD9-81ED-4DB2-BD59-A6C34878D82A}">
                    <a16:rowId xmlns:a16="http://schemas.microsoft.com/office/drawing/2014/main" val="1173486353"/>
                  </a:ext>
                </a:extLst>
              </a:tr>
              <a:tr h="332782">
                <a:tc>
                  <a:txBody>
                    <a:bodyPr/>
                    <a:lstStyle/>
                    <a:p>
                      <a:r>
                        <a:rPr lang="en-GB" dirty="0"/>
                        <a:t>P6</a:t>
                      </a:r>
                    </a:p>
                  </a:txBody>
                  <a:tcPr/>
                </a:tc>
                <a:tc>
                  <a:txBody>
                    <a:bodyPr/>
                    <a:lstStyle/>
                    <a:p>
                      <a:r>
                        <a:rPr lang="en-GB" dirty="0"/>
                        <a:t>7</a:t>
                      </a:r>
                    </a:p>
                  </a:txBody>
                  <a:tcPr/>
                </a:tc>
                <a:tc>
                  <a:txBody>
                    <a:bodyPr/>
                    <a:lstStyle/>
                    <a:p>
                      <a:r>
                        <a:rPr lang="en-GB" dirty="0"/>
                        <a:t>MD</a:t>
                      </a:r>
                    </a:p>
                  </a:txBody>
                  <a:tcPr/>
                </a:tc>
                <a:tc>
                  <a:txBody>
                    <a:bodyPr/>
                    <a:lstStyle/>
                    <a:p>
                      <a:r>
                        <a:rPr lang="en-GB" dirty="0"/>
                        <a:t>No</a:t>
                      </a:r>
                    </a:p>
                  </a:txBody>
                  <a:tcPr/>
                </a:tc>
                <a:extLst>
                  <a:ext uri="{0D108BD9-81ED-4DB2-BD59-A6C34878D82A}">
                    <a16:rowId xmlns:a16="http://schemas.microsoft.com/office/drawing/2014/main" val="269381093"/>
                  </a:ext>
                </a:extLst>
              </a:tr>
              <a:tr h="332782">
                <a:tc>
                  <a:txBody>
                    <a:bodyPr/>
                    <a:lstStyle/>
                    <a:p>
                      <a:r>
                        <a:rPr lang="en-GB" dirty="0"/>
                        <a:t>P7</a:t>
                      </a:r>
                    </a:p>
                  </a:txBody>
                  <a:tcPr/>
                </a:tc>
                <a:tc>
                  <a:txBody>
                    <a:bodyPr/>
                    <a:lstStyle/>
                    <a:p>
                      <a:r>
                        <a:rPr lang="en-GB" dirty="0"/>
                        <a:t>32</a:t>
                      </a:r>
                    </a:p>
                  </a:txBody>
                  <a:tcPr/>
                </a:tc>
                <a:tc>
                  <a:txBody>
                    <a:bodyPr/>
                    <a:lstStyle/>
                    <a:p>
                      <a:r>
                        <a:rPr lang="en-GB" dirty="0"/>
                        <a:t>MD</a:t>
                      </a:r>
                    </a:p>
                  </a:txBody>
                  <a:tcPr/>
                </a:tc>
                <a:tc>
                  <a:txBody>
                    <a:bodyPr/>
                    <a:lstStyle/>
                    <a:p>
                      <a:r>
                        <a:rPr lang="en-GB" dirty="0"/>
                        <a:t>No</a:t>
                      </a:r>
                    </a:p>
                  </a:txBody>
                  <a:tcPr/>
                </a:tc>
                <a:extLst>
                  <a:ext uri="{0D108BD9-81ED-4DB2-BD59-A6C34878D82A}">
                    <a16:rowId xmlns:a16="http://schemas.microsoft.com/office/drawing/2014/main" val="810901752"/>
                  </a:ext>
                </a:extLst>
              </a:tr>
              <a:tr h="332782">
                <a:tc>
                  <a:txBody>
                    <a:bodyPr/>
                    <a:lstStyle/>
                    <a:p>
                      <a:r>
                        <a:rPr lang="en-GB" dirty="0"/>
                        <a:t>P8</a:t>
                      </a:r>
                    </a:p>
                  </a:txBody>
                  <a:tcPr/>
                </a:tc>
                <a:tc>
                  <a:txBody>
                    <a:bodyPr/>
                    <a:lstStyle/>
                    <a:p>
                      <a:r>
                        <a:rPr lang="en-GB" dirty="0"/>
                        <a:t>3</a:t>
                      </a:r>
                    </a:p>
                  </a:txBody>
                  <a:tcPr/>
                </a:tc>
                <a:tc>
                  <a:txBody>
                    <a:bodyPr/>
                    <a:lstStyle/>
                    <a:p>
                      <a:r>
                        <a:rPr lang="en-GB" dirty="0"/>
                        <a:t>MD</a:t>
                      </a:r>
                    </a:p>
                  </a:txBody>
                  <a:tcPr/>
                </a:tc>
                <a:tc>
                  <a:txBody>
                    <a:bodyPr/>
                    <a:lstStyle/>
                    <a:p>
                      <a:r>
                        <a:rPr lang="en-GB" dirty="0"/>
                        <a:t>Just know about</a:t>
                      </a:r>
                    </a:p>
                  </a:txBody>
                  <a:tcPr/>
                </a:tc>
                <a:extLst>
                  <a:ext uri="{0D108BD9-81ED-4DB2-BD59-A6C34878D82A}">
                    <a16:rowId xmlns:a16="http://schemas.microsoft.com/office/drawing/2014/main" val="959234645"/>
                  </a:ext>
                </a:extLst>
              </a:tr>
            </a:tbl>
          </a:graphicData>
        </a:graphic>
      </p:graphicFrame>
      <p:sp>
        <p:nvSpPr>
          <p:cNvPr id="12" name="TextBox 11">
            <a:extLst>
              <a:ext uri="{FF2B5EF4-FFF2-40B4-BE49-F238E27FC236}">
                <a16:creationId xmlns:a16="http://schemas.microsoft.com/office/drawing/2014/main" id="{8DF4ABFA-3EC9-2F46-B919-6ADF5804892F}"/>
              </a:ext>
            </a:extLst>
          </p:cNvPr>
          <p:cNvSpPr txBox="1">
            <a:spLocks noChangeArrowheads="1"/>
          </p:cNvSpPr>
          <p:nvPr/>
        </p:nvSpPr>
        <p:spPr bwMode="auto">
          <a:xfrm>
            <a:off x="2414578" y="4953000"/>
            <a:ext cx="4882224"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indent="0" algn="just">
              <a:lnSpc>
                <a:spcPts val="2700"/>
              </a:lnSpc>
              <a:buFont typeface="Arial" panose="020B0604020202020204" pitchFamily="34" charset="0"/>
              <a:buNone/>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en-US" sz="1400" dirty="0">
                <a:solidFill>
                  <a:srgbClr val="FF0000"/>
                </a:solidFill>
              </a:rPr>
              <a:t>Table 1</a:t>
            </a:r>
            <a:r>
              <a:rPr lang="en-US" altLang="en-US" sz="1400" dirty="0">
                <a:ea typeface="+mn-ea"/>
              </a:rPr>
              <a:t>: Profile of the respondents.</a:t>
            </a:r>
            <a:endParaRPr lang="en-US" altLang="en-US" sz="1400" dirty="0">
              <a:solidFill>
                <a:schemeClr val="accent6"/>
              </a:solidFill>
            </a:endParaRPr>
          </a:p>
        </p:txBody>
      </p:sp>
      <p:graphicFrame>
        <p:nvGraphicFramePr>
          <p:cNvPr id="9" name="Table 2">
            <a:extLst>
              <a:ext uri="{FF2B5EF4-FFF2-40B4-BE49-F238E27FC236}">
                <a16:creationId xmlns:a16="http://schemas.microsoft.com/office/drawing/2014/main" id="{EA68395A-21C7-954B-AA6D-F04D16C51772}"/>
              </a:ext>
            </a:extLst>
          </p:cNvPr>
          <p:cNvGraphicFramePr>
            <a:graphicFrameLocks noGrp="1"/>
          </p:cNvGraphicFramePr>
          <p:nvPr>
            <p:extLst>
              <p:ext uri="{D42A27DB-BD31-4B8C-83A1-F6EECF244321}">
                <p14:modId xmlns:p14="http://schemas.microsoft.com/office/powerpoint/2010/main" val="2169347941"/>
              </p:ext>
            </p:extLst>
          </p:nvPr>
        </p:nvGraphicFramePr>
        <p:xfrm>
          <a:off x="5916205" y="795020"/>
          <a:ext cx="6150215" cy="4237138"/>
        </p:xfrm>
        <a:graphic>
          <a:graphicData uri="http://schemas.openxmlformats.org/drawingml/2006/table">
            <a:tbl>
              <a:tblPr firstRow="1" bandRow="1">
                <a:tableStyleId>{5C22544A-7EE6-4342-B048-85BDC9FD1C3A}</a:tableStyleId>
              </a:tblPr>
              <a:tblGrid>
                <a:gridCol w="1415227">
                  <a:extLst>
                    <a:ext uri="{9D8B030D-6E8A-4147-A177-3AD203B41FA5}">
                      <a16:colId xmlns:a16="http://schemas.microsoft.com/office/drawing/2014/main" val="3698862034"/>
                    </a:ext>
                  </a:extLst>
                </a:gridCol>
                <a:gridCol w="1318922">
                  <a:extLst>
                    <a:ext uri="{9D8B030D-6E8A-4147-A177-3AD203B41FA5}">
                      <a16:colId xmlns:a16="http://schemas.microsoft.com/office/drawing/2014/main" val="512838769"/>
                    </a:ext>
                  </a:extLst>
                </a:gridCol>
                <a:gridCol w="1171591">
                  <a:extLst>
                    <a:ext uri="{9D8B030D-6E8A-4147-A177-3AD203B41FA5}">
                      <a16:colId xmlns:a16="http://schemas.microsoft.com/office/drawing/2014/main" val="2125976542"/>
                    </a:ext>
                  </a:extLst>
                </a:gridCol>
                <a:gridCol w="2244475">
                  <a:extLst>
                    <a:ext uri="{9D8B030D-6E8A-4147-A177-3AD203B41FA5}">
                      <a16:colId xmlns:a16="http://schemas.microsoft.com/office/drawing/2014/main" val="1456257706"/>
                    </a:ext>
                  </a:extLst>
                </a:gridCol>
              </a:tblGrid>
              <a:tr h="501041">
                <a:tc>
                  <a:txBody>
                    <a:bodyPr/>
                    <a:lstStyle/>
                    <a:p>
                      <a:pPr algn="ctr"/>
                      <a:r>
                        <a:rPr lang="en-GB" sz="1600" dirty="0"/>
                        <a:t>Participant</a:t>
                      </a:r>
                    </a:p>
                  </a:txBody>
                  <a:tcPr/>
                </a:tc>
                <a:tc>
                  <a:txBody>
                    <a:bodyPr/>
                    <a:lstStyle/>
                    <a:p>
                      <a:r>
                        <a:rPr lang="en-GB" sz="1600" dirty="0"/>
                        <a:t>Experience</a:t>
                      </a:r>
                    </a:p>
                  </a:txBody>
                  <a:tcPr/>
                </a:tc>
                <a:tc>
                  <a:txBody>
                    <a:bodyPr/>
                    <a:lstStyle/>
                    <a:p>
                      <a:r>
                        <a:rPr lang="en-GB" sz="1600" dirty="0"/>
                        <a:t>Role</a:t>
                      </a:r>
                    </a:p>
                  </a:txBody>
                  <a:tcPr/>
                </a:tc>
                <a:tc>
                  <a:txBody>
                    <a:bodyPr/>
                    <a:lstStyle/>
                    <a:p>
                      <a:r>
                        <a:rPr lang="en-GB" sz="1600" dirty="0"/>
                        <a:t>Knowledge of AI/Smart Tech</a:t>
                      </a:r>
                    </a:p>
                  </a:txBody>
                  <a:tcPr/>
                </a:tc>
                <a:extLst>
                  <a:ext uri="{0D108BD9-81ED-4DB2-BD59-A6C34878D82A}">
                    <a16:rowId xmlns:a16="http://schemas.microsoft.com/office/drawing/2014/main" val="3917027471"/>
                  </a:ext>
                </a:extLst>
              </a:tr>
              <a:tr h="380903">
                <a:tc>
                  <a:txBody>
                    <a:bodyPr/>
                    <a:lstStyle/>
                    <a:p>
                      <a:r>
                        <a:rPr lang="en-GB" sz="1600" dirty="0"/>
                        <a:t>P9</a:t>
                      </a:r>
                    </a:p>
                  </a:txBody>
                  <a:tcPr/>
                </a:tc>
                <a:tc>
                  <a:txBody>
                    <a:bodyPr/>
                    <a:lstStyle/>
                    <a:p>
                      <a:r>
                        <a:rPr lang="en-GB" sz="1600" dirty="0"/>
                        <a:t>20</a:t>
                      </a:r>
                    </a:p>
                  </a:txBody>
                  <a:tcPr/>
                </a:tc>
                <a:tc>
                  <a:txBody>
                    <a:bodyPr/>
                    <a:lstStyle/>
                    <a:p>
                      <a:r>
                        <a:rPr lang="en-GB" sz="1600" dirty="0"/>
                        <a:t>Head </a:t>
                      </a:r>
                      <a:r>
                        <a:rPr lang="en-GB" sz="1600" dirty="0" err="1"/>
                        <a:t>Eng</a:t>
                      </a:r>
                      <a:r>
                        <a:rPr lang="en-GB" sz="1600" dirty="0"/>
                        <a:t> Dept</a:t>
                      </a:r>
                    </a:p>
                  </a:txBody>
                  <a:tcPr/>
                </a:tc>
                <a:tc>
                  <a:txBody>
                    <a:bodyPr/>
                    <a:lstStyle/>
                    <a:p>
                      <a:r>
                        <a:rPr lang="en-GB" sz="1600" dirty="0"/>
                        <a:t>No much</a:t>
                      </a:r>
                    </a:p>
                  </a:txBody>
                  <a:tcPr/>
                </a:tc>
                <a:extLst>
                  <a:ext uri="{0D108BD9-81ED-4DB2-BD59-A6C34878D82A}">
                    <a16:rowId xmlns:a16="http://schemas.microsoft.com/office/drawing/2014/main" val="3884862668"/>
                  </a:ext>
                </a:extLst>
              </a:tr>
              <a:tr h="338203">
                <a:tc>
                  <a:txBody>
                    <a:bodyPr/>
                    <a:lstStyle/>
                    <a:p>
                      <a:r>
                        <a:rPr lang="en-GB" sz="1600" dirty="0"/>
                        <a:t>P10</a:t>
                      </a:r>
                    </a:p>
                  </a:txBody>
                  <a:tcPr/>
                </a:tc>
                <a:tc>
                  <a:txBody>
                    <a:bodyPr/>
                    <a:lstStyle/>
                    <a:p>
                      <a:r>
                        <a:rPr lang="en-GB" sz="1600" dirty="0"/>
                        <a:t>18</a:t>
                      </a:r>
                    </a:p>
                  </a:txBody>
                  <a:tcPr/>
                </a:tc>
                <a:tc>
                  <a:txBody>
                    <a:bodyPr/>
                    <a:lstStyle/>
                    <a:p>
                      <a:r>
                        <a:rPr lang="en-GB" sz="1600" dirty="0"/>
                        <a:t>Tech Director</a:t>
                      </a:r>
                    </a:p>
                  </a:txBody>
                  <a:tcPr/>
                </a:tc>
                <a:tc>
                  <a:txBody>
                    <a:bodyPr/>
                    <a:lstStyle/>
                    <a:p>
                      <a:r>
                        <a:rPr lang="en-GB" sz="1600" dirty="0"/>
                        <a:t>Very limited</a:t>
                      </a:r>
                    </a:p>
                  </a:txBody>
                  <a:tcPr/>
                </a:tc>
                <a:extLst>
                  <a:ext uri="{0D108BD9-81ED-4DB2-BD59-A6C34878D82A}">
                    <a16:rowId xmlns:a16="http://schemas.microsoft.com/office/drawing/2014/main" val="1274615867"/>
                  </a:ext>
                </a:extLst>
              </a:tr>
              <a:tr h="335698">
                <a:tc>
                  <a:txBody>
                    <a:bodyPr/>
                    <a:lstStyle/>
                    <a:p>
                      <a:r>
                        <a:rPr lang="en-GB" sz="1600" dirty="0"/>
                        <a:t>P11</a:t>
                      </a:r>
                    </a:p>
                  </a:txBody>
                  <a:tcPr/>
                </a:tc>
                <a:tc>
                  <a:txBody>
                    <a:bodyPr/>
                    <a:lstStyle/>
                    <a:p>
                      <a:r>
                        <a:rPr lang="en-GB" sz="1600" dirty="0"/>
                        <a:t>28</a:t>
                      </a:r>
                    </a:p>
                  </a:txBody>
                  <a:tcPr/>
                </a:tc>
                <a:tc>
                  <a:txBody>
                    <a:bodyPr/>
                    <a:lstStyle/>
                    <a:p>
                      <a:r>
                        <a:rPr lang="en-GB" sz="1600" dirty="0"/>
                        <a:t>CEO</a:t>
                      </a:r>
                    </a:p>
                  </a:txBody>
                  <a:tcPr/>
                </a:tc>
                <a:tc>
                  <a:txBody>
                    <a:bodyPr/>
                    <a:lstStyle/>
                    <a:p>
                      <a:r>
                        <a:rPr lang="en-GB" sz="1600" dirty="0"/>
                        <a:t>No</a:t>
                      </a:r>
                    </a:p>
                  </a:txBody>
                  <a:tcPr/>
                </a:tc>
                <a:extLst>
                  <a:ext uri="{0D108BD9-81ED-4DB2-BD59-A6C34878D82A}">
                    <a16:rowId xmlns:a16="http://schemas.microsoft.com/office/drawing/2014/main" val="2163445813"/>
                  </a:ext>
                </a:extLst>
              </a:tr>
              <a:tr h="408349">
                <a:tc>
                  <a:txBody>
                    <a:bodyPr/>
                    <a:lstStyle/>
                    <a:p>
                      <a:r>
                        <a:rPr lang="en-GB" sz="1600" dirty="0"/>
                        <a:t>P12</a:t>
                      </a:r>
                    </a:p>
                  </a:txBody>
                  <a:tcPr/>
                </a:tc>
                <a:tc>
                  <a:txBody>
                    <a:bodyPr/>
                    <a:lstStyle/>
                    <a:p>
                      <a:r>
                        <a:rPr lang="en-GB" sz="1600" dirty="0"/>
                        <a:t>8</a:t>
                      </a:r>
                    </a:p>
                  </a:txBody>
                  <a:tcPr/>
                </a:tc>
                <a:tc>
                  <a:txBody>
                    <a:bodyPr/>
                    <a:lstStyle/>
                    <a:p>
                      <a:r>
                        <a:rPr lang="en-GB" sz="1600" dirty="0"/>
                        <a:t>Service Manager</a:t>
                      </a:r>
                    </a:p>
                  </a:txBody>
                  <a:tcPr/>
                </a:tc>
                <a:tc>
                  <a:txBody>
                    <a:bodyPr/>
                    <a:lstStyle/>
                    <a:p>
                      <a:r>
                        <a:rPr lang="en-GB" sz="1600" dirty="0"/>
                        <a:t>No</a:t>
                      </a:r>
                    </a:p>
                  </a:txBody>
                  <a:tcPr/>
                </a:tc>
                <a:extLst>
                  <a:ext uri="{0D108BD9-81ED-4DB2-BD59-A6C34878D82A}">
                    <a16:rowId xmlns:a16="http://schemas.microsoft.com/office/drawing/2014/main" val="2714415337"/>
                  </a:ext>
                </a:extLst>
              </a:tr>
              <a:tr h="413358">
                <a:tc>
                  <a:txBody>
                    <a:bodyPr/>
                    <a:lstStyle/>
                    <a:p>
                      <a:r>
                        <a:rPr lang="en-GB" sz="1600" dirty="0"/>
                        <a:t>P13</a:t>
                      </a:r>
                    </a:p>
                  </a:txBody>
                  <a:tcPr/>
                </a:tc>
                <a:tc>
                  <a:txBody>
                    <a:bodyPr/>
                    <a:lstStyle/>
                    <a:p>
                      <a:r>
                        <a:rPr lang="en-GB" sz="1600" dirty="0"/>
                        <a:t>22</a:t>
                      </a:r>
                    </a:p>
                  </a:txBody>
                  <a:tcPr/>
                </a:tc>
                <a:tc>
                  <a:txBody>
                    <a:bodyPr/>
                    <a:lstStyle/>
                    <a:p>
                      <a:r>
                        <a:rPr lang="en-GB" sz="1600" dirty="0"/>
                        <a:t>Sole Proprietor</a:t>
                      </a:r>
                    </a:p>
                  </a:txBody>
                  <a:tcPr/>
                </a:tc>
                <a:tc>
                  <a:txBody>
                    <a:bodyPr/>
                    <a:lstStyle/>
                    <a:p>
                      <a:r>
                        <a:rPr lang="en-GB" sz="1600" dirty="0"/>
                        <a:t>limited</a:t>
                      </a:r>
                    </a:p>
                  </a:txBody>
                  <a:tcPr/>
                </a:tc>
                <a:extLst>
                  <a:ext uri="{0D108BD9-81ED-4DB2-BD59-A6C34878D82A}">
                    <a16:rowId xmlns:a16="http://schemas.microsoft.com/office/drawing/2014/main" val="1173486353"/>
                  </a:ext>
                </a:extLst>
              </a:tr>
              <a:tr h="325677">
                <a:tc>
                  <a:txBody>
                    <a:bodyPr/>
                    <a:lstStyle/>
                    <a:p>
                      <a:r>
                        <a:rPr lang="en-GB" sz="1600" dirty="0"/>
                        <a:t>P14</a:t>
                      </a:r>
                    </a:p>
                  </a:txBody>
                  <a:tcPr/>
                </a:tc>
                <a:tc>
                  <a:txBody>
                    <a:bodyPr/>
                    <a:lstStyle/>
                    <a:p>
                      <a:r>
                        <a:rPr lang="en-GB" sz="1600" dirty="0"/>
                        <a:t>17</a:t>
                      </a:r>
                    </a:p>
                  </a:txBody>
                  <a:tcPr/>
                </a:tc>
                <a:tc>
                  <a:txBody>
                    <a:bodyPr/>
                    <a:lstStyle/>
                    <a:p>
                      <a:r>
                        <a:rPr lang="en-GB" sz="1600" dirty="0"/>
                        <a:t>MD</a:t>
                      </a:r>
                    </a:p>
                  </a:txBody>
                  <a:tcPr/>
                </a:tc>
                <a:tc>
                  <a:txBody>
                    <a:bodyPr/>
                    <a:lstStyle/>
                    <a:p>
                      <a:r>
                        <a:rPr lang="en-GB" sz="1600" dirty="0"/>
                        <a:t>Yes</a:t>
                      </a:r>
                    </a:p>
                  </a:txBody>
                  <a:tcPr/>
                </a:tc>
                <a:extLst>
                  <a:ext uri="{0D108BD9-81ED-4DB2-BD59-A6C34878D82A}">
                    <a16:rowId xmlns:a16="http://schemas.microsoft.com/office/drawing/2014/main" val="269381093"/>
                  </a:ext>
                </a:extLst>
              </a:tr>
              <a:tr h="325677">
                <a:tc>
                  <a:txBody>
                    <a:bodyPr/>
                    <a:lstStyle/>
                    <a:p>
                      <a:r>
                        <a:rPr lang="en-GB" sz="1600" dirty="0"/>
                        <a:t>P15</a:t>
                      </a:r>
                    </a:p>
                  </a:txBody>
                  <a:tcPr/>
                </a:tc>
                <a:tc>
                  <a:txBody>
                    <a:bodyPr/>
                    <a:lstStyle/>
                    <a:p>
                      <a:r>
                        <a:rPr lang="en-GB" sz="1600" dirty="0"/>
                        <a:t>20</a:t>
                      </a:r>
                    </a:p>
                  </a:txBody>
                  <a:tcPr/>
                </a:tc>
                <a:tc>
                  <a:txBody>
                    <a:bodyPr/>
                    <a:lstStyle/>
                    <a:p>
                      <a:r>
                        <a:rPr lang="en-GB" sz="1600" dirty="0"/>
                        <a:t>Director</a:t>
                      </a:r>
                    </a:p>
                  </a:txBody>
                  <a:tcPr/>
                </a:tc>
                <a:tc>
                  <a:txBody>
                    <a:bodyPr/>
                    <a:lstStyle/>
                    <a:p>
                      <a:r>
                        <a:rPr lang="en-GB" sz="1600" dirty="0"/>
                        <a:t>Limited</a:t>
                      </a:r>
                    </a:p>
                  </a:txBody>
                  <a:tcPr/>
                </a:tc>
                <a:extLst>
                  <a:ext uri="{0D108BD9-81ED-4DB2-BD59-A6C34878D82A}">
                    <a16:rowId xmlns:a16="http://schemas.microsoft.com/office/drawing/2014/main" val="810901752"/>
                  </a:ext>
                </a:extLst>
              </a:tr>
              <a:tr h="325677">
                <a:tc>
                  <a:txBody>
                    <a:bodyPr/>
                    <a:lstStyle/>
                    <a:p>
                      <a:r>
                        <a:rPr lang="en-GB" sz="1600" dirty="0"/>
                        <a:t>P16</a:t>
                      </a:r>
                    </a:p>
                  </a:txBody>
                  <a:tcPr/>
                </a:tc>
                <a:tc>
                  <a:txBody>
                    <a:bodyPr/>
                    <a:lstStyle/>
                    <a:p>
                      <a:r>
                        <a:rPr lang="en-GB" sz="1600" dirty="0"/>
                        <a:t>7</a:t>
                      </a:r>
                    </a:p>
                  </a:txBody>
                  <a:tcPr/>
                </a:tc>
                <a:tc>
                  <a:txBody>
                    <a:bodyPr/>
                    <a:lstStyle/>
                    <a:p>
                      <a:r>
                        <a:rPr lang="en-GB" sz="1600" dirty="0"/>
                        <a:t>Manager </a:t>
                      </a:r>
                    </a:p>
                  </a:txBody>
                  <a:tcPr/>
                </a:tc>
                <a:tc>
                  <a:txBody>
                    <a:bodyPr/>
                    <a:lstStyle/>
                    <a:p>
                      <a:r>
                        <a:rPr lang="en-GB" sz="1600" dirty="0"/>
                        <a:t>No</a:t>
                      </a:r>
                    </a:p>
                  </a:txBody>
                  <a:tcPr/>
                </a:tc>
                <a:extLst>
                  <a:ext uri="{0D108BD9-81ED-4DB2-BD59-A6C34878D82A}">
                    <a16:rowId xmlns:a16="http://schemas.microsoft.com/office/drawing/2014/main" val="959234645"/>
                  </a:ext>
                </a:extLst>
              </a:tr>
            </a:tbl>
          </a:graphicData>
        </a:graphic>
      </p:graphicFrame>
    </p:spTree>
    <p:extLst>
      <p:ext uri="{BB962C8B-B14F-4D97-AF65-F5344CB8AC3E}">
        <p14:creationId xmlns:p14="http://schemas.microsoft.com/office/powerpoint/2010/main" val="370344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1000"/>
                                        <p:tgtEl>
                                          <p:spTgt spid="12">
                                            <p:txEl>
                                              <p:pRg st="0" end="0"/>
                                            </p:txEl>
                                          </p:spTgt>
                                        </p:tgtEl>
                                      </p:cBhvr>
                                    </p:animEffect>
                                    <p:anim calcmode="lin" valueType="num">
                                      <p:cBhvr>
                                        <p:cTn id="13"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0E7C8BA-DC66-A34C-AE32-1C6065227569}"/>
              </a:ext>
            </a:extLst>
          </p:cNvPr>
          <p:cNvSpPr txBox="1">
            <a:spLocks/>
          </p:cNvSpPr>
          <p:nvPr/>
        </p:nvSpPr>
        <p:spPr>
          <a:xfrm>
            <a:off x="763761" y="174483"/>
            <a:ext cx="8410402" cy="494590"/>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r>
              <a:rPr lang="en-GB" dirty="0"/>
              <a:t>Research Methodology Continue..:</a:t>
            </a:r>
          </a:p>
        </p:txBody>
      </p:sp>
      <p:pic>
        <p:nvPicPr>
          <p:cNvPr id="21" name="Picture 20">
            <a:extLst>
              <a:ext uri="{FF2B5EF4-FFF2-40B4-BE49-F238E27FC236}">
                <a16:creationId xmlns:a16="http://schemas.microsoft.com/office/drawing/2014/main" id="{FC12DCF3-381C-A14C-9258-E7C4596BB351}"/>
              </a:ext>
            </a:extLst>
          </p:cNvPr>
          <p:cNvPicPr>
            <a:picLocks noChangeAspect="1"/>
          </p:cNvPicPr>
          <p:nvPr/>
        </p:nvPicPr>
        <p:blipFill>
          <a:blip r:embed="rId3"/>
          <a:srcRect/>
          <a:stretch/>
        </p:blipFill>
        <p:spPr>
          <a:xfrm>
            <a:off x="0" y="4953000"/>
            <a:ext cx="12192000" cy="1905000"/>
          </a:xfrm>
          <a:prstGeom prst="rect">
            <a:avLst/>
          </a:prstGeom>
        </p:spPr>
      </p:pic>
      <p:sp>
        <p:nvSpPr>
          <p:cNvPr id="74" name="TextBox 73"/>
          <p:cNvSpPr txBox="1"/>
          <p:nvPr/>
        </p:nvSpPr>
        <p:spPr>
          <a:xfrm>
            <a:off x="525765" y="1274744"/>
            <a:ext cx="6405121" cy="351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285750" indent="-285750" algn="just">
              <a:lnSpc>
                <a:spcPts val="2700"/>
              </a:lnSpc>
              <a:buFont typeface="Arial" panose="020B0604020202020204" pitchFamily="34" charset="0"/>
              <a:buChar char="•"/>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dirty="0"/>
              <a:t>Purposeful (Judgmental) sampling is applied in the recruitment process, an approach wherein the researcher screens participants for critical attributes that will assist in answering the research question (Gentles et al., 2015).</a:t>
            </a:r>
          </a:p>
          <a:p>
            <a:r>
              <a:rPr lang="en-US" dirty="0"/>
              <a:t>16 top level management were selected on the basis of their role, organization size, experience in decision making and knowledge of smart technologies &amp; manufacturing processes.</a:t>
            </a:r>
          </a:p>
          <a:p>
            <a:r>
              <a:rPr lang="en-US" dirty="0"/>
              <a:t>Focus on participants sufficient commonalities with the phenomenon to help understand the problem and by limiting the sample to be reflective as possible of the total population.</a:t>
            </a:r>
          </a:p>
        </p:txBody>
      </p:sp>
      <p:sp>
        <p:nvSpPr>
          <p:cNvPr id="75" name="TextBox 74"/>
          <p:cNvSpPr txBox="1"/>
          <p:nvPr/>
        </p:nvSpPr>
        <p:spPr>
          <a:xfrm>
            <a:off x="763761" y="756465"/>
            <a:ext cx="3039615" cy="430887"/>
          </a:xfrm>
          <a:prstGeom prst="rect">
            <a:avLst/>
          </a:prstGeom>
          <a:noFill/>
        </p:spPr>
        <p:txBody>
          <a:bodyPr wrap="none">
            <a:spAutoFit/>
          </a:bodyPr>
          <a:lstStyle>
            <a:defPPr>
              <a:defRPr lang="en-US"/>
            </a:defPPr>
            <a:lvl1pPr>
              <a:defRPr sz="2200">
                <a:solidFill>
                  <a:srgbClr val="0070C0"/>
                </a:solidFill>
                <a:latin typeface="Arial" panose="020B0604020202020204" pitchFamily="34" charset="0"/>
                <a:cs typeface="Arial" panose="020B0604020202020204" pitchFamily="34" charset="0"/>
              </a:defRPr>
            </a:lvl1pPr>
          </a:lstStyle>
          <a:p>
            <a:r>
              <a:rPr lang="en-US" dirty="0"/>
              <a:t>Population &amp; Sampling</a:t>
            </a:r>
          </a:p>
        </p:txBody>
      </p:sp>
      <p:sp>
        <p:nvSpPr>
          <p:cNvPr id="11" name="TextBox 10">
            <a:extLst>
              <a:ext uri="{FF2B5EF4-FFF2-40B4-BE49-F238E27FC236}">
                <a16:creationId xmlns:a16="http://schemas.microsoft.com/office/drawing/2014/main" id="{C1F644D8-7562-6340-A2F6-8BE3106696D0}"/>
              </a:ext>
            </a:extLst>
          </p:cNvPr>
          <p:cNvSpPr txBox="1">
            <a:spLocks noChangeArrowheads="1"/>
          </p:cNvSpPr>
          <p:nvPr/>
        </p:nvSpPr>
        <p:spPr bwMode="auto">
          <a:xfrm>
            <a:off x="6915465" y="1274744"/>
            <a:ext cx="5130761" cy="1783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indent="0" algn="just">
              <a:lnSpc>
                <a:spcPts val="2700"/>
              </a:lnSpc>
              <a:buFont typeface="Arial" panose="020B0604020202020204" pitchFamily="34" charset="0"/>
              <a:buNone/>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pPr marL="285750" indent="-285750">
              <a:buFont typeface="Arial" panose="020B0604020202020204" pitchFamily="34" charset="0"/>
              <a:buChar char="•"/>
            </a:pPr>
            <a:r>
              <a:rPr lang="en-US" altLang="en-US" dirty="0"/>
              <a:t>Widely used technique in qualitative research for identification, selection of rich information-rich cases and effective use of limited resources (Patton, 2002) also work on small sample (Saunders et al., 1997)</a:t>
            </a:r>
          </a:p>
        </p:txBody>
      </p:sp>
    </p:spTree>
    <p:extLst>
      <p:ext uri="{BB962C8B-B14F-4D97-AF65-F5344CB8AC3E}">
        <p14:creationId xmlns:p14="http://schemas.microsoft.com/office/powerpoint/2010/main" val="1478764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1000"/>
                                        <p:tgtEl>
                                          <p:spTgt spid="75"/>
                                        </p:tgtEl>
                                      </p:cBhvr>
                                    </p:animEffect>
                                    <p:anim calcmode="lin" valueType="num">
                                      <p:cBhvr>
                                        <p:cTn id="13" dur="1000" fill="hold"/>
                                        <p:tgtEl>
                                          <p:spTgt spid="75"/>
                                        </p:tgtEl>
                                        <p:attrNameLst>
                                          <p:attrName>ppt_x</p:attrName>
                                        </p:attrNameLst>
                                      </p:cBhvr>
                                      <p:tavLst>
                                        <p:tav tm="0">
                                          <p:val>
                                            <p:strVal val="#ppt_x"/>
                                          </p:val>
                                        </p:tav>
                                        <p:tav tm="100000">
                                          <p:val>
                                            <p:strVal val="#ppt_x"/>
                                          </p:val>
                                        </p:tav>
                                      </p:tavLst>
                                    </p:anim>
                                    <p:anim calcmode="lin" valueType="num">
                                      <p:cBhvr>
                                        <p:cTn id="14"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4">
                                            <p:txEl>
                                              <p:pRg st="0" end="0"/>
                                            </p:txEl>
                                          </p:spTgt>
                                        </p:tgtEl>
                                        <p:attrNameLst>
                                          <p:attrName>style.visibility</p:attrName>
                                        </p:attrNameLst>
                                      </p:cBhvr>
                                      <p:to>
                                        <p:strVal val="visible"/>
                                      </p:to>
                                    </p:set>
                                    <p:animEffect transition="in" filter="fade">
                                      <p:cBhvr>
                                        <p:cTn id="19" dur="1000"/>
                                        <p:tgtEl>
                                          <p:spTgt spid="74">
                                            <p:txEl>
                                              <p:pRg st="0" end="0"/>
                                            </p:txEl>
                                          </p:spTgt>
                                        </p:tgtEl>
                                      </p:cBhvr>
                                    </p:animEffect>
                                    <p:anim calcmode="lin" valueType="num">
                                      <p:cBhvr>
                                        <p:cTn id="20" dur="10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7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74">
                                            <p:txEl>
                                              <p:pRg st="1" end="1"/>
                                            </p:txEl>
                                          </p:spTgt>
                                        </p:tgtEl>
                                        <p:attrNameLst>
                                          <p:attrName>style.visibility</p:attrName>
                                        </p:attrNameLst>
                                      </p:cBhvr>
                                      <p:to>
                                        <p:strVal val="visible"/>
                                      </p:to>
                                    </p:set>
                                    <p:animEffect transition="in" filter="fade">
                                      <p:cBhvr>
                                        <p:cTn id="26" dur="1000"/>
                                        <p:tgtEl>
                                          <p:spTgt spid="74">
                                            <p:txEl>
                                              <p:pRg st="1" end="1"/>
                                            </p:txEl>
                                          </p:spTgt>
                                        </p:tgtEl>
                                      </p:cBhvr>
                                    </p:animEffect>
                                    <p:anim calcmode="lin" valueType="num">
                                      <p:cBhvr>
                                        <p:cTn id="27" dur="1000" fill="hold"/>
                                        <p:tgtEl>
                                          <p:spTgt spid="74">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7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4">
                                            <p:txEl>
                                              <p:pRg st="2" end="2"/>
                                            </p:txEl>
                                          </p:spTgt>
                                        </p:tgtEl>
                                        <p:attrNameLst>
                                          <p:attrName>style.visibility</p:attrName>
                                        </p:attrNameLst>
                                      </p:cBhvr>
                                      <p:to>
                                        <p:strVal val="visible"/>
                                      </p:to>
                                    </p:set>
                                    <p:animEffect transition="in" filter="fade">
                                      <p:cBhvr>
                                        <p:cTn id="33" dur="1000"/>
                                        <p:tgtEl>
                                          <p:spTgt spid="74">
                                            <p:txEl>
                                              <p:pRg st="2" end="2"/>
                                            </p:txEl>
                                          </p:spTgt>
                                        </p:tgtEl>
                                      </p:cBhvr>
                                    </p:animEffect>
                                    <p:anim calcmode="lin" valueType="num">
                                      <p:cBhvr>
                                        <p:cTn id="34" dur="1000" fill="hold"/>
                                        <p:tgtEl>
                                          <p:spTgt spid="74">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7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1">
                                            <p:txEl>
                                              <p:pRg st="0" end="0"/>
                                            </p:txEl>
                                          </p:spTgt>
                                        </p:tgtEl>
                                        <p:attrNameLst>
                                          <p:attrName>style.visibility</p:attrName>
                                        </p:attrNameLst>
                                      </p:cBhvr>
                                      <p:to>
                                        <p:strVal val="visible"/>
                                      </p:to>
                                    </p:set>
                                    <p:animEffect transition="in" filter="fade">
                                      <p:cBhvr>
                                        <p:cTn id="40" dur="1000"/>
                                        <p:tgtEl>
                                          <p:spTgt spid="11">
                                            <p:txEl>
                                              <p:pRg st="0" end="0"/>
                                            </p:txEl>
                                          </p:spTgt>
                                        </p:tgtEl>
                                      </p:cBhvr>
                                    </p:animEffect>
                                    <p:anim calcmode="lin" valueType="num">
                                      <p:cBhvr>
                                        <p:cTn id="41"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2"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7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0E7C8BA-DC66-A34C-AE32-1C6065227569}"/>
              </a:ext>
            </a:extLst>
          </p:cNvPr>
          <p:cNvSpPr txBox="1">
            <a:spLocks/>
          </p:cNvSpPr>
          <p:nvPr/>
        </p:nvSpPr>
        <p:spPr>
          <a:xfrm>
            <a:off x="763761" y="174483"/>
            <a:ext cx="8410402" cy="494590"/>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r>
              <a:rPr lang="en-GB" dirty="0"/>
              <a:t>Research Methodology Continue..:</a:t>
            </a:r>
          </a:p>
        </p:txBody>
      </p:sp>
      <p:pic>
        <p:nvPicPr>
          <p:cNvPr id="21" name="Picture 20">
            <a:extLst>
              <a:ext uri="{FF2B5EF4-FFF2-40B4-BE49-F238E27FC236}">
                <a16:creationId xmlns:a16="http://schemas.microsoft.com/office/drawing/2014/main" id="{FC12DCF3-381C-A14C-9258-E7C4596BB351}"/>
              </a:ext>
            </a:extLst>
          </p:cNvPr>
          <p:cNvPicPr>
            <a:picLocks noChangeAspect="1"/>
          </p:cNvPicPr>
          <p:nvPr/>
        </p:nvPicPr>
        <p:blipFill>
          <a:blip r:embed="rId3"/>
          <a:srcRect/>
          <a:stretch/>
        </p:blipFill>
        <p:spPr>
          <a:xfrm>
            <a:off x="0" y="4953000"/>
            <a:ext cx="12192000" cy="1905000"/>
          </a:xfrm>
          <a:prstGeom prst="rect">
            <a:avLst/>
          </a:prstGeom>
        </p:spPr>
      </p:pic>
      <p:graphicFrame>
        <p:nvGraphicFramePr>
          <p:cNvPr id="2" name="Table 2">
            <a:extLst>
              <a:ext uri="{FF2B5EF4-FFF2-40B4-BE49-F238E27FC236}">
                <a16:creationId xmlns:a16="http://schemas.microsoft.com/office/drawing/2014/main" id="{DB4B7AD7-0FE9-FB40-87BE-C9DF3482A70B}"/>
              </a:ext>
            </a:extLst>
          </p:cNvPr>
          <p:cNvGraphicFramePr>
            <a:graphicFrameLocks noGrp="1"/>
          </p:cNvGraphicFramePr>
          <p:nvPr>
            <p:extLst>
              <p:ext uri="{D42A27DB-BD31-4B8C-83A1-F6EECF244321}">
                <p14:modId xmlns:p14="http://schemas.microsoft.com/office/powerpoint/2010/main" val="2812009243"/>
              </p:ext>
            </p:extLst>
          </p:nvPr>
        </p:nvGraphicFramePr>
        <p:xfrm>
          <a:off x="1117823" y="1073676"/>
          <a:ext cx="9636316" cy="3474720"/>
        </p:xfrm>
        <a:graphic>
          <a:graphicData uri="http://schemas.openxmlformats.org/drawingml/2006/table">
            <a:tbl>
              <a:tblPr firstRow="1" bandRow="1">
                <a:tableStyleId>{5C22544A-7EE6-4342-B048-85BDC9FD1C3A}</a:tableStyleId>
              </a:tblPr>
              <a:tblGrid>
                <a:gridCol w="1311713">
                  <a:extLst>
                    <a:ext uri="{9D8B030D-6E8A-4147-A177-3AD203B41FA5}">
                      <a16:colId xmlns:a16="http://schemas.microsoft.com/office/drawing/2014/main" val="3698862034"/>
                    </a:ext>
                  </a:extLst>
                </a:gridCol>
                <a:gridCol w="700645">
                  <a:extLst>
                    <a:ext uri="{9D8B030D-6E8A-4147-A177-3AD203B41FA5}">
                      <a16:colId xmlns:a16="http://schemas.microsoft.com/office/drawing/2014/main" val="512838769"/>
                    </a:ext>
                  </a:extLst>
                </a:gridCol>
                <a:gridCol w="1425039">
                  <a:extLst>
                    <a:ext uri="{9D8B030D-6E8A-4147-A177-3AD203B41FA5}">
                      <a16:colId xmlns:a16="http://schemas.microsoft.com/office/drawing/2014/main" val="2125976542"/>
                    </a:ext>
                  </a:extLst>
                </a:gridCol>
                <a:gridCol w="4202842">
                  <a:extLst>
                    <a:ext uri="{9D8B030D-6E8A-4147-A177-3AD203B41FA5}">
                      <a16:colId xmlns:a16="http://schemas.microsoft.com/office/drawing/2014/main" val="1456257706"/>
                    </a:ext>
                  </a:extLst>
                </a:gridCol>
                <a:gridCol w="1996077">
                  <a:extLst>
                    <a:ext uri="{9D8B030D-6E8A-4147-A177-3AD203B41FA5}">
                      <a16:colId xmlns:a16="http://schemas.microsoft.com/office/drawing/2014/main" val="1955097918"/>
                    </a:ext>
                  </a:extLst>
                </a:gridCol>
              </a:tblGrid>
              <a:tr h="632942">
                <a:tc>
                  <a:txBody>
                    <a:bodyPr/>
                    <a:lstStyle/>
                    <a:p>
                      <a:pPr algn="ctr"/>
                      <a:r>
                        <a:rPr lang="en-GB" dirty="0"/>
                        <a:t>Strategy</a:t>
                      </a:r>
                    </a:p>
                  </a:txBody>
                  <a:tcPr/>
                </a:tc>
                <a:tc>
                  <a:txBody>
                    <a:bodyPr/>
                    <a:lstStyle/>
                    <a:p>
                      <a:r>
                        <a:rPr lang="en-GB" dirty="0"/>
                        <a:t>Year</a:t>
                      </a:r>
                    </a:p>
                  </a:txBody>
                  <a:tcPr/>
                </a:tc>
                <a:tc>
                  <a:txBody>
                    <a:bodyPr/>
                    <a:lstStyle/>
                    <a:p>
                      <a:r>
                        <a:rPr lang="en-GB" dirty="0"/>
                        <a:t>No of Participants</a:t>
                      </a:r>
                    </a:p>
                  </a:txBody>
                  <a:tcPr/>
                </a:tc>
                <a:tc>
                  <a:txBody>
                    <a:bodyPr/>
                    <a:lstStyle/>
                    <a:p>
                      <a:r>
                        <a:rPr lang="en-GB" dirty="0"/>
                        <a:t>Title</a:t>
                      </a:r>
                    </a:p>
                  </a:txBody>
                  <a:tcPr/>
                </a:tc>
                <a:tc>
                  <a:txBody>
                    <a:bodyPr/>
                    <a:lstStyle/>
                    <a:p>
                      <a:r>
                        <a:rPr lang="en-GB" dirty="0"/>
                        <a:t>Method</a:t>
                      </a:r>
                    </a:p>
                  </a:txBody>
                  <a:tcPr/>
                </a:tc>
                <a:extLst>
                  <a:ext uri="{0D108BD9-81ED-4DB2-BD59-A6C34878D82A}">
                    <a16:rowId xmlns:a16="http://schemas.microsoft.com/office/drawing/2014/main" val="3917027471"/>
                  </a:ext>
                </a:extLst>
              </a:tr>
              <a:tr h="376655">
                <a:tc>
                  <a:txBody>
                    <a:bodyPr/>
                    <a:lstStyle/>
                    <a:p>
                      <a:r>
                        <a:rPr lang="en-GB" dirty="0"/>
                        <a:t>Purposeful Sampling</a:t>
                      </a:r>
                    </a:p>
                  </a:txBody>
                  <a:tcPr/>
                </a:tc>
                <a:tc>
                  <a:txBody>
                    <a:bodyPr/>
                    <a:lstStyle/>
                    <a:p>
                      <a:r>
                        <a:rPr lang="en-GB" dirty="0"/>
                        <a:t>2016</a:t>
                      </a:r>
                    </a:p>
                  </a:txBody>
                  <a:tcPr/>
                </a:tc>
                <a:tc>
                  <a:txBody>
                    <a:bodyPr/>
                    <a:lstStyle/>
                    <a:p>
                      <a:r>
                        <a:rPr lang="en-GB" dirty="0"/>
                        <a:t>n=11</a:t>
                      </a:r>
                    </a:p>
                  </a:txBody>
                  <a:tcPr/>
                </a:tc>
                <a:tc>
                  <a:txBody>
                    <a:bodyPr/>
                    <a:lstStyle/>
                    <a:p>
                      <a:r>
                        <a:rPr lang="en-GB" dirty="0"/>
                        <a:t>Describing the leadership capabilities of advanced practice</a:t>
                      </a:r>
                    </a:p>
                  </a:txBody>
                  <a:tcPr/>
                </a:tc>
                <a:tc>
                  <a:txBody>
                    <a:bodyPr/>
                    <a:lstStyle/>
                    <a:p>
                      <a:r>
                        <a:rPr lang="en-GB" dirty="0"/>
                        <a:t>Interview</a:t>
                      </a:r>
                    </a:p>
                  </a:txBody>
                  <a:tcPr/>
                </a:tc>
                <a:extLst>
                  <a:ext uri="{0D108BD9-81ED-4DB2-BD59-A6C34878D82A}">
                    <a16:rowId xmlns:a16="http://schemas.microsoft.com/office/drawing/2014/main" val="3884862668"/>
                  </a:ext>
                </a:extLst>
              </a:tr>
              <a:tr h="361681">
                <a:tc>
                  <a:txBody>
                    <a:bodyPr/>
                    <a:lstStyle/>
                    <a:p>
                      <a:r>
                        <a:rPr lang="en-GB" dirty="0"/>
                        <a:t>Purposeful Sampling</a:t>
                      </a:r>
                    </a:p>
                  </a:txBody>
                  <a:tcPr/>
                </a:tc>
                <a:tc>
                  <a:txBody>
                    <a:bodyPr/>
                    <a:lstStyle/>
                    <a:p>
                      <a:r>
                        <a:rPr lang="en-GB" dirty="0"/>
                        <a:t>2010</a:t>
                      </a:r>
                    </a:p>
                  </a:txBody>
                  <a:tcPr/>
                </a:tc>
                <a:tc>
                  <a:txBody>
                    <a:bodyPr/>
                    <a:lstStyle/>
                    <a:p>
                      <a:r>
                        <a:rPr lang="en-GB" dirty="0"/>
                        <a:t>n=13</a:t>
                      </a:r>
                    </a:p>
                  </a:txBody>
                  <a:tcPr/>
                </a:tc>
                <a:tc>
                  <a:txBody>
                    <a:bodyPr/>
                    <a:lstStyle/>
                    <a:p>
                      <a:r>
                        <a:rPr lang="en-GB" dirty="0"/>
                        <a:t>Leadership development in the self advocacy movement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Semi-Structured Interview</a:t>
                      </a:r>
                    </a:p>
                    <a:p>
                      <a:endParaRPr lang="en-GB" dirty="0"/>
                    </a:p>
                  </a:txBody>
                  <a:tcPr/>
                </a:tc>
                <a:extLst>
                  <a:ext uri="{0D108BD9-81ED-4DB2-BD59-A6C34878D82A}">
                    <a16:rowId xmlns:a16="http://schemas.microsoft.com/office/drawing/2014/main" val="1274615867"/>
                  </a:ext>
                </a:extLst>
              </a:tr>
              <a:tr h="361681">
                <a:tc>
                  <a:txBody>
                    <a:bodyPr/>
                    <a:lstStyle/>
                    <a:p>
                      <a:r>
                        <a:rPr lang="en-GB" dirty="0"/>
                        <a:t>Purposeful Sampling</a:t>
                      </a:r>
                    </a:p>
                  </a:txBody>
                  <a:tcPr/>
                </a:tc>
                <a:tc>
                  <a:txBody>
                    <a:bodyPr/>
                    <a:lstStyle/>
                    <a:p>
                      <a:r>
                        <a:rPr lang="en-GB" dirty="0"/>
                        <a:t>2010</a:t>
                      </a:r>
                    </a:p>
                  </a:txBody>
                  <a:tcPr/>
                </a:tc>
                <a:tc>
                  <a:txBody>
                    <a:bodyPr/>
                    <a:lstStyle/>
                    <a:p>
                      <a:r>
                        <a:rPr lang="en-GB" dirty="0"/>
                        <a:t>n=38</a:t>
                      </a:r>
                    </a:p>
                  </a:txBody>
                  <a:tcPr/>
                </a:tc>
                <a:tc>
                  <a:txBody>
                    <a:bodyPr/>
                    <a:lstStyle/>
                    <a:p>
                      <a:r>
                        <a:rPr lang="en-GB" dirty="0"/>
                        <a:t>The importance of leadership in Preventing Health care-Associated infection</a:t>
                      </a:r>
                    </a:p>
                  </a:txBody>
                  <a:tcPr/>
                </a:tc>
                <a:tc>
                  <a:txBody>
                    <a:bodyPr/>
                    <a:lstStyle/>
                    <a:p>
                      <a:r>
                        <a:rPr lang="en-GB" dirty="0"/>
                        <a:t>Semi-Structured Interview</a:t>
                      </a:r>
                    </a:p>
                  </a:txBody>
                  <a:tcPr/>
                </a:tc>
                <a:extLst>
                  <a:ext uri="{0D108BD9-81ED-4DB2-BD59-A6C34878D82A}">
                    <a16:rowId xmlns:a16="http://schemas.microsoft.com/office/drawing/2014/main" val="2163445813"/>
                  </a:ext>
                </a:extLst>
              </a:tr>
              <a:tr h="403795">
                <a:tc>
                  <a:txBody>
                    <a:bodyPr/>
                    <a:lstStyle/>
                    <a:p>
                      <a:r>
                        <a:rPr lang="en-GB" dirty="0"/>
                        <a:t>Purposeful Sampling</a:t>
                      </a:r>
                    </a:p>
                  </a:txBody>
                  <a:tcPr/>
                </a:tc>
                <a:tc>
                  <a:txBody>
                    <a:bodyPr/>
                    <a:lstStyle/>
                    <a:p>
                      <a:r>
                        <a:rPr lang="en-GB" dirty="0"/>
                        <a:t>2006</a:t>
                      </a:r>
                    </a:p>
                  </a:txBody>
                  <a:tcPr/>
                </a:tc>
                <a:tc>
                  <a:txBody>
                    <a:bodyPr/>
                    <a:lstStyle/>
                    <a:p>
                      <a:r>
                        <a:rPr lang="en-GB" dirty="0"/>
                        <a:t>n=6</a:t>
                      </a:r>
                    </a:p>
                  </a:txBody>
                  <a:tcPr/>
                </a:tc>
                <a:tc>
                  <a:txBody>
                    <a:bodyPr/>
                    <a:lstStyle/>
                    <a:p>
                      <a:r>
                        <a:rPr lang="en-GB" dirty="0"/>
                        <a:t>Facing Adversity: Leadership Lesson from women perspective</a:t>
                      </a:r>
                    </a:p>
                  </a:txBody>
                  <a:tcPr/>
                </a:tc>
                <a:tc>
                  <a:txBody>
                    <a:bodyPr/>
                    <a:lstStyle/>
                    <a:p>
                      <a:r>
                        <a:rPr lang="en-GB" dirty="0"/>
                        <a:t>Semi-Structured Interview</a:t>
                      </a:r>
                    </a:p>
                  </a:txBody>
                  <a:tcPr/>
                </a:tc>
                <a:extLst>
                  <a:ext uri="{0D108BD9-81ED-4DB2-BD59-A6C34878D82A}">
                    <a16:rowId xmlns:a16="http://schemas.microsoft.com/office/drawing/2014/main" val="2714415337"/>
                  </a:ext>
                </a:extLst>
              </a:tr>
            </a:tbl>
          </a:graphicData>
        </a:graphic>
      </p:graphicFrame>
      <p:sp>
        <p:nvSpPr>
          <p:cNvPr id="12" name="TextBox 11">
            <a:extLst>
              <a:ext uri="{FF2B5EF4-FFF2-40B4-BE49-F238E27FC236}">
                <a16:creationId xmlns:a16="http://schemas.microsoft.com/office/drawing/2014/main" id="{8DF4ABFA-3EC9-2F46-B919-6ADF5804892F}"/>
              </a:ext>
            </a:extLst>
          </p:cNvPr>
          <p:cNvSpPr txBox="1">
            <a:spLocks noChangeArrowheads="1"/>
          </p:cNvSpPr>
          <p:nvPr/>
        </p:nvSpPr>
        <p:spPr bwMode="auto">
          <a:xfrm>
            <a:off x="2008906" y="4953000"/>
            <a:ext cx="7612172"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indent="0" algn="just">
              <a:lnSpc>
                <a:spcPts val="2700"/>
              </a:lnSpc>
              <a:buFont typeface="Arial" panose="020B0604020202020204" pitchFamily="34" charset="0"/>
              <a:buNone/>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en-US" sz="1400" dirty="0">
                <a:solidFill>
                  <a:srgbClr val="FF0000"/>
                </a:solidFill>
                <a:ea typeface="+mn-ea"/>
              </a:rPr>
              <a:t>Table 2</a:t>
            </a:r>
            <a:r>
              <a:rPr lang="en-US" altLang="en-US" sz="1400" dirty="0">
                <a:ea typeface="+mn-ea"/>
              </a:rPr>
              <a:t>: Leadership studies used Purposeful sampling &amp; Interview technique.</a:t>
            </a:r>
          </a:p>
        </p:txBody>
      </p:sp>
    </p:spTree>
    <p:extLst>
      <p:ext uri="{BB962C8B-B14F-4D97-AF65-F5344CB8AC3E}">
        <p14:creationId xmlns:p14="http://schemas.microsoft.com/office/powerpoint/2010/main" val="2578840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1000"/>
                                        <p:tgtEl>
                                          <p:spTgt spid="12">
                                            <p:txEl>
                                              <p:pRg st="0" end="0"/>
                                            </p:txEl>
                                          </p:spTgt>
                                        </p:tgtEl>
                                      </p:cBhvr>
                                    </p:animEffect>
                                    <p:anim calcmode="lin" valueType="num">
                                      <p:cBhvr>
                                        <p:cTn id="13"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FF7D5D-5311-884A-8634-C4521079741C}"/>
              </a:ext>
            </a:extLst>
          </p:cNvPr>
          <p:cNvPicPr>
            <a:picLocks noChangeAspect="1"/>
          </p:cNvPicPr>
          <p:nvPr/>
        </p:nvPicPr>
        <p:blipFill>
          <a:blip r:embed="rId2"/>
          <a:srcRect/>
          <a:stretch/>
        </p:blipFill>
        <p:spPr>
          <a:xfrm>
            <a:off x="0" y="4953000"/>
            <a:ext cx="12192000" cy="1905000"/>
          </a:xfrm>
          <a:prstGeom prst="rect">
            <a:avLst/>
          </a:prstGeom>
        </p:spPr>
      </p:pic>
      <p:sp>
        <p:nvSpPr>
          <p:cNvPr id="4" name="Rectangle 2"/>
          <p:cNvSpPr txBox="1">
            <a:spLocks noChangeArrowheads="1"/>
          </p:cNvSpPr>
          <p:nvPr/>
        </p:nvSpPr>
        <p:spPr>
          <a:xfrm>
            <a:off x="132735" y="250722"/>
            <a:ext cx="5766618" cy="52725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defRPr/>
            </a:pPr>
            <a:r>
              <a:rPr lang="en-GB" sz="3000" b="1" dirty="0">
                <a:solidFill>
                  <a:srgbClr val="242753"/>
                </a:solidFill>
                <a:latin typeface="Arial" panose="020B0604020202020204" pitchFamily="34" charset="0"/>
                <a:ea typeface="+mn-ea"/>
                <a:cs typeface="Arial" panose="020B0604020202020204" pitchFamily="34" charset="0"/>
              </a:rPr>
              <a:t>Key Outline:</a:t>
            </a:r>
          </a:p>
        </p:txBody>
      </p:sp>
      <p:sp>
        <p:nvSpPr>
          <p:cNvPr id="7" name="Rectangle 3"/>
          <p:cNvSpPr txBox="1">
            <a:spLocks noChangeArrowheads="1"/>
          </p:cNvSpPr>
          <p:nvPr/>
        </p:nvSpPr>
        <p:spPr>
          <a:xfrm>
            <a:off x="820968" y="1015758"/>
            <a:ext cx="6818697" cy="4249417"/>
          </a:xfrm>
          <a:prstGeom prst="rect">
            <a:avLst/>
          </a:prstGeom>
        </p:spPr>
        <p:txBody>
          <a:bodyPr vert="horz" lIns="91440" tIns="45720" rIns="91440" bIns="45720" rtlCol="0">
            <a:noAutofit/>
          </a:bodyPr>
          <a:lst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400050" indent="-400050">
              <a:lnSpc>
                <a:spcPct val="170000"/>
              </a:lnSpc>
              <a:spcBef>
                <a:spcPts val="0"/>
              </a:spcBef>
              <a:spcAft>
                <a:spcPts val="600"/>
              </a:spcAft>
              <a:buFont typeface="Wingdings" panose="05000000000000000000" pitchFamily="2" charset="2"/>
              <a:buAutoNum type="arabicPeriod"/>
            </a:pPr>
            <a:r>
              <a:rPr lang="en-GB" altLang="en-US" sz="1600" dirty="0">
                <a:solidFill>
                  <a:srgbClr val="242753"/>
                </a:solidFill>
                <a:latin typeface="Arial" panose="020B0604020202020204" pitchFamily="34" charset="0"/>
                <a:cs typeface="Arial" panose="020B0604020202020204" pitchFamily="34" charset="0"/>
              </a:rPr>
              <a:t>Introduction  and background of the study</a:t>
            </a:r>
          </a:p>
          <a:p>
            <a:pPr marL="400050" indent="-400050">
              <a:lnSpc>
                <a:spcPct val="170000"/>
              </a:lnSpc>
              <a:spcBef>
                <a:spcPts val="0"/>
              </a:spcBef>
              <a:spcAft>
                <a:spcPts val="600"/>
              </a:spcAft>
              <a:buFont typeface="Wingdings" panose="05000000000000000000" pitchFamily="2" charset="2"/>
              <a:buAutoNum type="arabicPeriod"/>
            </a:pPr>
            <a:r>
              <a:rPr lang="en-US" altLang="en-US" sz="1600" dirty="0">
                <a:solidFill>
                  <a:srgbClr val="242753"/>
                </a:solidFill>
                <a:latin typeface="Arial" panose="020B0604020202020204" pitchFamily="34" charset="0"/>
                <a:cs typeface="Arial" panose="020B0604020202020204" pitchFamily="34" charset="0"/>
              </a:rPr>
              <a:t>Aims &amp; objectives</a:t>
            </a:r>
          </a:p>
          <a:p>
            <a:pPr marL="400050" indent="-400050">
              <a:lnSpc>
                <a:spcPct val="170000"/>
              </a:lnSpc>
              <a:spcBef>
                <a:spcPts val="0"/>
              </a:spcBef>
              <a:spcAft>
                <a:spcPts val="600"/>
              </a:spcAft>
              <a:buFont typeface="Wingdings" panose="05000000000000000000" pitchFamily="2" charset="2"/>
              <a:buAutoNum type="arabicPeriod"/>
            </a:pPr>
            <a:r>
              <a:rPr lang="en-US" altLang="en-US" sz="1600" dirty="0">
                <a:solidFill>
                  <a:srgbClr val="242753"/>
                </a:solidFill>
                <a:latin typeface="Arial" panose="020B0604020202020204" pitchFamily="34" charset="0"/>
                <a:cs typeface="Arial" panose="020B0604020202020204" pitchFamily="34" charset="0"/>
              </a:rPr>
              <a:t>The Manufacturing Sector in Wales</a:t>
            </a:r>
          </a:p>
          <a:p>
            <a:pPr marL="400050" indent="-400050">
              <a:lnSpc>
                <a:spcPct val="170000"/>
              </a:lnSpc>
              <a:spcBef>
                <a:spcPts val="0"/>
              </a:spcBef>
              <a:spcAft>
                <a:spcPts val="600"/>
              </a:spcAft>
              <a:buFont typeface="Wingdings" panose="05000000000000000000" pitchFamily="2" charset="2"/>
              <a:buAutoNum type="arabicPeriod"/>
            </a:pPr>
            <a:r>
              <a:rPr lang="en-US" altLang="en-US" sz="1600" dirty="0">
                <a:solidFill>
                  <a:srgbClr val="242753"/>
                </a:solidFill>
                <a:latin typeface="Arial" panose="020B0604020202020204" pitchFamily="34" charset="0"/>
                <a:cs typeface="Arial" panose="020B0604020202020204" pitchFamily="34" charset="0"/>
              </a:rPr>
              <a:t>Literature Review</a:t>
            </a:r>
          </a:p>
          <a:p>
            <a:pPr marL="400050" indent="-400050">
              <a:lnSpc>
                <a:spcPct val="170000"/>
              </a:lnSpc>
              <a:spcBef>
                <a:spcPts val="0"/>
              </a:spcBef>
              <a:spcAft>
                <a:spcPts val="600"/>
              </a:spcAft>
              <a:buFont typeface="Wingdings" panose="05000000000000000000" pitchFamily="2" charset="2"/>
              <a:buAutoNum type="arabicPeriod"/>
            </a:pPr>
            <a:r>
              <a:rPr lang="en-US" altLang="en-US" sz="1600" dirty="0">
                <a:solidFill>
                  <a:srgbClr val="242753"/>
                </a:solidFill>
                <a:latin typeface="Arial" panose="020B0604020202020204" pitchFamily="34" charset="0"/>
                <a:cs typeface="Arial" panose="020B0604020202020204" pitchFamily="34" charset="0"/>
              </a:rPr>
              <a:t>Research Methodology</a:t>
            </a:r>
          </a:p>
          <a:p>
            <a:pPr marL="400050" indent="-400050">
              <a:lnSpc>
                <a:spcPct val="170000"/>
              </a:lnSpc>
              <a:spcBef>
                <a:spcPts val="0"/>
              </a:spcBef>
              <a:spcAft>
                <a:spcPts val="600"/>
              </a:spcAft>
              <a:buFont typeface="Wingdings" panose="05000000000000000000" pitchFamily="2" charset="2"/>
              <a:buAutoNum type="arabicPeriod"/>
            </a:pPr>
            <a:r>
              <a:rPr lang="en-US" altLang="en-US" sz="1600" dirty="0">
                <a:solidFill>
                  <a:srgbClr val="242753"/>
                </a:solidFill>
                <a:latin typeface="Arial" panose="020B0604020202020204" pitchFamily="34" charset="0"/>
                <a:cs typeface="Arial" panose="020B0604020202020204" pitchFamily="34" charset="0"/>
              </a:rPr>
              <a:t>Data Collection &amp; Analysis</a:t>
            </a:r>
          </a:p>
          <a:p>
            <a:pPr marL="400050" indent="-400050">
              <a:lnSpc>
                <a:spcPct val="170000"/>
              </a:lnSpc>
              <a:spcBef>
                <a:spcPts val="0"/>
              </a:spcBef>
              <a:spcAft>
                <a:spcPts val="600"/>
              </a:spcAft>
              <a:buFont typeface="Wingdings" panose="05000000000000000000" pitchFamily="2" charset="2"/>
              <a:buAutoNum type="arabicPeriod"/>
            </a:pPr>
            <a:r>
              <a:rPr lang="en-US" altLang="en-US" sz="1600" dirty="0">
                <a:solidFill>
                  <a:srgbClr val="242753"/>
                </a:solidFill>
                <a:latin typeface="Arial" panose="020B0604020202020204" pitchFamily="34" charset="0"/>
                <a:cs typeface="Arial" panose="020B0604020202020204" pitchFamily="34" charset="0"/>
              </a:rPr>
              <a:t>Preliminary results and future work</a:t>
            </a:r>
          </a:p>
        </p:txBody>
      </p:sp>
    </p:spTree>
    <p:extLst>
      <p:ext uri="{BB962C8B-B14F-4D97-AF65-F5344CB8AC3E}">
        <p14:creationId xmlns:p14="http://schemas.microsoft.com/office/powerpoint/2010/main" val="789796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0E7C8BA-DC66-A34C-AE32-1C6065227569}"/>
              </a:ext>
            </a:extLst>
          </p:cNvPr>
          <p:cNvSpPr txBox="1">
            <a:spLocks/>
          </p:cNvSpPr>
          <p:nvPr/>
        </p:nvSpPr>
        <p:spPr>
          <a:xfrm>
            <a:off x="763761" y="174483"/>
            <a:ext cx="8410402" cy="494590"/>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r>
              <a:rPr lang="en-GB" dirty="0"/>
              <a:t>Research Methodology Continue…..:</a:t>
            </a:r>
          </a:p>
        </p:txBody>
      </p:sp>
      <p:pic>
        <p:nvPicPr>
          <p:cNvPr id="21" name="Picture 20">
            <a:extLst>
              <a:ext uri="{FF2B5EF4-FFF2-40B4-BE49-F238E27FC236}">
                <a16:creationId xmlns:a16="http://schemas.microsoft.com/office/drawing/2014/main" id="{FC12DCF3-381C-A14C-9258-E7C4596BB351}"/>
              </a:ext>
            </a:extLst>
          </p:cNvPr>
          <p:cNvPicPr>
            <a:picLocks noChangeAspect="1"/>
          </p:cNvPicPr>
          <p:nvPr/>
        </p:nvPicPr>
        <p:blipFill>
          <a:blip r:embed="rId3"/>
          <a:srcRect/>
          <a:stretch/>
        </p:blipFill>
        <p:spPr>
          <a:xfrm>
            <a:off x="0" y="4953000"/>
            <a:ext cx="12192000" cy="1905000"/>
          </a:xfrm>
          <a:prstGeom prst="rect">
            <a:avLst/>
          </a:prstGeom>
        </p:spPr>
      </p:pic>
      <p:sp>
        <p:nvSpPr>
          <p:cNvPr id="72" name="TextBox 71"/>
          <p:cNvSpPr txBox="1">
            <a:spLocks noChangeArrowheads="1"/>
          </p:cNvSpPr>
          <p:nvPr/>
        </p:nvSpPr>
        <p:spPr bwMode="auto">
          <a:xfrm>
            <a:off x="566891" y="2068195"/>
            <a:ext cx="5946924" cy="247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285750" indent="-285750" algn="just">
              <a:lnSpc>
                <a:spcPts val="2700"/>
              </a:lnSpc>
              <a:buFont typeface="Arial" panose="020B0604020202020204" pitchFamily="34" charset="0"/>
              <a:buChar char="•"/>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en-US" dirty="0"/>
              <a:t>The data collected through semi-structure interviews as to assess the accuracy of our theoretical framework.</a:t>
            </a:r>
          </a:p>
          <a:p>
            <a:r>
              <a:rPr lang="en-US" altLang="en-US" dirty="0"/>
              <a:t>The interviews were conducted on individual basis. </a:t>
            </a:r>
            <a:r>
              <a:rPr lang="en-GB" dirty="0"/>
              <a:t>Our semi-structured approach provided an in-depth understanding of the agenda of industry leaders.</a:t>
            </a:r>
          </a:p>
          <a:p>
            <a:endParaRPr lang="en-GB" dirty="0"/>
          </a:p>
          <a:p>
            <a:endParaRPr lang="en-US" altLang="en-US" dirty="0"/>
          </a:p>
        </p:txBody>
      </p:sp>
      <p:sp>
        <p:nvSpPr>
          <p:cNvPr id="73" name="TextBox 72"/>
          <p:cNvSpPr txBox="1"/>
          <p:nvPr/>
        </p:nvSpPr>
        <p:spPr>
          <a:xfrm>
            <a:off x="892832" y="1217558"/>
            <a:ext cx="3119765" cy="430887"/>
          </a:xfrm>
          <a:prstGeom prst="rect">
            <a:avLst/>
          </a:prstGeom>
          <a:noFill/>
        </p:spPr>
        <p:txBody>
          <a:bodyPr wrap="none">
            <a:spAutoFit/>
          </a:bodyPr>
          <a:lstStyle>
            <a:defPPr>
              <a:defRPr lang="en-US"/>
            </a:defPPr>
            <a:lvl1pPr>
              <a:defRPr sz="2200">
                <a:solidFill>
                  <a:srgbClr val="0070C0"/>
                </a:solidFill>
                <a:latin typeface="Arial" panose="020B0604020202020204" pitchFamily="34" charset="0"/>
                <a:cs typeface="Arial" panose="020B0604020202020204" pitchFamily="34" charset="0"/>
              </a:defRPr>
            </a:lvl1pPr>
          </a:lstStyle>
          <a:p>
            <a:r>
              <a:rPr lang="en-US" dirty="0"/>
              <a:t>Data Collection Method</a:t>
            </a:r>
          </a:p>
        </p:txBody>
      </p:sp>
      <p:sp>
        <p:nvSpPr>
          <p:cNvPr id="10" name="TextBox 9">
            <a:extLst>
              <a:ext uri="{FF2B5EF4-FFF2-40B4-BE49-F238E27FC236}">
                <a16:creationId xmlns:a16="http://schemas.microsoft.com/office/drawing/2014/main" id="{20F5B367-383F-C740-A9C8-6B16833E951A}"/>
              </a:ext>
            </a:extLst>
          </p:cNvPr>
          <p:cNvSpPr txBox="1">
            <a:spLocks noChangeArrowheads="1"/>
          </p:cNvSpPr>
          <p:nvPr/>
        </p:nvSpPr>
        <p:spPr bwMode="auto">
          <a:xfrm>
            <a:off x="6923314" y="1905000"/>
            <a:ext cx="4974930" cy="1783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285750" indent="-285750" algn="just">
              <a:lnSpc>
                <a:spcPts val="2700"/>
              </a:lnSpc>
              <a:buFont typeface="Arial" panose="020B0604020202020204" pitchFamily="34" charset="0"/>
              <a:buChar char="•"/>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en-US" dirty="0"/>
              <a:t>Interview is a good way to ”gather valid and reliable data which are relevant to the RQ and objectives (</a:t>
            </a:r>
            <a:r>
              <a:rPr lang="en-US" altLang="en-US" dirty="0" err="1"/>
              <a:t>Saunder</a:t>
            </a:r>
            <a:r>
              <a:rPr lang="en-US" altLang="en-US" dirty="0"/>
              <a:t> et al.,1997).</a:t>
            </a:r>
          </a:p>
          <a:p>
            <a:endParaRPr lang="en-GB" dirty="0"/>
          </a:p>
          <a:p>
            <a:endParaRPr lang="en-US" altLang="en-US" dirty="0"/>
          </a:p>
        </p:txBody>
      </p:sp>
    </p:spTree>
    <p:extLst>
      <p:ext uri="{BB962C8B-B14F-4D97-AF65-F5344CB8AC3E}">
        <p14:creationId xmlns:p14="http://schemas.microsoft.com/office/powerpoint/2010/main" val="75192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1000"/>
                                        <p:tgtEl>
                                          <p:spTgt spid="73"/>
                                        </p:tgtEl>
                                      </p:cBhvr>
                                    </p:animEffect>
                                    <p:anim calcmode="lin" valueType="num">
                                      <p:cBhvr>
                                        <p:cTn id="13" dur="1000" fill="hold"/>
                                        <p:tgtEl>
                                          <p:spTgt spid="73"/>
                                        </p:tgtEl>
                                        <p:attrNameLst>
                                          <p:attrName>ppt_x</p:attrName>
                                        </p:attrNameLst>
                                      </p:cBhvr>
                                      <p:tavLst>
                                        <p:tav tm="0">
                                          <p:val>
                                            <p:strVal val="#ppt_x"/>
                                          </p:val>
                                        </p:tav>
                                        <p:tav tm="100000">
                                          <p:val>
                                            <p:strVal val="#ppt_x"/>
                                          </p:val>
                                        </p:tav>
                                      </p:tavLst>
                                    </p:anim>
                                    <p:anim calcmode="lin" valueType="num">
                                      <p:cBhvr>
                                        <p:cTn id="14"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1000"/>
                                        <p:tgtEl>
                                          <p:spTgt spid="72"/>
                                        </p:tgtEl>
                                      </p:cBhvr>
                                    </p:animEffect>
                                    <p:anim calcmode="lin" valueType="num">
                                      <p:cBhvr>
                                        <p:cTn id="20" dur="1000" fill="hold"/>
                                        <p:tgtEl>
                                          <p:spTgt spid="72"/>
                                        </p:tgtEl>
                                        <p:attrNameLst>
                                          <p:attrName>ppt_x</p:attrName>
                                        </p:attrNameLst>
                                      </p:cBhvr>
                                      <p:tavLst>
                                        <p:tav tm="0">
                                          <p:val>
                                            <p:strVal val="#ppt_x"/>
                                          </p:val>
                                        </p:tav>
                                        <p:tav tm="100000">
                                          <p:val>
                                            <p:strVal val="#ppt_x"/>
                                          </p:val>
                                        </p:tav>
                                      </p:tavLst>
                                    </p:anim>
                                    <p:anim calcmode="lin" valueType="num">
                                      <p:cBhvr>
                                        <p:cTn id="21"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72" grpId="0"/>
      <p:bldP spid="73"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0E7C8BA-DC66-A34C-AE32-1C6065227569}"/>
              </a:ext>
            </a:extLst>
          </p:cNvPr>
          <p:cNvSpPr txBox="1">
            <a:spLocks/>
          </p:cNvSpPr>
          <p:nvPr/>
        </p:nvSpPr>
        <p:spPr>
          <a:xfrm>
            <a:off x="763761" y="174483"/>
            <a:ext cx="8410402" cy="494590"/>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r>
              <a:rPr lang="en-GB" dirty="0"/>
              <a:t>Research Methodology Continue…..:</a:t>
            </a:r>
          </a:p>
        </p:txBody>
      </p:sp>
      <p:pic>
        <p:nvPicPr>
          <p:cNvPr id="21" name="Picture 20">
            <a:extLst>
              <a:ext uri="{FF2B5EF4-FFF2-40B4-BE49-F238E27FC236}">
                <a16:creationId xmlns:a16="http://schemas.microsoft.com/office/drawing/2014/main" id="{FC12DCF3-381C-A14C-9258-E7C4596BB351}"/>
              </a:ext>
            </a:extLst>
          </p:cNvPr>
          <p:cNvPicPr>
            <a:picLocks noChangeAspect="1"/>
          </p:cNvPicPr>
          <p:nvPr/>
        </p:nvPicPr>
        <p:blipFill>
          <a:blip r:embed="rId3"/>
          <a:srcRect/>
          <a:stretch/>
        </p:blipFill>
        <p:spPr>
          <a:xfrm>
            <a:off x="0" y="4953000"/>
            <a:ext cx="12192000" cy="1905000"/>
          </a:xfrm>
          <a:prstGeom prst="rect">
            <a:avLst/>
          </a:prstGeom>
        </p:spPr>
      </p:pic>
      <p:graphicFrame>
        <p:nvGraphicFramePr>
          <p:cNvPr id="7" name="Table 2">
            <a:extLst>
              <a:ext uri="{FF2B5EF4-FFF2-40B4-BE49-F238E27FC236}">
                <a16:creationId xmlns:a16="http://schemas.microsoft.com/office/drawing/2014/main" id="{0E7CF89A-A7BA-D540-B9CD-720C6A7BA054}"/>
              </a:ext>
            </a:extLst>
          </p:cNvPr>
          <p:cNvGraphicFramePr>
            <a:graphicFrameLocks noGrp="1"/>
          </p:cNvGraphicFramePr>
          <p:nvPr>
            <p:extLst>
              <p:ext uri="{D42A27DB-BD31-4B8C-83A1-F6EECF244321}">
                <p14:modId xmlns:p14="http://schemas.microsoft.com/office/powerpoint/2010/main" val="2836587091"/>
              </p:ext>
            </p:extLst>
          </p:nvPr>
        </p:nvGraphicFramePr>
        <p:xfrm>
          <a:off x="858812" y="805733"/>
          <a:ext cx="11065711" cy="3819867"/>
        </p:xfrm>
        <a:graphic>
          <a:graphicData uri="http://schemas.openxmlformats.org/drawingml/2006/table">
            <a:tbl>
              <a:tblPr firstRow="1" bandRow="1">
                <a:tableStyleId>{5C22544A-7EE6-4342-B048-85BDC9FD1C3A}</a:tableStyleId>
              </a:tblPr>
              <a:tblGrid>
                <a:gridCol w="1208334">
                  <a:extLst>
                    <a:ext uri="{9D8B030D-6E8A-4147-A177-3AD203B41FA5}">
                      <a16:colId xmlns:a16="http://schemas.microsoft.com/office/drawing/2014/main" val="3698862034"/>
                    </a:ext>
                  </a:extLst>
                </a:gridCol>
                <a:gridCol w="1242030">
                  <a:extLst>
                    <a:ext uri="{9D8B030D-6E8A-4147-A177-3AD203B41FA5}">
                      <a16:colId xmlns:a16="http://schemas.microsoft.com/office/drawing/2014/main" val="512838769"/>
                    </a:ext>
                  </a:extLst>
                </a:gridCol>
                <a:gridCol w="3502171">
                  <a:extLst>
                    <a:ext uri="{9D8B030D-6E8A-4147-A177-3AD203B41FA5}">
                      <a16:colId xmlns:a16="http://schemas.microsoft.com/office/drawing/2014/main" val="2125976542"/>
                    </a:ext>
                  </a:extLst>
                </a:gridCol>
                <a:gridCol w="5113176">
                  <a:extLst>
                    <a:ext uri="{9D8B030D-6E8A-4147-A177-3AD203B41FA5}">
                      <a16:colId xmlns:a16="http://schemas.microsoft.com/office/drawing/2014/main" val="1456257706"/>
                    </a:ext>
                  </a:extLst>
                </a:gridCol>
              </a:tblGrid>
              <a:tr h="618391">
                <a:tc>
                  <a:txBody>
                    <a:bodyPr/>
                    <a:lstStyle/>
                    <a:p>
                      <a:pPr algn="ctr"/>
                      <a:r>
                        <a:rPr lang="en-GB" dirty="0"/>
                        <a:t>Sections</a:t>
                      </a:r>
                    </a:p>
                  </a:txBody>
                  <a:tcPr/>
                </a:tc>
                <a:tc>
                  <a:txBody>
                    <a:bodyPr/>
                    <a:lstStyle/>
                    <a:p>
                      <a:r>
                        <a:rPr lang="en-GB" dirty="0"/>
                        <a:t>No of Questions</a:t>
                      </a:r>
                    </a:p>
                  </a:txBody>
                  <a:tcPr/>
                </a:tc>
                <a:tc>
                  <a:txBody>
                    <a:bodyPr/>
                    <a:lstStyle/>
                    <a:p>
                      <a:r>
                        <a:rPr lang="en-GB" dirty="0"/>
                        <a:t>Nature/Type</a:t>
                      </a:r>
                    </a:p>
                  </a:txBody>
                  <a:tcPr/>
                </a:tc>
                <a:tc>
                  <a:txBody>
                    <a:bodyPr/>
                    <a:lstStyle/>
                    <a:p>
                      <a:r>
                        <a:rPr lang="en-GB" dirty="0"/>
                        <a:t>Expected outcomes</a:t>
                      </a:r>
                    </a:p>
                  </a:txBody>
                  <a:tcPr/>
                </a:tc>
                <a:extLst>
                  <a:ext uri="{0D108BD9-81ED-4DB2-BD59-A6C34878D82A}">
                    <a16:rowId xmlns:a16="http://schemas.microsoft.com/office/drawing/2014/main" val="3917027471"/>
                  </a:ext>
                </a:extLst>
              </a:tr>
              <a:tr h="475056">
                <a:tc>
                  <a:txBody>
                    <a:bodyPr/>
                    <a:lstStyle/>
                    <a:p>
                      <a:r>
                        <a:rPr lang="en-GB" dirty="0"/>
                        <a:t>A</a:t>
                      </a:r>
                    </a:p>
                  </a:txBody>
                  <a:tcPr/>
                </a:tc>
                <a:tc>
                  <a:txBody>
                    <a:bodyPr/>
                    <a:lstStyle/>
                    <a:p>
                      <a:r>
                        <a:rPr lang="en-GB" dirty="0"/>
                        <a:t>3</a:t>
                      </a:r>
                    </a:p>
                  </a:txBody>
                  <a:tcPr/>
                </a:tc>
                <a:tc>
                  <a:txBody>
                    <a:bodyPr/>
                    <a:lstStyle/>
                    <a:p>
                      <a:r>
                        <a:rPr lang="en-GB" dirty="0"/>
                        <a:t>Identification of Participant</a:t>
                      </a:r>
                    </a:p>
                  </a:txBody>
                  <a:tcPr/>
                </a:tc>
                <a:tc>
                  <a:txBody>
                    <a:bodyPr/>
                    <a:lstStyle/>
                    <a:p>
                      <a:r>
                        <a:rPr lang="en-GB" dirty="0"/>
                        <a:t>Role, JD’S &amp; JR’s, Experience</a:t>
                      </a:r>
                    </a:p>
                  </a:txBody>
                  <a:tcPr/>
                </a:tc>
                <a:extLst>
                  <a:ext uri="{0D108BD9-81ED-4DB2-BD59-A6C34878D82A}">
                    <a16:rowId xmlns:a16="http://schemas.microsoft.com/office/drawing/2014/main" val="3884862668"/>
                  </a:ext>
                </a:extLst>
              </a:tr>
              <a:tr h="475056">
                <a:tc>
                  <a:txBody>
                    <a:bodyPr/>
                    <a:lstStyle/>
                    <a:p>
                      <a:r>
                        <a:rPr lang="en-GB" dirty="0"/>
                        <a:t>B</a:t>
                      </a:r>
                    </a:p>
                  </a:txBody>
                  <a:tcPr/>
                </a:tc>
                <a:tc>
                  <a:txBody>
                    <a:bodyPr/>
                    <a:lstStyle/>
                    <a:p>
                      <a:r>
                        <a:rPr lang="en-GB" dirty="0"/>
                        <a:t>13</a:t>
                      </a:r>
                    </a:p>
                  </a:txBody>
                  <a:tcPr/>
                </a:tc>
                <a:tc>
                  <a:txBody>
                    <a:bodyPr/>
                    <a:lstStyle/>
                    <a:p>
                      <a:r>
                        <a:rPr lang="en-GB" dirty="0"/>
                        <a:t>Decision making, maker and future challenges</a:t>
                      </a:r>
                    </a:p>
                  </a:txBody>
                  <a:tcPr/>
                </a:tc>
                <a:tc>
                  <a:txBody>
                    <a:bodyPr/>
                    <a:lstStyle/>
                    <a:p>
                      <a:r>
                        <a:rPr lang="en-GB" dirty="0"/>
                        <a:t>Knowledge about decision making and current role of Tech in decision making</a:t>
                      </a:r>
                    </a:p>
                  </a:txBody>
                  <a:tcPr/>
                </a:tc>
                <a:extLst>
                  <a:ext uri="{0D108BD9-81ED-4DB2-BD59-A6C34878D82A}">
                    <a16:rowId xmlns:a16="http://schemas.microsoft.com/office/drawing/2014/main" val="1274615867"/>
                  </a:ext>
                </a:extLst>
              </a:tr>
              <a:tr h="475056">
                <a:tc>
                  <a:txBody>
                    <a:bodyPr/>
                    <a:lstStyle/>
                    <a:p>
                      <a:r>
                        <a:rPr lang="en-GB" dirty="0"/>
                        <a:t>C</a:t>
                      </a:r>
                    </a:p>
                  </a:txBody>
                  <a:tcPr/>
                </a:tc>
                <a:tc>
                  <a:txBody>
                    <a:bodyPr/>
                    <a:lstStyle/>
                    <a:p>
                      <a:r>
                        <a:rPr lang="en-GB" dirty="0"/>
                        <a:t>9</a:t>
                      </a:r>
                    </a:p>
                  </a:txBody>
                  <a:tcPr/>
                </a:tc>
                <a:tc>
                  <a:txBody>
                    <a:bodyPr/>
                    <a:lstStyle/>
                    <a:p>
                      <a:r>
                        <a:rPr lang="en-GB" dirty="0"/>
                        <a:t>Decision making understanding, approach, process and context</a:t>
                      </a:r>
                    </a:p>
                  </a:txBody>
                  <a:tcPr/>
                </a:tc>
                <a:tc>
                  <a:txBody>
                    <a:bodyPr/>
                    <a:lstStyle/>
                    <a:p>
                      <a:r>
                        <a:rPr lang="en-GB" dirty="0"/>
                        <a:t>Importance, type of decision and processes, Factors affecting decision making, future challenges</a:t>
                      </a:r>
                    </a:p>
                  </a:txBody>
                  <a:tcPr/>
                </a:tc>
                <a:extLst>
                  <a:ext uri="{0D108BD9-81ED-4DB2-BD59-A6C34878D82A}">
                    <a16:rowId xmlns:a16="http://schemas.microsoft.com/office/drawing/2014/main" val="2163445813"/>
                  </a:ext>
                </a:extLst>
              </a:tr>
              <a:tr h="503989">
                <a:tc>
                  <a:txBody>
                    <a:bodyPr/>
                    <a:lstStyle/>
                    <a:p>
                      <a:r>
                        <a:rPr lang="en-GB" dirty="0"/>
                        <a:t>D</a:t>
                      </a:r>
                    </a:p>
                  </a:txBody>
                  <a:tcPr/>
                </a:tc>
                <a:tc>
                  <a:txBody>
                    <a:bodyPr/>
                    <a:lstStyle/>
                    <a:p>
                      <a:r>
                        <a:rPr lang="en-GB" dirty="0"/>
                        <a:t>7</a:t>
                      </a:r>
                    </a:p>
                  </a:txBody>
                  <a:tcPr/>
                </a:tc>
                <a:tc>
                  <a:txBody>
                    <a:bodyPr/>
                    <a:lstStyle/>
                    <a:p>
                      <a:r>
                        <a:rPr lang="en-GB" dirty="0"/>
                        <a:t>Manufacturing capabilities, competitive advantages, Ind, 4.0</a:t>
                      </a:r>
                    </a:p>
                  </a:txBody>
                  <a:tcPr/>
                </a:tc>
                <a:tc>
                  <a:txBody>
                    <a:bodyPr/>
                    <a:lstStyle/>
                    <a:p>
                      <a:r>
                        <a:rPr lang="en-GB" dirty="0"/>
                        <a:t>Knowledge of Ind 4.0, role of smart tech in future decision making, Future org. strategies, Govt/Industry collaboration </a:t>
                      </a:r>
                    </a:p>
                  </a:txBody>
                  <a:tcPr/>
                </a:tc>
                <a:extLst>
                  <a:ext uri="{0D108BD9-81ED-4DB2-BD59-A6C34878D82A}">
                    <a16:rowId xmlns:a16="http://schemas.microsoft.com/office/drawing/2014/main" val="2714415337"/>
                  </a:ext>
                </a:extLst>
              </a:tr>
              <a:tr h="510171">
                <a:tc>
                  <a:txBody>
                    <a:bodyPr/>
                    <a:lstStyle/>
                    <a:p>
                      <a:r>
                        <a:rPr lang="en-GB" dirty="0"/>
                        <a:t>E</a:t>
                      </a:r>
                    </a:p>
                  </a:txBody>
                  <a:tcPr/>
                </a:tc>
                <a:tc>
                  <a:txBody>
                    <a:bodyPr/>
                    <a:lstStyle/>
                    <a:p>
                      <a:r>
                        <a:rPr lang="en-GB" dirty="0"/>
                        <a:t>1</a:t>
                      </a:r>
                    </a:p>
                  </a:txBody>
                  <a:tcPr/>
                </a:tc>
                <a:tc>
                  <a:txBody>
                    <a:bodyPr/>
                    <a:lstStyle/>
                    <a:p>
                      <a:r>
                        <a:rPr lang="en-GB" dirty="0"/>
                        <a:t>Conclusion</a:t>
                      </a:r>
                    </a:p>
                  </a:txBody>
                  <a:tcPr/>
                </a:tc>
                <a:tc>
                  <a:txBody>
                    <a:bodyPr/>
                    <a:lstStyle/>
                    <a:p>
                      <a:r>
                        <a:rPr lang="en-GB" dirty="0"/>
                        <a:t>To get something important missed in questions</a:t>
                      </a:r>
                    </a:p>
                  </a:txBody>
                  <a:tcPr/>
                </a:tc>
                <a:extLst>
                  <a:ext uri="{0D108BD9-81ED-4DB2-BD59-A6C34878D82A}">
                    <a16:rowId xmlns:a16="http://schemas.microsoft.com/office/drawing/2014/main" val="1173486353"/>
                  </a:ext>
                </a:extLst>
              </a:tr>
            </a:tbl>
          </a:graphicData>
        </a:graphic>
      </p:graphicFrame>
      <p:sp>
        <p:nvSpPr>
          <p:cNvPr id="8" name="TextBox 7">
            <a:extLst>
              <a:ext uri="{FF2B5EF4-FFF2-40B4-BE49-F238E27FC236}">
                <a16:creationId xmlns:a16="http://schemas.microsoft.com/office/drawing/2014/main" id="{0B95BD45-AAC3-9440-B004-978F20C6EE9A}"/>
              </a:ext>
            </a:extLst>
          </p:cNvPr>
          <p:cNvSpPr txBox="1">
            <a:spLocks noChangeArrowheads="1"/>
          </p:cNvSpPr>
          <p:nvPr/>
        </p:nvSpPr>
        <p:spPr bwMode="auto">
          <a:xfrm>
            <a:off x="2258405" y="4625600"/>
            <a:ext cx="7675189"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indent="0" algn="just">
              <a:lnSpc>
                <a:spcPts val="2700"/>
              </a:lnSpc>
              <a:buFont typeface="Arial" panose="020B0604020202020204" pitchFamily="34" charset="0"/>
              <a:buNone/>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en-US" sz="1400" dirty="0">
                <a:solidFill>
                  <a:srgbClr val="FF0000"/>
                </a:solidFill>
                <a:ea typeface="+mn-ea"/>
              </a:rPr>
              <a:t>Table 3</a:t>
            </a:r>
            <a:r>
              <a:rPr lang="en-US" altLang="en-US" sz="1400" dirty="0">
                <a:ea typeface="+mn-ea"/>
              </a:rPr>
              <a:t>: Design and Structure of Interview Questionnaire.</a:t>
            </a:r>
          </a:p>
        </p:txBody>
      </p:sp>
    </p:spTree>
    <p:extLst>
      <p:ext uri="{BB962C8B-B14F-4D97-AF65-F5344CB8AC3E}">
        <p14:creationId xmlns:p14="http://schemas.microsoft.com/office/powerpoint/2010/main" val="25351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1000"/>
                                        <p:tgtEl>
                                          <p:spTgt spid="8">
                                            <p:txEl>
                                              <p:pRg st="0" end="0"/>
                                            </p:txEl>
                                          </p:spTgt>
                                        </p:tgtEl>
                                      </p:cBhvr>
                                    </p:animEffect>
                                    <p:anim calcmode="lin" valueType="num">
                                      <p:cBhvr>
                                        <p:cTn id="20"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0E7C8BA-DC66-A34C-AE32-1C6065227569}"/>
              </a:ext>
            </a:extLst>
          </p:cNvPr>
          <p:cNvSpPr txBox="1">
            <a:spLocks/>
          </p:cNvSpPr>
          <p:nvPr/>
        </p:nvSpPr>
        <p:spPr>
          <a:xfrm>
            <a:off x="763761" y="174483"/>
            <a:ext cx="8410402" cy="494590"/>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r>
              <a:rPr lang="en-GB" dirty="0"/>
              <a:t>Research Methodology Continue…..:</a:t>
            </a:r>
          </a:p>
        </p:txBody>
      </p:sp>
      <p:pic>
        <p:nvPicPr>
          <p:cNvPr id="21" name="Picture 20">
            <a:extLst>
              <a:ext uri="{FF2B5EF4-FFF2-40B4-BE49-F238E27FC236}">
                <a16:creationId xmlns:a16="http://schemas.microsoft.com/office/drawing/2014/main" id="{FC12DCF3-381C-A14C-9258-E7C4596BB351}"/>
              </a:ext>
            </a:extLst>
          </p:cNvPr>
          <p:cNvPicPr>
            <a:picLocks noChangeAspect="1"/>
          </p:cNvPicPr>
          <p:nvPr/>
        </p:nvPicPr>
        <p:blipFill>
          <a:blip r:embed="rId3"/>
          <a:srcRect/>
          <a:stretch/>
        </p:blipFill>
        <p:spPr>
          <a:xfrm>
            <a:off x="0" y="4953000"/>
            <a:ext cx="12192000" cy="1905000"/>
          </a:xfrm>
          <a:prstGeom prst="rect">
            <a:avLst/>
          </a:prstGeom>
        </p:spPr>
      </p:pic>
      <p:sp>
        <p:nvSpPr>
          <p:cNvPr id="74" name="TextBox 73"/>
          <p:cNvSpPr txBox="1"/>
          <p:nvPr/>
        </p:nvSpPr>
        <p:spPr>
          <a:xfrm>
            <a:off x="1043367" y="1849072"/>
            <a:ext cx="9680052" cy="247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285750" indent="-285750" algn="just">
              <a:lnSpc>
                <a:spcPts val="2700"/>
              </a:lnSpc>
              <a:buFont typeface="Arial" panose="020B0604020202020204" pitchFamily="34" charset="0"/>
              <a:buChar char="•"/>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dirty="0"/>
              <a:t>The data analysis selected for our research is thematic analysis.</a:t>
            </a:r>
          </a:p>
          <a:p>
            <a:r>
              <a:rPr lang="en-GB" dirty="0"/>
              <a:t>Analysed manually transcribed data using thematic analysis to develop a framework to identify the gaps and barriers in the current leadership decision-making compared with intelligent decision-making system</a:t>
            </a:r>
            <a:endParaRPr lang="en-US" dirty="0"/>
          </a:p>
          <a:p>
            <a:r>
              <a:rPr lang="en-US" dirty="0"/>
              <a:t>The data analysis will consist of an iterative process of description, ordering, identifying recurrent and repetitive aspects to determine the themes in the process.</a:t>
            </a:r>
          </a:p>
          <a:p>
            <a:r>
              <a:rPr lang="en-US" dirty="0"/>
              <a:t>Themes are recurrent unifying concept or statements about a subject  of enquiry (</a:t>
            </a:r>
            <a:r>
              <a:rPr lang="en-US" dirty="0" err="1"/>
              <a:t>Bradle</a:t>
            </a:r>
            <a:r>
              <a:rPr lang="en-US" dirty="0"/>
              <a:t> et al., 2007)</a:t>
            </a:r>
          </a:p>
        </p:txBody>
      </p:sp>
      <p:sp>
        <p:nvSpPr>
          <p:cNvPr id="75" name="TextBox 74"/>
          <p:cNvSpPr txBox="1"/>
          <p:nvPr/>
        </p:nvSpPr>
        <p:spPr>
          <a:xfrm>
            <a:off x="1323968" y="1081366"/>
            <a:ext cx="1893916" cy="430887"/>
          </a:xfrm>
          <a:prstGeom prst="rect">
            <a:avLst/>
          </a:prstGeom>
          <a:noFill/>
        </p:spPr>
        <p:txBody>
          <a:bodyPr wrap="none">
            <a:spAutoFit/>
          </a:bodyPr>
          <a:lstStyle>
            <a:defPPr>
              <a:defRPr lang="en-US"/>
            </a:defPPr>
            <a:lvl1pPr>
              <a:defRPr sz="2200">
                <a:solidFill>
                  <a:srgbClr val="0070C0"/>
                </a:solidFill>
                <a:latin typeface="Arial" panose="020B0604020202020204" pitchFamily="34" charset="0"/>
                <a:cs typeface="Arial" panose="020B0604020202020204" pitchFamily="34" charset="0"/>
              </a:defRPr>
            </a:lvl1pPr>
          </a:lstStyle>
          <a:p>
            <a:r>
              <a:rPr lang="en-US" dirty="0"/>
              <a:t>Data Analysis</a:t>
            </a:r>
          </a:p>
        </p:txBody>
      </p:sp>
    </p:spTree>
    <p:extLst>
      <p:ext uri="{BB962C8B-B14F-4D97-AF65-F5344CB8AC3E}">
        <p14:creationId xmlns:p14="http://schemas.microsoft.com/office/powerpoint/2010/main" val="2292573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1000"/>
                                        <p:tgtEl>
                                          <p:spTgt spid="75"/>
                                        </p:tgtEl>
                                      </p:cBhvr>
                                    </p:animEffect>
                                    <p:anim calcmode="lin" valueType="num">
                                      <p:cBhvr>
                                        <p:cTn id="13" dur="1000" fill="hold"/>
                                        <p:tgtEl>
                                          <p:spTgt spid="75"/>
                                        </p:tgtEl>
                                        <p:attrNameLst>
                                          <p:attrName>ppt_x</p:attrName>
                                        </p:attrNameLst>
                                      </p:cBhvr>
                                      <p:tavLst>
                                        <p:tav tm="0">
                                          <p:val>
                                            <p:strVal val="#ppt_x"/>
                                          </p:val>
                                        </p:tav>
                                        <p:tav tm="100000">
                                          <p:val>
                                            <p:strVal val="#ppt_x"/>
                                          </p:val>
                                        </p:tav>
                                      </p:tavLst>
                                    </p:anim>
                                    <p:anim calcmode="lin" valueType="num">
                                      <p:cBhvr>
                                        <p:cTn id="14"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4">
                                            <p:txEl>
                                              <p:pRg st="0" end="0"/>
                                            </p:txEl>
                                          </p:spTgt>
                                        </p:tgtEl>
                                        <p:attrNameLst>
                                          <p:attrName>style.visibility</p:attrName>
                                        </p:attrNameLst>
                                      </p:cBhvr>
                                      <p:to>
                                        <p:strVal val="visible"/>
                                      </p:to>
                                    </p:set>
                                    <p:animEffect transition="in" filter="fade">
                                      <p:cBhvr>
                                        <p:cTn id="19" dur="1000"/>
                                        <p:tgtEl>
                                          <p:spTgt spid="74">
                                            <p:txEl>
                                              <p:pRg st="0" end="0"/>
                                            </p:txEl>
                                          </p:spTgt>
                                        </p:tgtEl>
                                      </p:cBhvr>
                                    </p:animEffect>
                                    <p:anim calcmode="lin" valueType="num">
                                      <p:cBhvr>
                                        <p:cTn id="20" dur="10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7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74">
                                            <p:txEl>
                                              <p:pRg st="1" end="1"/>
                                            </p:txEl>
                                          </p:spTgt>
                                        </p:tgtEl>
                                        <p:attrNameLst>
                                          <p:attrName>style.visibility</p:attrName>
                                        </p:attrNameLst>
                                      </p:cBhvr>
                                      <p:to>
                                        <p:strVal val="visible"/>
                                      </p:to>
                                    </p:set>
                                    <p:animEffect transition="in" filter="fade">
                                      <p:cBhvr>
                                        <p:cTn id="26" dur="1000"/>
                                        <p:tgtEl>
                                          <p:spTgt spid="74">
                                            <p:txEl>
                                              <p:pRg st="1" end="1"/>
                                            </p:txEl>
                                          </p:spTgt>
                                        </p:tgtEl>
                                      </p:cBhvr>
                                    </p:animEffect>
                                    <p:anim calcmode="lin" valueType="num">
                                      <p:cBhvr>
                                        <p:cTn id="27" dur="1000" fill="hold"/>
                                        <p:tgtEl>
                                          <p:spTgt spid="74">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7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4">
                                            <p:txEl>
                                              <p:pRg st="2" end="2"/>
                                            </p:txEl>
                                          </p:spTgt>
                                        </p:tgtEl>
                                        <p:attrNameLst>
                                          <p:attrName>style.visibility</p:attrName>
                                        </p:attrNameLst>
                                      </p:cBhvr>
                                      <p:to>
                                        <p:strVal val="visible"/>
                                      </p:to>
                                    </p:set>
                                    <p:animEffect transition="in" filter="fade">
                                      <p:cBhvr>
                                        <p:cTn id="33" dur="1000"/>
                                        <p:tgtEl>
                                          <p:spTgt spid="74">
                                            <p:txEl>
                                              <p:pRg st="2" end="2"/>
                                            </p:txEl>
                                          </p:spTgt>
                                        </p:tgtEl>
                                      </p:cBhvr>
                                    </p:animEffect>
                                    <p:anim calcmode="lin" valueType="num">
                                      <p:cBhvr>
                                        <p:cTn id="34" dur="1000" fill="hold"/>
                                        <p:tgtEl>
                                          <p:spTgt spid="74">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7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74">
                                            <p:txEl>
                                              <p:pRg st="3" end="3"/>
                                            </p:txEl>
                                          </p:spTgt>
                                        </p:tgtEl>
                                        <p:attrNameLst>
                                          <p:attrName>style.visibility</p:attrName>
                                        </p:attrNameLst>
                                      </p:cBhvr>
                                      <p:to>
                                        <p:strVal val="visible"/>
                                      </p:to>
                                    </p:set>
                                    <p:animEffect transition="in" filter="fade">
                                      <p:cBhvr>
                                        <p:cTn id="40" dur="1000"/>
                                        <p:tgtEl>
                                          <p:spTgt spid="74">
                                            <p:txEl>
                                              <p:pRg st="3" end="3"/>
                                            </p:txEl>
                                          </p:spTgt>
                                        </p:tgtEl>
                                      </p:cBhvr>
                                    </p:animEffect>
                                    <p:anim calcmode="lin" valueType="num">
                                      <p:cBhvr>
                                        <p:cTn id="41" dur="1000" fill="hold"/>
                                        <p:tgtEl>
                                          <p:spTgt spid="74">
                                            <p:txEl>
                                              <p:pRg st="3" end="3"/>
                                            </p:txEl>
                                          </p:spTgt>
                                        </p:tgtEl>
                                        <p:attrNameLst>
                                          <p:attrName>ppt_x</p:attrName>
                                        </p:attrNameLst>
                                      </p:cBhvr>
                                      <p:tavLst>
                                        <p:tav tm="0">
                                          <p:val>
                                            <p:strVal val="#ppt_x"/>
                                          </p:val>
                                        </p:tav>
                                        <p:tav tm="100000">
                                          <p:val>
                                            <p:strVal val="#ppt_x"/>
                                          </p:val>
                                        </p:tav>
                                      </p:tavLst>
                                    </p:anim>
                                    <p:anim calcmode="lin" valueType="num">
                                      <p:cBhvr>
                                        <p:cTn id="42" dur="1000" fill="hold"/>
                                        <p:tgtEl>
                                          <p:spTgt spid="7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7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2"/>
          <p:cNvSpPr txBox="1">
            <a:spLocks noChangeArrowheads="1"/>
          </p:cNvSpPr>
          <p:nvPr/>
        </p:nvSpPr>
        <p:spPr>
          <a:xfrm>
            <a:off x="403122" y="136188"/>
            <a:ext cx="7540261" cy="644663"/>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nSpc>
                <a:spcPct val="170000"/>
              </a:lnSpc>
              <a:spcBef>
                <a:spcPts val="0"/>
              </a:spcBef>
              <a:spcAft>
                <a:spcPts val="600"/>
              </a:spcAft>
            </a:pPr>
            <a:r>
              <a:rPr lang="en-US" altLang="en-US" sz="3200" dirty="0"/>
              <a:t>Preliminary results and future work</a:t>
            </a:r>
          </a:p>
        </p:txBody>
      </p:sp>
      <p:pic>
        <p:nvPicPr>
          <p:cNvPr id="6" name="Picture 5">
            <a:extLst>
              <a:ext uri="{FF2B5EF4-FFF2-40B4-BE49-F238E27FC236}">
                <a16:creationId xmlns:a16="http://schemas.microsoft.com/office/drawing/2014/main" id="{619364F5-D4C2-EE4D-8745-21E755F89A1A}"/>
              </a:ext>
            </a:extLst>
          </p:cNvPr>
          <p:cNvPicPr>
            <a:picLocks noChangeAspect="1"/>
          </p:cNvPicPr>
          <p:nvPr/>
        </p:nvPicPr>
        <p:blipFill>
          <a:blip r:embed="rId3"/>
          <a:srcRect/>
          <a:stretch/>
        </p:blipFill>
        <p:spPr>
          <a:xfrm>
            <a:off x="0" y="4953000"/>
            <a:ext cx="12192000" cy="1905000"/>
          </a:xfrm>
          <a:prstGeom prst="rect">
            <a:avLst/>
          </a:prstGeom>
        </p:spPr>
      </p:pic>
      <p:sp>
        <p:nvSpPr>
          <p:cNvPr id="19" name="TextBox 18"/>
          <p:cNvSpPr txBox="1">
            <a:spLocks noChangeArrowheads="1"/>
          </p:cNvSpPr>
          <p:nvPr/>
        </p:nvSpPr>
        <p:spPr bwMode="auto">
          <a:xfrm>
            <a:off x="4532279" y="760624"/>
            <a:ext cx="6613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en-US" altLang="en-US" sz="3200" b="1" dirty="0">
                <a:solidFill>
                  <a:srgbClr val="9B57D3"/>
                </a:solidFill>
                <a:latin typeface="Abhaya Libre"/>
                <a:ea typeface="Nunito Bold"/>
                <a:cs typeface="Mukta SemiBold" pitchFamily="34" charset="0"/>
              </a:rPr>
              <a:t>Why decisions fails……….</a:t>
            </a:r>
          </a:p>
        </p:txBody>
      </p:sp>
      <p:sp>
        <p:nvSpPr>
          <p:cNvPr id="20" name="Oval 19"/>
          <p:cNvSpPr/>
          <p:nvPr/>
        </p:nvSpPr>
        <p:spPr>
          <a:xfrm>
            <a:off x="8683158" y="2775207"/>
            <a:ext cx="134937" cy="134938"/>
          </a:xfrm>
          <a:prstGeom prst="ellipse">
            <a:avLst/>
          </a:prstGeom>
          <a:gradFill rotWithShape="1">
            <a:gsLst>
              <a:gs pos="0">
                <a:srgbClr val="755DD9">
                  <a:hueOff val="0"/>
                  <a:satOff val="0"/>
                  <a:lumOff val="0"/>
                  <a:alphaOff val="0"/>
                  <a:lumMod val="110000"/>
                  <a:satMod val="105000"/>
                  <a:tint val="67000"/>
                </a:srgbClr>
              </a:gs>
              <a:gs pos="50000">
                <a:srgbClr val="755DD9">
                  <a:hueOff val="0"/>
                  <a:satOff val="0"/>
                  <a:lumOff val="0"/>
                  <a:alphaOff val="0"/>
                  <a:lumMod val="105000"/>
                  <a:satMod val="103000"/>
                  <a:tint val="73000"/>
                </a:srgbClr>
              </a:gs>
              <a:gs pos="100000">
                <a:srgbClr val="755DD9">
                  <a:hueOff val="0"/>
                  <a:satOff val="0"/>
                  <a:lumOff val="0"/>
                  <a:alphaOff val="0"/>
                  <a:lumMod val="105000"/>
                  <a:satMod val="109000"/>
                  <a:tint val="81000"/>
                </a:srgbClr>
              </a:gs>
            </a:gsLst>
            <a:lin ang="5400000" scaled="0"/>
          </a:gradFill>
          <a:ln w="6350" cap="flat" cmpd="sng" algn="ctr">
            <a:solidFill>
              <a:srgbClr val="755DD9">
                <a:hueOff val="0"/>
                <a:satOff val="0"/>
                <a:lumOff val="0"/>
                <a:alphaOff val="0"/>
              </a:srgbClr>
            </a:solidFill>
            <a:prstDash val="solid"/>
            <a:miter lim="800000"/>
          </a:ln>
          <a:effectLst/>
        </p:spPr>
      </p:sp>
      <p:sp>
        <p:nvSpPr>
          <p:cNvPr id="21" name="Oval 20"/>
          <p:cNvSpPr/>
          <p:nvPr/>
        </p:nvSpPr>
        <p:spPr>
          <a:xfrm>
            <a:off x="8437095" y="2775207"/>
            <a:ext cx="134938" cy="134938"/>
          </a:xfrm>
          <a:prstGeom prst="ellipse">
            <a:avLst/>
          </a:prstGeom>
          <a:gradFill rotWithShape="1">
            <a:gsLst>
              <a:gs pos="0">
                <a:srgbClr val="755DD9">
                  <a:hueOff val="-11417"/>
                  <a:satOff val="-703"/>
                  <a:lumOff val="-190"/>
                  <a:alphaOff val="0"/>
                  <a:lumMod val="110000"/>
                  <a:satMod val="105000"/>
                  <a:tint val="67000"/>
                </a:srgbClr>
              </a:gs>
              <a:gs pos="50000">
                <a:srgbClr val="755DD9">
                  <a:hueOff val="-11417"/>
                  <a:satOff val="-703"/>
                  <a:lumOff val="-190"/>
                  <a:alphaOff val="0"/>
                  <a:lumMod val="105000"/>
                  <a:satMod val="103000"/>
                  <a:tint val="73000"/>
                </a:srgbClr>
              </a:gs>
              <a:gs pos="100000">
                <a:srgbClr val="755DD9">
                  <a:hueOff val="-11417"/>
                  <a:satOff val="-703"/>
                  <a:lumOff val="-190"/>
                  <a:alphaOff val="0"/>
                  <a:lumMod val="105000"/>
                  <a:satMod val="109000"/>
                  <a:tint val="81000"/>
                </a:srgbClr>
              </a:gs>
            </a:gsLst>
            <a:lin ang="5400000" scaled="0"/>
          </a:gradFill>
          <a:ln w="6350" cap="flat" cmpd="sng" algn="ctr">
            <a:solidFill>
              <a:srgbClr val="755DD9">
                <a:hueOff val="-11417"/>
                <a:satOff val="-703"/>
                <a:lumOff val="-190"/>
                <a:alphaOff val="0"/>
              </a:srgbClr>
            </a:solidFill>
            <a:prstDash val="solid"/>
            <a:miter lim="800000"/>
          </a:ln>
          <a:effectLst/>
        </p:spPr>
      </p:sp>
      <p:sp>
        <p:nvSpPr>
          <p:cNvPr id="22" name="Oval 21"/>
          <p:cNvSpPr/>
          <p:nvPr/>
        </p:nvSpPr>
        <p:spPr>
          <a:xfrm>
            <a:off x="8189445" y="2775207"/>
            <a:ext cx="134938" cy="134938"/>
          </a:xfrm>
          <a:prstGeom prst="ellipse">
            <a:avLst/>
          </a:prstGeom>
          <a:gradFill rotWithShape="1">
            <a:gsLst>
              <a:gs pos="0">
                <a:srgbClr val="755DD9">
                  <a:hueOff val="-22833"/>
                  <a:satOff val="-1406"/>
                  <a:lumOff val="-380"/>
                  <a:alphaOff val="0"/>
                  <a:lumMod val="110000"/>
                  <a:satMod val="105000"/>
                  <a:tint val="67000"/>
                </a:srgbClr>
              </a:gs>
              <a:gs pos="50000">
                <a:srgbClr val="755DD9">
                  <a:hueOff val="-22833"/>
                  <a:satOff val="-1406"/>
                  <a:lumOff val="-380"/>
                  <a:alphaOff val="0"/>
                  <a:lumMod val="105000"/>
                  <a:satMod val="103000"/>
                  <a:tint val="73000"/>
                </a:srgbClr>
              </a:gs>
              <a:gs pos="100000">
                <a:srgbClr val="755DD9">
                  <a:hueOff val="-22833"/>
                  <a:satOff val="-1406"/>
                  <a:lumOff val="-380"/>
                  <a:alphaOff val="0"/>
                  <a:lumMod val="105000"/>
                  <a:satMod val="109000"/>
                  <a:tint val="81000"/>
                </a:srgbClr>
              </a:gs>
            </a:gsLst>
            <a:lin ang="5400000" scaled="0"/>
          </a:gradFill>
          <a:ln w="6350" cap="flat" cmpd="sng" algn="ctr">
            <a:solidFill>
              <a:srgbClr val="755DD9">
                <a:hueOff val="-22833"/>
                <a:satOff val="-1406"/>
                <a:lumOff val="-380"/>
                <a:alphaOff val="0"/>
              </a:srgbClr>
            </a:solidFill>
            <a:prstDash val="solid"/>
            <a:miter lim="800000"/>
          </a:ln>
          <a:effectLst/>
        </p:spPr>
      </p:sp>
      <p:sp>
        <p:nvSpPr>
          <p:cNvPr id="23" name="Oval 22"/>
          <p:cNvSpPr/>
          <p:nvPr/>
        </p:nvSpPr>
        <p:spPr>
          <a:xfrm>
            <a:off x="7943383" y="2775207"/>
            <a:ext cx="134937" cy="134938"/>
          </a:xfrm>
          <a:prstGeom prst="ellipse">
            <a:avLst/>
          </a:prstGeom>
          <a:gradFill rotWithShape="1">
            <a:gsLst>
              <a:gs pos="0">
                <a:srgbClr val="755DD9">
                  <a:hueOff val="-34250"/>
                  <a:satOff val="-2110"/>
                  <a:lumOff val="-570"/>
                  <a:alphaOff val="0"/>
                  <a:lumMod val="110000"/>
                  <a:satMod val="105000"/>
                  <a:tint val="67000"/>
                </a:srgbClr>
              </a:gs>
              <a:gs pos="50000">
                <a:srgbClr val="755DD9">
                  <a:hueOff val="-34250"/>
                  <a:satOff val="-2110"/>
                  <a:lumOff val="-570"/>
                  <a:alphaOff val="0"/>
                  <a:lumMod val="105000"/>
                  <a:satMod val="103000"/>
                  <a:tint val="73000"/>
                </a:srgbClr>
              </a:gs>
              <a:gs pos="100000">
                <a:srgbClr val="755DD9">
                  <a:hueOff val="-34250"/>
                  <a:satOff val="-2110"/>
                  <a:lumOff val="-570"/>
                  <a:alphaOff val="0"/>
                  <a:lumMod val="105000"/>
                  <a:satMod val="109000"/>
                  <a:tint val="81000"/>
                </a:srgbClr>
              </a:gs>
            </a:gsLst>
            <a:lin ang="5400000" scaled="0"/>
          </a:gradFill>
          <a:ln w="6350" cap="flat" cmpd="sng" algn="ctr">
            <a:solidFill>
              <a:srgbClr val="755DD9">
                <a:hueOff val="-34250"/>
                <a:satOff val="-2110"/>
                <a:lumOff val="-570"/>
                <a:alphaOff val="0"/>
              </a:srgbClr>
            </a:solidFill>
            <a:prstDash val="solid"/>
            <a:miter lim="800000"/>
          </a:ln>
          <a:effectLst/>
        </p:spPr>
      </p:sp>
      <p:sp>
        <p:nvSpPr>
          <p:cNvPr id="24" name="Oval 23"/>
          <p:cNvSpPr/>
          <p:nvPr/>
        </p:nvSpPr>
        <p:spPr>
          <a:xfrm>
            <a:off x="7695733" y="2775207"/>
            <a:ext cx="134937" cy="134938"/>
          </a:xfrm>
          <a:prstGeom prst="ellipse">
            <a:avLst/>
          </a:prstGeom>
          <a:gradFill rotWithShape="1">
            <a:gsLst>
              <a:gs pos="0">
                <a:srgbClr val="755DD9">
                  <a:hueOff val="-45666"/>
                  <a:satOff val="-2813"/>
                  <a:lumOff val="-760"/>
                  <a:alphaOff val="0"/>
                  <a:lumMod val="110000"/>
                  <a:satMod val="105000"/>
                  <a:tint val="67000"/>
                </a:srgbClr>
              </a:gs>
              <a:gs pos="50000">
                <a:srgbClr val="755DD9">
                  <a:hueOff val="-45666"/>
                  <a:satOff val="-2813"/>
                  <a:lumOff val="-760"/>
                  <a:alphaOff val="0"/>
                  <a:lumMod val="105000"/>
                  <a:satMod val="103000"/>
                  <a:tint val="73000"/>
                </a:srgbClr>
              </a:gs>
              <a:gs pos="100000">
                <a:srgbClr val="755DD9">
                  <a:hueOff val="-45666"/>
                  <a:satOff val="-2813"/>
                  <a:lumOff val="-760"/>
                  <a:alphaOff val="0"/>
                  <a:lumMod val="105000"/>
                  <a:satMod val="109000"/>
                  <a:tint val="81000"/>
                </a:srgbClr>
              </a:gs>
            </a:gsLst>
            <a:lin ang="5400000" scaled="0"/>
          </a:gradFill>
          <a:ln w="6350" cap="flat" cmpd="sng" algn="ctr">
            <a:solidFill>
              <a:srgbClr val="755DD9">
                <a:hueOff val="-45666"/>
                <a:satOff val="-2813"/>
                <a:lumOff val="-760"/>
                <a:alphaOff val="0"/>
              </a:srgbClr>
            </a:solidFill>
            <a:prstDash val="solid"/>
            <a:miter lim="800000"/>
          </a:ln>
          <a:effectLst/>
        </p:spPr>
      </p:sp>
      <p:sp>
        <p:nvSpPr>
          <p:cNvPr id="25" name="Oval 24"/>
          <p:cNvSpPr/>
          <p:nvPr/>
        </p:nvSpPr>
        <p:spPr>
          <a:xfrm>
            <a:off x="7313145" y="2708532"/>
            <a:ext cx="269875" cy="269875"/>
          </a:xfrm>
          <a:prstGeom prst="ellipse">
            <a:avLst/>
          </a:prstGeom>
          <a:gradFill rotWithShape="1">
            <a:gsLst>
              <a:gs pos="0">
                <a:srgbClr val="755DD9">
                  <a:hueOff val="-57083"/>
                  <a:satOff val="-3516"/>
                  <a:lumOff val="-951"/>
                  <a:alphaOff val="0"/>
                  <a:lumMod val="110000"/>
                  <a:satMod val="105000"/>
                  <a:tint val="67000"/>
                </a:srgbClr>
              </a:gs>
              <a:gs pos="50000">
                <a:srgbClr val="755DD9">
                  <a:hueOff val="-57083"/>
                  <a:satOff val="-3516"/>
                  <a:lumOff val="-951"/>
                  <a:alphaOff val="0"/>
                  <a:lumMod val="105000"/>
                  <a:satMod val="103000"/>
                  <a:tint val="73000"/>
                </a:srgbClr>
              </a:gs>
              <a:gs pos="100000">
                <a:srgbClr val="755DD9">
                  <a:hueOff val="-57083"/>
                  <a:satOff val="-3516"/>
                  <a:lumOff val="-951"/>
                  <a:alphaOff val="0"/>
                  <a:lumMod val="105000"/>
                  <a:satMod val="109000"/>
                  <a:tint val="81000"/>
                </a:srgbClr>
              </a:gs>
            </a:gsLst>
            <a:lin ang="5400000" scaled="0"/>
          </a:gradFill>
          <a:ln w="6350" cap="flat" cmpd="sng" algn="ctr">
            <a:solidFill>
              <a:srgbClr val="755DD9">
                <a:hueOff val="-57083"/>
                <a:satOff val="-3516"/>
                <a:lumOff val="-951"/>
                <a:alphaOff val="0"/>
              </a:srgbClr>
            </a:solidFill>
            <a:prstDash val="solid"/>
            <a:miter lim="800000"/>
          </a:ln>
          <a:effectLst/>
        </p:spPr>
      </p:sp>
      <p:sp>
        <p:nvSpPr>
          <p:cNvPr id="26" name="Oval 25"/>
          <p:cNvSpPr/>
          <p:nvPr/>
        </p:nvSpPr>
        <p:spPr>
          <a:xfrm>
            <a:off x="8464083" y="2497395"/>
            <a:ext cx="134937" cy="134937"/>
          </a:xfrm>
          <a:prstGeom prst="ellipse">
            <a:avLst/>
          </a:prstGeom>
          <a:gradFill rotWithShape="1">
            <a:gsLst>
              <a:gs pos="0">
                <a:srgbClr val="755DD9">
                  <a:hueOff val="-68499"/>
                  <a:satOff val="-4219"/>
                  <a:lumOff val="-1141"/>
                  <a:alphaOff val="0"/>
                  <a:lumMod val="110000"/>
                  <a:satMod val="105000"/>
                  <a:tint val="67000"/>
                </a:srgbClr>
              </a:gs>
              <a:gs pos="50000">
                <a:srgbClr val="755DD9">
                  <a:hueOff val="-68499"/>
                  <a:satOff val="-4219"/>
                  <a:lumOff val="-1141"/>
                  <a:alphaOff val="0"/>
                  <a:lumMod val="105000"/>
                  <a:satMod val="103000"/>
                  <a:tint val="73000"/>
                </a:srgbClr>
              </a:gs>
              <a:gs pos="100000">
                <a:srgbClr val="755DD9">
                  <a:hueOff val="-68499"/>
                  <a:satOff val="-4219"/>
                  <a:lumOff val="-1141"/>
                  <a:alphaOff val="0"/>
                  <a:lumMod val="105000"/>
                  <a:satMod val="109000"/>
                  <a:tint val="81000"/>
                </a:srgbClr>
              </a:gs>
            </a:gsLst>
            <a:lin ang="5400000" scaled="0"/>
          </a:gradFill>
          <a:ln w="6350" cap="flat" cmpd="sng" algn="ctr">
            <a:solidFill>
              <a:srgbClr val="755DD9">
                <a:hueOff val="-68499"/>
                <a:satOff val="-4219"/>
                <a:lumOff val="-1141"/>
                <a:alphaOff val="0"/>
              </a:srgbClr>
            </a:solidFill>
            <a:prstDash val="solid"/>
            <a:miter lim="800000"/>
          </a:ln>
          <a:effectLst/>
        </p:spPr>
      </p:sp>
      <p:sp>
        <p:nvSpPr>
          <p:cNvPr id="27" name="Oval 26"/>
          <p:cNvSpPr/>
          <p:nvPr/>
        </p:nvSpPr>
        <p:spPr>
          <a:xfrm>
            <a:off x="8464083" y="3056195"/>
            <a:ext cx="134937" cy="134937"/>
          </a:xfrm>
          <a:prstGeom prst="ellipse">
            <a:avLst/>
          </a:prstGeom>
          <a:gradFill rotWithShape="1">
            <a:gsLst>
              <a:gs pos="0">
                <a:srgbClr val="755DD9">
                  <a:hueOff val="-79916"/>
                  <a:satOff val="-4923"/>
                  <a:lumOff val="-1331"/>
                  <a:alphaOff val="0"/>
                  <a:lumMod val="110000"/>
                  <a:satMod val="105000"/>
                  <a:tint val="67000"/>
                </a:srgbClr>
              </a:gs>
              <a:gs pos="50000">
                <a:srgbClr val="755DD9">
                  <a:hueOff val="-79916"/>
                  <a:satOff val="-4923"/>
                  <a:lumOff val="-1331"/>
                  <a:alphaOff val="0"/>
                  <a:lumMod val="105000"/>
                  <a:satMod val="103000"/>
                  <a:tint val="73000"/>
                </a:srgbClr>
              </a:gs>
              <a:gs pos="100000">
                <a:srgbClr val="755DD9">
                  <a:hueOff val="-79916"/>
                  <a:satOff val="-4923"/>
                  <a:lumOff val="-1331"/>
                  <a:alphaOff val="0"/>
                  <a:lumMod val="105000"/>
                  <a:satMod val="109000"/>
                  <a:tint val="81000"/>
                </a:srgbClr>
              </a:gs>
            </a:gsLst>
            <a:lin ang="5400000" scaled="0"/>
          </a:gradFill>
          <a:ln w="6350" cap="flat" cmpd="sng" algn="ctr">
            <a:solidFill>
              <a:srgbClr val="755DD9">
                <a:hueOff val="-79916"/>
                <a:satOff val="-4923"/>
                <a:lumOff val="-1331"/>
                <a:alphaOff val="0"/>
              </a:srgbClr>
            </a:solidFill>
            <a:prstDash val="solid"/>
            <a:miter lim="800000"/>
          </a:ln>
          <a:effectLst/>
        </p:spPr>
      </p:sp>
      <p:sp>
        <p:nvSpPr>
          <p:cNvPr id="28" name="Oval 27"/>
          <p:cNvSpPr/>
          <p:nvPr/>
        </p:nvSpPr>
        <p:spPr>
          <a:xfrm>
            <a:off x="8584733" y="2618045"/>
            <a:ext cx="134937" cy="134937"/>
          </a:xfrm>
          <a:prstGeom prst="ellipse">
            <a:avLst/>
          </a:prstGeom>
          <a:gradFill rotWithShape="1">
            <a:gsLst>
              <a:gs pos="0">
                <a:srgbClr val="755DD9">
                  <a:hueOff val="-91332"/>
                  <a:satOff val="-5626"/>
                  <a:lumOff val="-1521"/>
                  <a:alphaOff val="0"/>
                  <a:lumMod val="110000"/>
                  <a:satMod val="105000"/>
                  <a:tint val="67000"/>
                </a:srgbClr>
              </a:gs>
              <a:gs pos="50000">
                <a:srgbClr val="755DD9">
                  <a:hueOff val="-91332"/>
                  <a:satOff val="-5626"/>
                  <a:lumOff val="-1521"/>
                  <a:alphaOff val="0"/>
                  <a:lumMod val="105000"/>
                  <a:satMod val="103000"/>
                  <a:tint val="73000"/>
                </a:srgbClr>
              </a:gs>
              <a:gs pos="100000">
                <a:srgbClr val="755DD9">
                  <a:hueOff val="-91332"/>
                  <a:satOff val="-5626"/>
                  <a:lumOff val="-1521"/>
                  <a:alphaOff val="0"/>
                  <a:lumMod val="105000"/>
                  <a:satMod val="109000"/>
                  <a:tint val="81000"/>
                </a:srgbClr>
              </a:gs>
            </a:gsLst>
            <a:lin ang="5400000" scaled="0"/>
          </a:gradFill>
          <a:ln w="6350" cap="flat" cmpd="sng" algn="ctr">
            <a:solidFill>
              <a:srgbClr val="755DD9">
                <a:hueOff val="-91332"/>
                <a:satOff val="-5626"/>
                <a:lumOff val="-1521"/>
                <a:alphaOff val="0"/>
              </a:srgbClr>
            </a:solidFill>
            <a:prstDash val="solid"/>
            <a:miter lim="800000"/>
          </a:ln>
          <a:effectLst/>
        </p:spPr>
      </p:sp>
      <p:sp>
        <p:nvSpPr>
          <p:cNvPr id="29" name="Oval 28"/>
          <p:cNvSpPr/>
          <p:nvPr/>
        </p:nvSpPr>
        <p:spPr>
          <a:xfrm>
            <a:off x="8592670" y="2935545"/>
            <a:ext cx="134938" cy="134937"/>
          </a:xfrm>
          <a:prstGeom prst="ellipse">
            <a:avLst/>
          </a:prstGeom>
          <a:gradFill rotWithShape="1">
            <a:gsLst>
              <a:gs pos="0">
                <a:srgbClr val="755DD9">
                  <a:hueOff val="-102749"/>
                  <a:satOff val="-6329"/>
                  <a:lumOff val="-1711"/>
                  <a:alphaOff val="0"/>
                  <a:lumMod val="110000"/>
                  <a:satMod val="105000"/>
                  <a:tint val="67000"/>
                </a:srgbClr>
              </a:gs>
              <a:gs pos="50000">
                <a:srgbClr val="755DD9">
                  <a:hueOff val="-102749"/>
                  <a:satOff val="-6329"/>
                  <a:lumOff val="-1711"/>
                  <a:alphaOff val="0"/>
                  <a:lumMod val="105000"/>
                  <a:satMod val="103000"/>
                  <a:tint val="73000"/>
                </a:srgbClr>
              </a:gs>
              <a:gs pos="100000">
                <a:srgbClr val="755DD9">
                  <a:hueOff val="-102749"/>
                  <a:satOff val="-6329"/>
                  <a:lumOff val="-1711"/>
                  <a:alphaOff val="0"/>
                  <a:lumMod val="105000"/>
                  <a:satMod val="109000"/>
                  <a:tint val="81000"/>
                </a:srgbClr>
              </a:gs>
            </a:gsLst>
            <a:lin ang="5400000" scaled="0"/>
          </a:gradFill>
          <a:ln w="6350" cap="flat" cmpd="sng" algn="ctr">
            <a:solidFill>
              <a:srgbClr val="755DD9">
                <a:hueOff val="-102749"/>
                <a:satOff val="-6329"/>
                <a:lumOff val="-1711"/>
                <a:alphaOff val="0"/>
              </a:srgbClr>
            </a:solidFill>
            <a:prstDash val="solid"/>
            <a:miter lim="800000"/>
          </a:ln>
          <a:effectLst/>
        </p:spPr>
      </p:sp>
      <p:sp>
        <p:nvSpPr>
          <p:cNvPr id="30" name="Freeform 29"/>
          <p:cNvSpPr/>
          <p:nvPr/>
        </p:nvSpPr>
        <p:spPr>
          <a:xfrm>
            <a:off x="5836770" y="2160845"/>
            <a:ext cx="1365250" cy="1365250"/>
          </a:xfrm>
          <a:custGeom>
            <a:avLst/>
            <a:gdLst>
              <a:gd name="connsiteX0" fmla="*/ 0 w 1365249"/>
              <a:gd name="connsiteY0" fmla="*/ 682696 h 1365391"/>
              <a:gd name="connsiteX1" fmla="*/ 682625 w 1365249"/>
              <a:gd name="connsiteY1" fmla="*/ 0 h 1365391"/>
              <a:gd name="connsiteX2" fmla="*/ 1365250 w 1365249"/>
              <a:gd name="connsiteY2" fmla="*/ 682696 h 1365391"/>
              <a:gd name="connsiteX3" fmla="*/ 682625 w 1365249"/>
              <a:gd name="connsiteY3" fmla="*/ 1365392 h 1365391"/>
              <a:gd name="connsiteX4" fmla="*/ 0 w 1365249"/>
              <a:gd name="connsiteY4" fmla="*/ 682696 h 136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249" h="1365391">
                <a:moveTo>
                  <a:pt x="0" y="682696"/>
                </a:moveTo>
                <a:cubicBezTo>
                  <a:pt x="0" y="305653"/>
                  <a:pt x="305622" y="0"/>
                  <a:pt x="682625" y="0"/>
                </a:cubicBezTo>
                <a:cubicBezTo>
                  <a:pt x="1059628" y="0"/>
                  <a:pt x="1365250" y="305653"/>
                  <a:pt x="1365250" y="682696"/>
                </a:cubicBezTo>
                <a:cubicBezTo>
                  <a:pt x="1365250" y="1059739"/>
                  <a:pt x="1059628" y="1365392"/>
                  <a:pt x="682625" y="1365392"/>
                </a:cubicBezTo>
                <a:cubicBezTo>
                  <a:pt x="305622" y="1365392"/>
                  <a:pt x="0" y="1059739"/>
                  <a:pt x="0" y="682696"/>
                </a:cubicBezTo>
                <a:close/>
              </a:path>
            </a:pathLst>
          </a:custGeom>
          <a:gradFill rotWithShape="1">
            <a:gsLst>
              <a:gs pos="0">
                <a:srgbClr val="755DD9">
                  <a:hueOff val="-114165"/>
                  <a:satOff val="-7032"/>
                  <a:lumOff val="-1901"/>
                  <a:alphaOff val="0"/>
                  <a:lumMod val="110000"/>
                  <a:satMod val="105000"/>
                  <a:tint val="67000"/>
                </a:srgbClr>
              </a:gs>
              <a:gs pos="50000">
                <a:srgbClr val="755DD9">
                  <a:hueOff val="-114165"/>
                  <a:satOff val="-7032"/>
                  <a:lumOff val="-1901"/>
                  <a:alphaOff val="0"/>
                  <a:lumMod val="105000"/>
                  <a:satMod val="103000"/>
                  <a:tint val="73000"/>
                </a:srgbClr>
              </a:gs>
              <a:gs pos="100000">
                <a:srgbClr val="755DD9">
                  <a:hueOff val="-114165"/>
                  <a:satOff val="-7032"/>
                  <a:lumOff val="-1901"/>
                  <a:alphaOff val="0"/>
                  <a:lumMod val="105000"/>
                  <a:satMod val="109000"/>
                  <a:tint val="81000"/>
                </a:srgbClr>
              </a:gs>
            </a:gsLst>
            <a:lin ang="5400000" scaled="0"/>
          </a:gradFill>
          <a:ln w="6350" cap="flat" cmpd="sng" algn="ctr">
            <a:solidFill>
              <a:srgbClr val="755DD9">
                <a:hueOff val="-114165"/>
                <a:satOff val="-7032"/>
                <a:lumOff val="-1901"/>
                <a:alphaOff val="0"/>
              </a:srgbClr>
            </a:solidFill>
            <a:prstDash val="solid"/>
            <a:miter lim="800000"/>
          </a:ln>
          <a:effectLst/>
        </p:spPr>
        <p:txBody>
          <a:bodyPr lIns="225336" tIns="225357" rIns="225336" bIns="225357" spcCol="1270" anchor="ctr"/>
          <a:lstStyle/>
          <a:p>
            <a:pPr marL="0" marR="0" lvl="0" indent="0" algn="ctr" defTabSz="889000" eaLnBrk="1" fontAlgn="auto" latinLnBrk="0" hangingPunct="1">
              <a:lnSpc>
                <a:spcPct val="90000"/>
              </a:lnSpc>
              <a:spcBef>
                <a:spcPct val="0"/>
              </a:spcBef>
              <a:spcAft>
                <a:spcPct val="35000"/>
              </a:spcAft>
              <a:buClrTx/>
              <a:buSzTx/>
              <a:buFontTx/>
              <a:buNone/>
              <a:tabLst/>
              <a:defRPr/>
            </a:pPr>
            <a:r>
              <a:rPr kumimoji="0" lang="en-US" sz="2000" b="0" i="0" u="none" strike="noStrike" kern="0" cap="none" spc="0" normalizeH="0" baseline="0" noProof="0" dirty="0">
                <a:ln>
                  <a:noFill/>
                </a:ln>
                <a:solidFill>
                  <a:srgbClr val="341933"/>
                </a:solidFill>
                <a:effectLst/>
                <a:uLnTx/>
                <a:uFillTx/>
                <a:latin typeface="Calibri" panose="020F0502020204030204"/>
                <a:ea typeface="+mn-ea"/>
                <a:cs typeface="+mn-cs"/>
              </a:rPr>
              <a:t>Decision</a:t>
            </a:r>
          </a:p>
        </p:txBody>
      </p:sp>
      <p:sp>
        <p:nvSpPr>
          <p:cNvPr id="31" name="Oval 30"/>
          <p:cNvSpPr/>
          <p:nvPr/>
        </p:nvSpPr>
        <p:spPr>
          <a:xfrm>
            <a:off x="5735170" y="2043370"/>
            <a:ext cx="269875" cy="269875"/>
          </a:xfrm>
          <a:prstGeom prst="ellipse">
            <a:avLst/>
          </a:prstGeom>
          <a:gradFill rotWithShape="1">
            <a:gsLst>
              <a:gs pos="0">
                <a:srgbClr val="755DD9">
                  <a:hueOff val="-125582"/>
                  <a:satOff val="-7736"/>
                  <a:lumOff val="-2091"/>
                  <a:alphaOff val="0"/>
                  <a:lumMod val="110000"/>
                  <a:satMod val="105000"/>
                  <a:tint val="67000"/>
                </a:srgbClr>
              </a:gs>
              <a:gs pos="50000">
                <a:srgbClr val="755DD9">
                  <a:hueOff val="-125582"/>
                  <a:satOff val="-7736"/>
                  <a:lumOff val="-2091"/>
                  <a:alphaOff val="0"/>
                  <a:lumMod val="105000"/>
                  <a:satMod val="103000"/>
                  <a:tint val="73000"/>
                </a:srgbClr>
              </a:gs>
              <a:gs pos="100000">
                <a:srgbClr val="755DD9">
                  <a:hueOff val="-125582"/>
                  <a:satOff val="-7736"/>
                  <a:lumOff val="-2091"/>
                  <a:alphaOff val="0"/>
                  <a:lumMod val="105000"/>
                  <a:satMod val="109000"/>
                  <a:tint val="81000"/>
                </a:srgbClr>
              </a:gs>
            </a:gsLst>
            <a:lin ang="5400000" scaled="0"/>
          </a:gradFill>
          <a:ln w="6350" cap="flat" cmpd="sng" algn="ctr">
            <a:solidFill>
              <a:srgbClr val="755DD9">
                <a:hueOff val="-125582"/>
                <a:satOff val="-7736"/>
                <a:lumOff val="-2091"/>
                <a:alphaOff val="0"/>
              </a:srgbClr>
            </a:solidFill>
            <a:prstDash val="solid"/>
            <a:miter lim="800000"/>
          </a:ln>
          <a:effectLst/>
        </p:spPr>
      </p:sp>
      <p:sp>
        <p:nvSpPr>
          <p:cNvPr id="32" name="Oval 31"/>
          <p:cNvSpPr/>
          <p:nvPr/>
        </p:nvSpPr>
        <p:spPr>
          <a:xfrm>
            <a:off x="5562133" y="1902082"/>
            <a:ext cx="134937" cy="134938"/>
          </a:xfrm>
          <a:prstGeom prst="ellipse">
            <a:avLst/>
          </a:prstGeom>
          <a:gradFill rotWithShape="1">
            <a:gsLst>
              <a:gs pos="0">
                <a:srgbClr val="755DD9">
                  <a:hueOff val="-136999"/>
                  <a:satOff val="-8439"/>
                  <a:lumOff val="-2281"/>
                  <a:alphaOff val="0"/>
                  <a:lumMod val="110000"/>
                  <a:satMod val="105000"/>
                  <a:tint val="67000"/>
                </a:srgbClr>
              </a:gs>
              <a:gs pos="50000">
                <a:srgbClr val="755DD9">
                  <a:hueOff val="-136999"/>
                  <a:satOff val="-8439"/>
                  <a:lumOff val="-2281"/>
                  <a:alphaOff val="0"/>
                  <a:lumMod val="105000"/>
                  <a:satMod val="103000"/>
                  <a:tint val="73000"/>
                </a:srgbClr>
              </a:gs>
              <a:gs pos="100000">
                <a:srgbClr val="755DD9">
                  <a:hueOff val="-136999"/>
                  <a:satOff val="-8439"/>
                  <a:lumOff val="-2281"/>
                  <a:alphaOff val="0"/>
                  <a:lumMod val="105000"/>
                  <a:satMod val="109000"/>
                  <a:tint val="81000"/>
                </a:srgbClr>
              </a:gs>
            </a:gsLst>
            <a:lin ang="5400000" scaled="0"/>
          </a:gradFill>
          <a:ln w="6350" cap="flat" cmpd="sng" algn="ctr">
            <a:solidFill>
              <a:srgbClr val="755DD9">
                <a:hueOff val="-136999"/>
                <a:satOff val="-8439"/>
                <a:lumOff val="-2281"/>
                <a:alphaOff val="0"/>
              </a:srgbClr>
            </a:solidFill>
            <a:prstDash val="solid"/>
            <a:miter lim="800000"/>
          </a:ln>
          <a:effectLst/>
        </p:spPr>
      </p:sp>
      <p:sp>
        <p:nvSpPr>
          <p:cNvPr id="33" name="Oval 32"/>
          <p:cNvSpPr/>
          <p:nvPr/>
        </p:nvSpPr>
        <p:spPr>
          <a:xfrm>
            <a:off x="5273208" y="1902082"/>
            <a:ext cx="134937" cy="134938"/>
          </a:xfrm>
          <a:prstGeom prst="ellipse">
            <a:avLst/>
          </a:prstGeom>
          <a:gradFill rotWithShape="1">
            <a:gsLst>
              <a:gs pos="0">
                <a:srgbClr val="755DD9">
                  <a:hueOff val="-148415"/>
                  <a:satOff val="-9142"/>
                  <a:lumOff val="-2472"/>
                  <a:alphaOff val="0"/>
                  <a:lumMod val="110000"/>
                  <a:satMod val="105000"/>
                  <a:tint val="67000"/>
                </a:srgbClr>
              </a:gs>
              <a:gs pos="50000">
                <a:srgbClr val="755DD9">
                  <a:hueOff val="-148415"/>
                  <a:satOff val="-9142"/>
                  <a:lumOff val="-2472"/>
                  <a:alphaOff val="0"/>
                  <a:lumMod val="105000"/>
                  <a:satMod val="103000"/>
                  <a:tint val="73000"/>
                </a:srgbClr>
              </a:gs>
              <a:gs pos="100000">
                <a:srgbClr val="755DD9">
                  <a:hueOff val="-148415"/>
                  <a:satOff val="-9142"/>
                  <a:lumOff val="-2472"/>
                  <a:alphaOff val="0"/>
                  <a:lumMod val="105000"/>
                  <a:satMod val="109000"/>
                  <a:tint val="81000"/>
                </a:srgbClr>
              </a:gs>
            </a:gsLst>
            <a:lin ang="5400000" scaled="0"/>
          </a:gradFill>
          <a:ln w="6350" cap="flat" cmpd="sng" algn="ctr">
            <a:solidFill>
              <a:srgbClr val="755DD9">
                <a:hueOff val="-148415"/>
                <a:satOff val="-9142"/>
                <a:lumOff val="-2472"/>
                <a:alphaOff val="0"/>
              </a:srgbClr>
            </a:solidFill>
            <a:prstDash val="solid"/>
            <a:miter lim="800000"/>
          </a:ln>
          <a:effectLst/>
        </p:spPr>
      </p:sp>
      <p:sp>
        <p:nvSpPr>
          <p:cNvPr id="34" name="Oval 33"/>
          <p:cNvSpPr/>
          <p:nvPr/>
        </p:nvSpPr>
        <p:spPr>
          <a:xfrm>
            <a:off x="4985870" y="1902082"/>
            <a:ext cx="134938" cy="134938"/>
          </a:xfrm>
          <a:prstGeom prst="ellipse">
            <a:avLst/>
          </a:prstGeom>
          <a:gradFill rotWithShape="1">
            <a:gsLst>
              <a:gs pos="0">
                <a:srgbClr val="755DD9">
                  <a:hueOff val="-159832"/>
                  <a:satOff val="-9845"/>
                  <a:lumOff val="-2662"/>
                  <a:alphaOff val="0"/>
                  <a:lumMod val="110000"/>
                  <a:satMod val="105000"/>
                  <a:tint val="67000"/>
                </a:srgbClr>
              </a:gs>
              <a:gs pos="50000">
                <a:srgbClr val="755DD9">
                  <a:hueOff val="-159832"/>
                  <a:satOff val="-9845"/>
                  <a:lumOff val="-2662"/>
                  <a:alphaOff val="0"/>
                  <a:lumMod val="105000"/>
                  <a:satMod val="103000"/>
                  <a:tint val="73000"/>
                </a:srgbClr>
              </a:gs>
              <a:gs pos="100000">
                <a:srgbClr val="755DD9">
                  <a:hueOff val="-159832"/>
                  <a:satOff val="-9845"/>
                  <a:lumOff val="-2662"/>
                  <a:alphaOff val="0"/>
                  <a:lumMod val="105000"/>
                  <a:satMod val="109000"/>
                  <a:tint val="81000"/>
                </a:srgbClr>
              </a:gs>
            </a:gsLst>
            <a:lin ang="5400000" scaled="0"/>
          </a:gradFill>
          <a:ln w="6350" cap="flat" cmpd="sng" algn="ctr">
            <a:solidFill>
              <a:srgbClr val="755DD9">
                <a:hueOff val="-159832"/>
                <a:satOff val="-9845"/>
                <a:lumOff val="-2662"/>
                <a:alphaOff val="0"/>
              </a:srgbClr>
            </a:solidFill>
            <a:prstDash val="solid"/>
            <a:miter lim="800000"/>
          </a:ln>
          <a:effectLst/>
        </p:spPr>
      </p:sp>
      <p:sp>
        <p:nvSpPr>
          <p:cNvPr id="35" name="Oval 34"/>
          <p:cNvSpPr/>
          <p:nvPr/>
        </p:nvSpPr>
        <p:spPr>
          <a:xfrm>
            <a:off x="4698533" y="1902082"/>
            <a:ext cx="134937" cy="134938"/>
          </a:xfrm>
          <a:prstGeom prst="ellipse">
            <a:avLst/>
          </a:prstGeom>
          <a:gradFill rotWithShape="1">
            <a:gsLst>
              <a:gs pos="0">
                <a:srgbClr val="755DD9">
                  <a:hueOff val="-171248"/>
                  <a:satOff val="-10549"/>
                  <a:lumOff val="-2852"/>
                  <a:alphaOff val="0"/>
                  <a:lumMod val="110000"/>
                  <a:satMod val="105000"/>
                  <a:tint val="67000"/>
                </a:srgbClr>
              </a:gs>
              <a:gs pos="50000">
                <a:srgbClr val="755DD9">
                  <a:hueOff val="-171248"/>
                  <a:satOff val="-10549"/>
                  <a:lumOff val="-2852"/>
                  <a:alphaOff val="0"/>
                  <a:lumMod val="105000"/>
                  <a:satMod val="103000"/>
                  <a:tint val="73000"/>
                </a:srgbClr>
              </a:gs>
              <a:gs pos="100000">
                <a:srgbClr val="755DD9">
                  <a:hueOff val="-171248"/>
                  <a:satOff val="-10549"/>
                  <a:lumOff val="-2852"/>
                  <a:alphaOff val="0"/>
                  <a:lumMod val="105000"/>
                  <a:satMod val="109000"/>
                  <a:tint val="81000"/>
                </a:srgbClr>
              </a:gs>
            </a:gsLst>
            <a:lin ang="5400000" scaled="0"/>
          </a:gradFill>
          <a:ln w="6350" cap="flat" cmpd="sng" algn="ctr">
            <a:solidFill>
              <a:srgbClr val="755DD9">
                <a:hueOff val="-171248"/>
                <a:satOff val="-10549"/>
                <a:lumOff val="-2852"/>
                <a:alphaOff val="0"/>
              </a:srgbClr>
            </a:solidFill>
            <a:prstDash val="solid"/>
            <a:miter lim="800000"/>
          </a:ln>
          <a:effectLst/>
        </p:spPr>
      </p:sp>
      <p:sp>
        <p:nvSpPr>
          <p:cNvPr id="36" name="Oval 35"/>
          <p:cNvSpPr/>
          <p:nvPr/>
        </p:nvSpPr>
        <p:spPr>
          <a:xfrm>
            <a:off x="4409608" y="1902082"/>
            <a:ext cx="134937" cy="134938"/>
          </a:xfrm>
          <a:prstGeom prst="ellipse">
            <a:avLst/>
          </a:prstGeom>
          <a:gradFill rotWithShape="1">
            <a:gsLst>
              <a:gs pos="0">
                <a:srgbClr val="755DD9">
                  <a:hueOff val="-182665"/>
                  <a:satOff val="-11252"/>
                  <a:lumOff val="-3042"/>
                  <a:alphaOff val="0"/>
                  <a:lumMod val="110000"/>
                  <a:satMod val="105000"/>
                  <a:tint val="67000"/>
                </a:srgbClr>
              </a:gs>
              <a:gs pos="50000">
                <a:srgbClr val="755DD9">
                  <a:hueOff val="-182665"/>
                  <a:satOff val="-11252"/>
                  <a:lumOff val="-3042"/>
                  <a:alphaOff val="0"/>
                  <a:lumMod val="105000"/>
                  <a:satMod val="103000"/>
                  <a:tint val="73000"/>
                </a:srgbClr>
              </a:gs>
              <a:gs pos="100000">
                <a:srgbClr val="755DD9">
                  <a:hueOff val="-182665"/>
                  <a:satOff val="-11252"/>
                  <a:lumOff val="-3042"/>
                  <a:alphaOff val="0"/>
                  <a:lumMod val="105000"/>
                  <a:satMod val="109000"/>
                  <a:tint val="81000"/>
                </a:srgbClr>
              </a:gs>
            </a:gsLst>
            <a:lin ang="5400000" scaled="0"/>
          </a:gradFill>
          <a:ln w="6350" cap="flat" cmpd="sng" algn="ctr">
            <a:solidFill>
              <a:srgbClr val="755DD9">
                <a:hueOff val="-182665"/>
                <a:satOff val="-11252"/>
                <a:lumOff val="-3042"/>
                <a:alphaOff val="0"/>
              </a:srgbClr>
            </a:solidFill>
            <a:prstDash val="solid"/>
            <a:miter lim="800000"/>
          </a:ln>
          <a:effectLst/>
        </p:spPr>
      </p:sp>
      <p:sp>
        <p:nvSpPr>
          <p:cNvPr id="37" name="Oval 36"/>
          <p:cNvSpPr/>
          <p:nvPr/>
        </p:nvSpPr>
        <p:spPr>
          <a:xfrm>
            <a:off x="4122270" y="1902082"/>
            <a:ext cx="133350" cy="134938"/>
          </a:xfrm>
          <a:prstGeom prst="ellipse">
            <a:avLst/>
          </a:prstGeom>
          <a:gradFill rotWithShape="1">
            <a:gsLst>
              <a:gs pos="0">
                <a:srgbClr val="755DD9">
                  <a:hueOff val="-194081"/>
                  <a:satOff val="-11955"/>
                  <a:lumOff val="-3232"/>
                  <a:alphaOff val="0"/>
                  <a:lumMod val="110000"/>
                  <a:satMod val="105000"/>
                  <a:tint val="67000"/>
                </a:srgbClr>
              </a:gs>
              <a:gs pos="50000">
                <a:srgbClr val="755DD9">
                  <a:hueOff val="-194081"/>
                  <a:satOff val="-11955"/>
                  <a:lumOff val="-3232"/>
                  <a:alphaOff val="0"/>
                  <a:lumMod val="105000"/>
                  <a:satMod val="103000"/>
                  <a:tint val="73000"/>
                </a:srgbClr>
              </a:gs>
              <a:gs pos="100000">
                <a:srgbClr val="755DD9">
                  <a:hueOff val="-194081"/>
                  <a:satOff val="-11955"/>
                  <a:lumOff val="-3232"/>
                  <a:alphaOff val="0"/>
                  <a:lumMod val="105000"/>
                  <a:satMod val="109000"/>
                  <a:tint val="81000"/>
                </a:srgbClr>
              </a:gs>
            </a:gsLst>
            <a:lin ang="5400000" scaled="0"/>
          </a:gradFill>
          <a:ln w="6350" cap="flat" cmpd="sng" algn="ctr">
            <a:solidFill>
              <a:srgbClr val="755DD9">
                <a:hueOff val="-194081"/>
                <a:satOff val="-11955"/>
                <a:lumOff val="-3232"/>
                <a:alphaOff val="0"/>
              </a:srgbClr>
            </a:solidFill>
            <a:prstDash val="solid"/>
            <a:miter lim="800000"/>
          </a:ln>
          <a:effectLst/>
        </p:spPr>
      </p:sp>
      <p:sp>
        <p:nvSpPr>
          <p:cNvPr id="38" name="Freeform 37"/>
          <p:cNvSpPr/>
          <p:nvPr/>
        </p:nvSpPr>
        <p:spPr>
          <a:xfrm>
            <a:off x="4120683" y="1552832"/>
            <a:ext cx="2033587" cy="347663"/>
          </a:xfrm>
          <a:custGeom>
            <a:avLst/>
            <a:gdLst>
              <a:gd name="connsiteX0" fmla="*/ 0 w 1580419"/>
              <a:gd name="connsiteY0" fmla="*/ 0 h 346836"/>
              <a:gd name="connsiteX1" fmla="*/ 1580419 w 1580419"/>
              <a:gd name="connsiteY1" fmla="*/ 0 h 346836"/>
              <a:gd name="connsiteX2" fmla="*/ 1580419 w 1580419"/>
              <a:gd name="connsiteY2" fmla="*/ 346836 h 346836"/>
              <a:gd name="connsiteX3" fmla="*/ 0 w 1580419"/>
              <a:gd name="connsiteY3" fmla="*/ 346836 h 346836"/>
              <a:gd name="connsiteX4" fmla="*/ 0 w 1580419"/>
              <a:gd name="connsiteY4" fmla="*/ 0 h 346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0419" h="346836">
                <a:moveTo>
                  <a:pt x="0" y="0"/>
                </a:moveTo>
                <a:lnTo>
                  <a:pt x="1580419" y="0"/>
                </a:lnTo>
                <a:lnTo>
                  <a:pt x="1580419" y="346836"/>
                </a:lnTo>
                <a:lnTo>
                  <a:pt x="0" y="346836"/>
                </a:lnTo>
                <a:lnTo>
                  <a:pt x="0" y="0"/>
                </a:lnTo>
                <a:close/>
              </a:path>
            </a:pathLst>
          </a:custGeom>
          <a:noFill/>
          <a:ln>
            <a:noFill/>
          </a:ln>
          <a:effectLst/>
        </p:spPr>
        <p:txBody>
          <a:bodyPr lIns="0" tIns="0" rIns="0" bIns="0" spcCol="1270" anchor="b"/>
          <a:lstStyle/>
          <a:p>
            <a:pPr marL="0" marR="0" lvl="0" indent="0" defTabSz="844550" eaLnBrk="1" fontAlgn="auto" latinLnBrk="0" hangingPunct="1">
              <a:lnSpc>
                <a:spcPct val="90000"/>
              </a:lnSpc>
              <a:spcBef>
                <a:spcPct val="0"/>
              </a:spcBef>
              <a:spcAft>
                <a:spcPct val="35000"/>
              </a:spcAft>
              <a:buClrTx/>
              <a:buSzTx/>
              <a:buFontTx/>
              <a:buNone/>
              <a:tabLst/>
              <a:defRPr/>
            </a:pPr>
            <a:r>
              <a:rPr kumimoji="0" lang="en-US" sz="1900" b="0" i="0" u="none" strike="noStrike" kern="0" cap="none" spc="0" normalizeH="0" baseline="0" noProof="0" dirty="0">
                <a:ln>
                  <a:noFill/>
                </a:ln>
                <a:solidFill>
                  <a:srgbClr val="341933">
                    <a:hueOff val="0"/>
                    <a:satOff val="0"/>
                    <a:lumOff val="0"/>
                    <a:alphaOff val="0"/>
                  </a:srgbClr>
                </a:solidFill>
                <a:effectLst/>
                <a:uLnTx/>
                <a:uFillTx/>
                <a:latin typeface="Calibri" panose="020F0502020204030204"/>
                <a:ea typeface="+mn-ea"/>
                <a:cs typeface="+mn-cs"/>
              </a:rPr>
              <a:t>Lack of Information</a:t>
            </a:r>
          </a:p>
        </p:txBody>
      </p:sp>
      <p:sp>
        <p:nvSpPr>
          <p:cNvPr id="39" name="Oval 38"/>
          <p:cNvSpPr/>
          <p:nvPr/>
        </p:nvSpPr>
        <p:spPr>
          <a:xfrm>
            <a:off x="5454183" y="2708532"/>
            <a:ext cx="269875" cy="269875"/>
          </a:xfrm>
          <a:prstGeom prst="ellipse">
            <a:avLst/>
          </a:prstGeom>
          <a:gradFill rotWithShape="1">
            <a:gsLst>
              <a:gs pos="0">
                <a:srgbClr val="755DD9">
                  <a:hueOff val="-228331"/>
                  <a:satOff val="-14065"/>
                  <a:lumOff val="-3802"/>
                  <a:alphaOff val="0"/>
                  <a:lumMod val="110000"/>
                  <a:satMod val="105000"/>
                  <a:tint val="67000"/>
                </a:srgbClr>
              </a:gs>
              <a:gs pos="50000">
                <a:srgbClr val="755DD9">
                  <a:hueOff val="-228331"/>
                  <a:satOff val="-14065"/>
                  <a:lumOff val="-3802"/>
                  <a:alphaOff val="0"/>
                  <a:lumMod val="105000"/>
                  <a:satMod val="103000"/>
                  <a:tint val="73000"/>
                </a:srgbClr>
              </a:gs>
              <a:gs pos="100000">
                <a:srgbClr val="755DD9">
                  <a:hueOff val="-228331"/>
                  <a:satOff val="-14065"/>
                  <a:lumOff val="-3802"/>
                  <a:alphaOff val="0"/>
                  <a:lumMod val="105000"/>
                  <a:satMod val="109000"/>
                  <a:tint val="81000"/>
                </a:srgbClr>
              </a:gs>
            </a:gsLst>
            <a:lin ang="5400000" scaled="0"/>
          </a:gradFill>
          <a:ln w="6350" cap="flat" cmpd="sng" algn="ctr">
            <a:solidFill>
              <a:srgbClr val="755DD9">
                <a:hueOff val="-228331"/>
                <a:satOff val="-14065"/>
                <a:lumOff val="-3802"/>
                <a:alphaOff val="0"/>
              </a:srgbClr>
            </a:solidFill>
            <a:prstDash val="solid"/>
            <a:miter lim="800000"/>
          </a:ln>
          <a:effectLst/>
        </p:spPr>
      </p:sp>
      <p:sp>
        <p:nvSpPr>
          <p:cNvPr id="40" name="Oval 39"/>
          <p:cNvSpPr/>
          <p:nvPr/>
        </p:nvSpPr>
        <p:spPr>
          <a:xfrm>
            <a:off x="5187483" y="2775207"/>
            <a:ext cx="134937" cy="134938"/>
          </a:xfrm>
          <a:prstGeom prst="ellipse">
            <a:avLst/>
          </a:prstGeom>
          <a:gradFill rotWithShape="1">
            <a:gsLst>
              <a:gs pos="0">
                <a:srgbClr val="755DD9">
                  <a:hueOff val="-239747"/>
                  <a:satOff val="-14768"/>
                  <a:lumOff val="-3993"/>
                  <a:alphaOff val="0"/>
                  <a:lumMod val="110000"/>
                  <a:satMod val="105000"/>
                  <a:tint val="67000"/>
                </a:srgbClr>
              </a:gs>
              <a:gs pos="50000">
                <a:srgbClr val="755DD9">
                  <a:hueOff val="-239747"/>
                  <a:satOff val="-14768"/>
                  <a:lumOff val="-3993"/>
                  <a:alphaOff val="0"/>
                  <a:lumMod val="105000"/>
                  <a:satMod val="103000"/>
                  <a:tint val="73000"/>
                </a:srgbClr>
              </a:gs>
              <a:gs pos="100000">
                <a:srgbClr val="755DD9">
                  <a:hueOff val="-239747"/>
                  <a:satOff val="-14768"/>
                  <a:lumOff val="-3993"/>
                  <a:alphaOff val="0"/>
                  <a:lumMod val="105000"/>
                  <a:satMod val="109000"/>
                  <a:tint val="81000"/>
                </a:srgbClr>
              </a:gs>
            </a:gsLst>
            <a:lin ang="5400000" scaled="0"/>
          </a:gradFill>
          <a:ln w="6350" cap="flat" cmpd="sng" algn="ctr">
            <a:solidFill>
              <a:srgbClr val="755DD9">
                <a:hueOff val="-239747"/>
                <a:satOff val="-14768"/>
                <a:lumOff val="-3993"/>
                <a:alphaOff val="0"/>
              </a:srgbClr>
            </a:solidFill>
            <a:prstDash val="solid"/>
            <a:miter lim="800000"/>
          </a:ln>
          <a:effectLst/>
        </p:spPr>
      </p:sp>
      <p:sp>
        <p:nvSpPr>
          <p:cNvPr id="41" name="Oval 40"/>
          <p:cNvSpPr/>
          <p:nvPr/>
        </p:nvSpPr>
        <p:spPr>
          <a:xfrm>
            <a:off x="4922370" y="2775207"/>
            <a:ext cx="133350" cy="134938"/>
          </a:xfrm>
          <a:prstGeom prst="ellipse">
            <a:avLst/>
          </a:prstGeom>
          <a:gradFill rotWithShape="1">
            <a:gsLst>
              <a:gs pos="0">
                <a:srgbClr val="755DD9">
                  <a:hueOff val="-251164"/>
                  <a:satOff val="-15471"/>
                  <a:lumOff val="-4183"/>
                  <a:alphaOff val="0"/>
                  <a:lumMod val="110000"/>
                  <a:satMod val="105000"/>
                  <a:tint val="67000"/>
                </a:srgbClr>
              </a:gs>
              <a:gs pos="50000">
                <a:srgbClr val="755DD9">
                  <a:hueOff val="-251164"/>
                  <a:satOff val="-15471"/>
                  <a:lumOff val="-4183"/>
                  <a:alphaOff val="0"/>
                  <a:lumMod val="105000"/>
                  <a:satMod val="103000"/>
                  <a:tint val="73000"/>
                </a:srgbClr>
              </a:gs>
              <a:gs pos="100000">
                <a:srgbClr val="755DD9">
                  <a:hueOff val="-251164"/>
                  <a:satOff val="-15471"/>
                  <a:lumOff val="-4183"/>
                  <a:alphaOff val="0"/>
                  <a:lumMod val="105000"/>
                  <a:satMod val="109000"/>
                  <a:tint val="81000"/>
                </a:srgbClr>
              </a:gs>
            </a:gsLst>
            <a:lin ang="5400000" scaled="0"/>
          </a:gradFill>
          <a:ln w="6350" cap="flat" cmpd="sng" algn="ctr">
            <a:solidFill>
              <a:srgbClr val="755DD9">
                <a:hueOff val="-251164"/>
                <a:satOff val="-15471"/>
                <a:lumOff val="-4183"/>
                <a:alphaOff val="0"/>
              </a:srgbClr>
            </a:solidFill>
            <a:prstDash val="solid"/>
            <a:miter lim="800000"/>
          </a:ln>
          <a:effectLst/>
        </p:spPr>
      </p:sp>
      <p:sp>
        <p:nvSpPr>
          <p:cNvPr id="42" name="Oval 41"/>
          <p:cNvSpPr/>
          <p:nvPr/>
        </p:nvSpPr>
        <p:spPr>
          <a:xfrm>
            <a:off x="4654083" y="2775207"/>
            <a:ext cx="134937" cy="134938"/>
          </a:xfrm>
          <a:prstGeom prst="ellipse">
            <a:avLst/>
          </a:prstGeom>
          <a:gradFill rotWithShape="1">
            <a:gsLst>
              <a:gs pos="0">
                <a:srgbClr val="755DD9">
                  <a:hueOff val="-262580"/>
                  <a:satOff val="-16175"/>
                  <a:lumOff val="-4373"/>
                  <a:alphaOff val="0"/>
                  <a:lumMod val="110000"/>
                  <a:satMod val="105000"/>
                  <a:tint val="67000"/>
                </a:srgbClr>
              </a:gs>
              <a:gs pos="50000">
                <a:srgbClr val="755DD9">
                  <a:hueOff val="-262580"/>
                  <a:satOff val="-16175"/>
                  <a:lumOff val="-4373"/>
                  <a:alphaOff val="0"/>
                  <a:lumMod val="105000"/>
                  <a:satMod val="103000"/>
                  <a:tint val="73000"/>
                </a:srgbClr>
              </a:gs>
              <a:gs pos="100000">
                <a:srgbClr val="755DD9">
                  <a:hueOff val="-262580"/>
                  <a:satOff val="-16175"/>
                  <a:lumOff val="-4373"/>
                  <a:alphaOff val="0"/>
                  <a:lumMod val="105000"/>
                  <a:satMod val="109000"/>
                  <a:tint val="81000"/>
                </a:srgbClr>
              </a:gs>
            </a:gsLst>
            <a:lin ang="5400000" scaled="0"/>
          </a:gradFill>
          <a:ln w="6350" cap="flat" cmpd="sng" algn="ctr">
            <a:solidFill>
              <a:srgbClr val="755DD9">
                <a:hueOff val="-262580"/>
                <a:satOff val="-16175"/>
                <a:lumOff val="-4373"/>
                <a:alphaOff val="0"/>
              </a:srgbClr>
            </a:solidFill>
            <a:prstDash val="solid"/>
            <a:miter lim="800000"/>
          </a:ln>
          <a:effectLst/>
        </p:spPr>
      </p:sp>
      <p:sp>
        <p:nvSpPr>
          <p:cNvPr id="43" name="Oval 42"/>
          <p:cNvSpPr/>
          <p:nvPr/>
        </p:nvSpPr>
        <p:spPr>
          <a:xfrm>
            <a:off x="4388970" y="2775207"/>
            <a:ext cx="134938" cy="134938"/>
          </a:xfrm>
          <a:prstGeom prst="ellipse">
            <a:avLst/>
          </a:prstGeom>
          <a:gradFill rotWithShape="1">
            <a:gsLst>
              <a:gs pos="0">
                <a:srgbClr val="755DD9">
                  <a:hueOff val="-273997"/>
                  <a:satOff val="-16878"/>
                  <a:lumOff val="-4563"/>
                  <a:alphaOff val="0"/>
                  <a:lumMod val="110000"/>
                  <a:satMod val="105000"/>
                  <a:tint val="67000"/>
                </a:srgbClr>
              </a:gs>
              <a:gs pos="50000">
                <a:srgbClr val="755DD9">
                  <a:hueOff val="-273997"/>
                  <a:satOff val="-16878"/>
                  <a:lumOff val="-4563"/>
                  <a:alphaOff val="0"/>
                  <a:lumMod val="105000"/>
                  <a:satMod val="103000"/>
                  <a:tint val="73000"/>
                </a:srgbClr>
              </a:gs>
              <a:gs pos="100000">
                <a:srgbClr val="755DD9">
                  <a:hueOff val="-273997"/>
                  <a:satOff val="-16878"/>
                  <a:lumOff val="-4563"/>
                  <a:alphaOff val="0"/>
                  <a:lumMod val="105000"/>
                  <a:satMod val="109000"/>
                  <a:tint val="81000"/>
                </a:srgbClr>
              </a:gs>
            </a:gsLst>
            <a:lin ang="5400000" scaled="0"/>
          </a:gradFill>
          <a:ln w="6350" cap="flat" cmpd="sng" algn="ctr">
            <a:solidFill>
              <a:srgbClr val="755DD9">
                <a:hueOff val="-273997"/>
                <a:satOff val="-16878"/>
                <a:lumOff val="-4563"/>
                <a:alphaOff val="0"/>
              </a:srgbClr>
            </a:solidFill>
            <a:prstDash val="solid"/>
            <a:miter lim="800000"/>
          </a:ln>
          <a:effectLst/>
        </p:spPr>
      </p:sp>
      <p:sp>
        <p:nvSpPr>
          <p:cNvPr id="44" name="Oval 43"/>
          <p:cNvSpPr/>
          <p:nvPr/>
        </p:nvSpPr>
        <p:spPr>
          <a:xfrm>
            <a:off x="4122270" y="2775207"/>
            <a:ext cx="133350" cy="134938"/>
          </a:xfrm>
          <a:prstGeom prst="ellipse">
            <a:avLst/>
          </a:prstGeom>
          <a:gradFill rotWithShape="1">
            <a:gsLst>
              <a:gs pos="0">
                <a:srgbClr val="755DD9">
                  <a:hueOff val="-285414"/>
                  <a:satOff val="-17581"/>
                  <a:lumOff val="-4753"/>
                  <a:alphaOff val="0"/>
                  <a:lumMod val="110000"/>
                  <a:satMod val="105000"/>
                  <a:tint val="67000"/>
                </a:srgbClr>
              </a:gs>
              <a:gs pos="50000">
                <a:srgbClr val="755DD9">
                  <a:hueOff val="-285414"/>
                  <a:satOff val="-17581"/>
                  <a:lumOff val="-4753"/>
                  <a:alphaOff val="0"/>
                  <a:lumMod val="105000"/>
                  <a:satMod val="103000"/>
                  <a:tint val="73000"/>
                </a:srgbClr>
              </a:gs>
              <a:gs pos="100000">
                <a:srgbClr val="755DD9">
                  <a:hueOff val="-285414"/>
                  <a:satOff val="-17581"/>
                  <a:lumOff val="-4753"/>
                  <a:alphaOff val="0"/>
                  <a:lumMod val="105000"/>
                  <a:satMod val="109000"/>
                  <a:tint val="81000"/>
                </a:srgbClr>
              </a:gs>
            </a:gsLst>
            <a:lin ang="5400000" scaled="0"/>
          </a:gradFill>
          <a:ln w="6350" cap="flat" cmpd="sng" algn="ctr">
            <a:solidFill>
              <a:srgbClr val="755DD9">
                <a:hueOff val="-285414"/>
                <a:satOff val="-17581"/>
                <a:lumOff val="-4753"/>
                <a:alphaOff val="0"/>
              </a:srgbClr>
            </a:solidFill>
            <a:prstDash val="solid"/>
            <a:miter lim="800000"/>
          </a:ln>
          <a:effectLst/>
        </p:spPr>
      </p:sp>
      <p:sp>
        <p:nvSpPr>
          <p:cNvPr id="45" name="Freeform 44"/>
          <p:cNvSpPr/>
          <p:nvPr/>
        </p:nvSpPr>
        <p:spPr>
          <a:xfrm>
            <a:off x="4120683" y="2430720"/>
            <a:ext cx="1195387" cy="346075"/>
          </a:xfrm>
          <a:custGeom>
            <a:avLst/>
            <a:gdLst>
              <a:gd name="connsiteX0" fmla="*/ 0 w 1195180"/>
              <a:gd name="connsiteY0" fmla="*/ 0 h 346836"/>
              <a:gd name="connsiteX1" fmla="*/ 1195180 w 1195180"/>
              <a:gd name="connsiteY1" fmla="*/ 0 h 346836"/>
              <a:gd name="connsiteX2" fmla="*/ 1195180 w 1195180"/>
              <a:gd name="connsiteY2" fmla="*/ 346836 h 346836"/>
              <a:gd name="connsiteX3" fmla="*/ 0 w 1195180"/>
              <a:gd name="connsiteY3" fmla="*/ 346836 h 346836"/>
              <a:gd name="connsiteX4" fmla="*/ 0 w 1195180"/>
              <a:gd name="connsiteY4" fmla="*/ 0 h 346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5180" h="346836">
                <a:moveTo>
                  <a:pt x="0" y="0"/>
                </a:moveTo>
                <a:lnTo>
                  <a:pt x="1195180" y="0"/>
                </a:lnTo>
                <a:lnTo>
                  <a:pt x="1195180" y="346836"/>
                </a:lnTo>
                <a:lnTo>
                  <a:pt x="0" y="346836"/>
                </a:lnTo>
                <a:lnTo>
                  <a:pt x="0" y="0"/>
                </a:lnTo>
                <a:close/>
              </a:path>
            </a:pathLst>
          </a:custGeom>
          <a:noFill/>
          <a:ln>
            <a:noFill/>
          </a:ln>
          <a:effectLst/>
        </p:spPr>
        <p:txBody>
          <a:bodyPr lIns="0" tIns="0" rIns="0" bIns="0" spcCol="1270" anchor="b"/>
          <a:lstStyle/>
          <a:p>
            <a:pPr marL="0" marR="0" lvl="0" indent="0" defTabSz="844550" eaLnBrk="1" fontAlgn="auto" latinLnBrk="0" hangingPunct="1">
              <a:lnSpc>
                <a:spcPct val="90000"/>
              </a:lnSpc>
              <a:spcBef>
                <a:spcPct val="0"/>
              </a:spcBef>
              <a:spcAft>
                <a:spcPct val="35000"/>
              </a:spcAft>
              <a:buClrTx/>
              <a:buSzTx/>
              <a:buFontTx/>
              <a:buNone/>
              <a:tabLst/>
              <a:defRPr/>
            </a:pPr>
            <a:r>
              <a:rPr kumimoji="0" lang="en-US" sz="1900" b="0" i="0" u="none" strike="noStrike" kern="0" cap="none" spc="0" normalizeH="0" baseline="0" noProof="0" dirty="0">
                <a:ln>
                  <a:noFill/>
                </a:ln>
                <a:solidFill>
                  <a:srgbClr val="341933">
                    <a:hueOff val="0"/>
                    <a:satOff val="0"/>
                    <a:lumOff val="0"/>
                    <a:alphaOff val="0"/>
                  </a:srgbClr>
                </a:solidFill>
                <a:effectLst/>
                <a:uLnTx/>
                <a:uFillTx/>
                <a:latin typeface="Calibri" panose="020F0502020204030204"/>
                <a:ea typeface="+mn-ea"/>
                <a:cs typeface="+mn-cs"/>
              </a:rPr>
              <a:t>Lack of time</a:t>
            </a:r>
          </a:p>
        </p:txBody>
      </p:sp>
      <p:sp>
        <p:nvSpPr>
          <p:cNvPr id="46" name="Oval 45"/>
          <p:cNvSpPr/>
          <p:nvPr/>
        </p:nvSpPr>
        <p:spPr>
          <a:xfrm>
            <a:off x="5735170" y="3360995"/>
            <a:ext cx="269875" cy="269875"/>
          </a:xfrm>
          <a:prstGeom prst="ellipse">
            <a:avLst/>
          </a:prstGeom>
          <a:gradFill rotWithShape="1">
            <a:gsLst>
              <a:gs pos="0">
                <a:srgbClr val="755DD9">
                  <a:hueOff val="-308247"/>
                  <a:satOff val="-18988"/>
                  <a:lumOff val="-5133"/>
                  <a:alphaOff val="0"/>
                  <a:lumMod val="110000"/>
                  <a:satMod val="105000"/>
                  <a:tint val="67000"/>
                </a:srgbClr>
              </a:gs>
              <a:gs pos="50000">
                <a:srgbClr val="755DD9">
                  <a:hueOff val="-308247"/>
                  <a:satOff val="-18988"/>
                  <a:lumOff val="-5133"/>
                  <a:alphaOff val="0"/>
                  <a:lumMod val="105000"/>
                  <a:satMod val="103000"/>
                  <a:tint val="73000"/>
                </a:srgbClr>
              </a:gs>
              <a:gs pos="100000">
                <a:srgbClr val="755DD9">
                  <a:hueOff val="-308247"/>
                  <a:satOff val="-18988"/>
                  <a:lumOff val="-5133"/>
                  <a:alphaOff val="0"/>
                  <a:lumMod val="105000"/>
                  <a:satMod val="109000"/>
                  <a:tint val="81000"/>
                </a:srgbClr>
              </a:gs>
            </a:gsLst>
            <a:lin ang="5400000" scaled="0"/>
          </a:gradFill>
          <a:ln w="6350" cap="flat" cmpd="sng" algn="ctr">
            <a:solidFill>
              <a:srgbClr val="755DD9">
                <a:hueOff val="-308247"/>
                <a:satOff val="-18988"/>
                <a:lumOff val="-5133"/>
                <a:alphaOff val="0"/>
              </a:srgbClr>
            </a:solidFill>
            <a:prstDash val="solid"/>
            <a:miter lim="800000"/>
          </a:ln>
          <a:effectLst/>
        </p:spPr>
      </p:sp>
      <p:sp>
        <p:nvSpPr>
          <p:cNvPr id="47" name="Oval 46"/>
          <p:cNvSpPr/>
          <p:nvPr/>
        </p:nvSpPr>
        <p:spPr>
          <a:xfrm>
            <a:off x="5562133" y="3635632"/>
            <a:ext cx="134937" cy="134938"/>
          </a:xfrm>
          <a:prstGeom prst="ellipse">
            <a:avLst/>
          </a:prstGeom>
          <a:gradFill rotWithShape="1">
            <a:gsLst>
              <a:gs pos="0">
                <a:srgbClr val="755DD9">
                  <a:hueOff val="-319663"/>
                  <a:satOff val="-19691"/>
                  <a:lumOff val="-5323"/>
                  <a:alphaOff val="0"/>
                  <a:lumMod val="110000"/>
                  <a:satMod val="105000"/>
                  <a:tint val="67000"/>
                </a:srgbClr>
              </a:gs>
              <a:gs pos="50000">
                <a:srgbClr val="755DD9">
                  <a:hueOff val="-319663"/>
                  <a:satOff val="-19691"/>
                  <a:lumOff val="-5323"/>
                  <a:alphaOff val="0"/>
                  <a:lumMod val="105000"/>
                  <a:satMod val="103000"/>
                  <a:tint val="73000"/>
                </a:srgbClr>
              </a:gs>
              <a:gs pos="100000">
                <a:srgbClr val="755DD9">
                  <a:hueOff val="-319663"/>
                  <a:satOff val="-19691"/>
                  <a:lumOff val="-5323"/>
                  <a:alphaOff val="0"/>
                  <a:lumMod val="105000"/>
                  <a:satMod val="109000"/>
                  <a:tint val="81000"/>
                </a:srgbClr>
              </a:gs>
            </a:gsLst>
            <a:lin ang="5400000" scaled="0"/>
          </a:gradFill>
          <a:ln w="6350" cap="flat" cmpd="sng" algn="ctr">
            <a:solidFill>
              <a:srgbClr val="755DD9">
                <a:hueOff val="-319663"/>
                <a:satOff val="-19691"/>
                <a:lumOff val="-5323"/>
                <a:alphaOff val="0"/>
              </a:srgbClr>
            </a:solidFill>
            <a:prstDash val="solid"/>
            <a:miter lim="800000"/>
          </a:ln>
          <a:effectLst/>
        </p:spPr>
      </p:sp>
      <p:sp>
        <p:nvSpPr>
          <p:cNvPr id="48" name="Oval 47"/>
          <p:cNvSpPr/>
          <p:nvPr/>
        </p:nvSpPr>
        <p:spPr>
          <a:xfrm>
            <a:off x="5273208" y="3635632"/>
            <a:ext cx="134937" cy="134938"/>
          </a:xfrm>
          <a:prstGeom prst="ellipse">
            <a:avLst/>
          </a:prstGeom>
          <a:gradFill rotWithShape="1">
            <a:gsLst>
              <a:gs pos="0">
                <a:srgbClr val="755DD9">
                  <a:hueOff val="-331080"/>
                  <a:satOff val="-20394"/>
                  <a:lumOff val="-5514"/>
                  <a:alphaOff val="0"/>
                  <a:lumMod val="110000"/>
                  <a:satMod val="105000"/>
                  <a:tint val="67000"/>
                </a:srgbClr>
              </a:gs>
              <a:gs pos="50000">
                <a:srgbClr val="755DD9">
                  <a:hueOff val="-331080"/>
                  <a:satOff val="-20394"/>
                  <a:lumOff val="-5514"/>
                  <a:alphaOff val="0"/>
                  <a:lumMod val="105000"/>
                  <a:satMod val="103000"/>
                  <a:tint val="73000"/>
                </a:srgbClr>
              </a:gs>
              <a:gs pos="100000">
                <a:srgbClr val="755DD9">
                  <a:hueOff val="-331080"/>
                  <a:satOff val="-20394"/>
                  <a:lumOff val="-5514"/>
                  <a:alphaOff val="0"/>
                  <a:lumMod val="105000"/>
                  <a:satMod val="109000"/>
                  <a:tint val="81000"/>
                </a:srgbClr>
              </a:gs>
            </a:gsLst>
            <a:lin ang="5400000" scaled="0"/>
          </a:gradFill>
          <a:ln w="6350" cap="flat" cmpd="sng" algn="ctr">
            <a:solidFill>
              <a:srgbClr val="755DD9">
                <a:hueOff val="-331080"/>
                <a:satOff val="-20394"/>
                <a:lumOff val="-5514"/>
                <a:alphaOff val="0"/>
              </a:srgbClr>
            </a:solidFill>
            <a:prstDash val="solid"/>
            <a:miter lim="800000"/>
          </a:ln>
          <a:effectLst/>
        </p:spPr>
      </p:sp>
      <p:sp>
        <p:nvSpPr>
          <p:cNvPr id="49" name="Oval 48"/>
          <p:cNvSpPr/>
          <p:nvPr/>
        </p:nvSpPr>
        <p:spPr>
          <a:xfrm>
            <a:off x="4985870" y="3635632"/>
            <a:ext cx="134938" cy="134938"/>
          </a:xfrm>
          <a:prstGeom prst="ellipse">
            <a:avLst/>
          </a:prstGeom>
          <a:gradFill rotWithShape="1">
            <a:gsLst>
              <a:gs pos="0">
                <a:srgbClr val="755DD9">
                  <a:hueOff val="-342496"/>
                  <a:satOff val="-21097"/>
                  <a:lumOff val="-5704"/>
                  <a:alphaOff val="0"/>
                  <a:lumMod val="110000"/>
                  <a:satMod val="105000"/>
                  <a:tint val="67000"/>
                </a:srgbClr>
              </a:gs>
              <a:gs pos="50000">
                <a:srgbClr val="755DD9">
                  <a:hueOff val="-342496"/>
                  <a:satOff val="-21097"/>
                  <a:lumOff val="-5704"/>
                  <a:alphaOff val="0"/>
                  <a:lumMod val="105000"/>
                  <a:satMod val="103000"/>
                  <a:tint val="73000"/>
                </a:srgbClr>
              </a:gs>
              <a:gs pos="100000">
                <a:srgbClr val="755DD9">
                  <a:hueOff val="-342496"/>
                  <a:satOff val="-21097"/>
                  <a:lumOff val="-5704"/>
                  <a:alphaOff val="0"/>
                  <a:lumMod val="105000"/>
                  <a:satMod val="109000"/>
                  <a:tint val="81000"/>
                </a:srgbClr>
              </a:gs>
            </a:gsLst>
            <a:lin ang="5400000" scaled="0"/>
          </a:gradFill>
          <a:ln w="6350" cap="flat" cmpd="sng" algn="ctr">
            <a:solidFill>
              <a:srgbClr val="755DD9">
                <a:hueOff val="-342496"/>
                <a:satOff val="-21097"/>
                <a:lumOff val="-5704"/>
                <a:alphaOff val="0"/>
              </a:srgbClr>
            </a:solidFill>
            <a:prstDash val="solid"/>
            <a:miter lim="800000"/>
          </a:ln>
          <a:effectLst/>
        </p:spPr>
      </p:sp>
      <p:sp>
        <p:nvSpPr>
          <p:cNvPr id="50" name="Oval 49"/>
          <p:cNvSpPr/>
          <p:nvPr/>
        </p:nvSpPr>
        <p:spPr>
          <a:xfrm>
            <a:off x="4698533" y="3635632"/>
            <a:ext cx="134937" cy="134938"/>
          </a:xfrm>
          <a:prstGeom prst="ellipse">
            <a:avLst/>
          </a:prstGeom>
          <a:gradFill rotWithShape="1">
            <a:gsLst>
              <a:gs pos="0">
                <a:srgbClr val="755DD9">
                  <a:hueOff val="-353913"/>
                  <a:satOff val="-21801"/>
                  <a:lumOff val="-5894"/>
                  <a:alphaOff val="0"/>
                  <a:lumMod val="110000"/>
                  <a:satMod val="105000"/>
                  <a:tint val="67000"/>
                </a:srgbClr>
              </a:gs>
              <a:gs pos="50000">
                <a:srgbClr val="755DD9">
                  <a:hueOff val="-353913"/>
                  <a:satOff val="-21801"/>
                  <a:lumOff val="-5894"/>
                  <a:alphaOff val="0"/>
                  <a:lumMod val="105000"/>
                  <a:satMod val="103000"/>
                  <a:tint val="73000"/>
                </a:srgbClr>
              </a:gs>
              <a:gs pos="100000">
                <a:srgbClr val="755DD9">
                  <a:hueOff val="-353913"/>
                  <a:satOff val="-21801"/>
                  <a:lumOff val="-5894"/>
                  <a:alphaOff val="0"/>
                  <a:lumMod val="105000"/>
                  <a:satMod val="109000"/>
                  <a:tint val="81000"/>
                </a:srgbClr>
              </a:gs>
            </a:gsLst>
            <a:lin ang="5400000" scaled="0"/>
          </a:gradFill>
          <a:ln w="6350" cap="flat" cmpd="sng" algn="ctr">
            <a:solidFill>
              <a:srgbClr val="755DD9">
                <a:hueOff val="-353913"/>
                <a:satOff val="-21801"/>
                <a:lumOff val="-5894"/>
                <a:alphaOff val="0"/>
              </a:srgbClr>
            </a:solidFill>
            <a:prstDash val="solid"/>
            <a:miter lim="800000"/>
          </a:ln>
          <a:effectLst/>
        </p:spPr>
      </p:sp>
      <p:sp>
        <p:nvSpPr>
          <p:cNvPr id="51" name="Oval 50"/>
          <p:cNvSpPr/>
          <p:nvPr/>
        </p:nvSpPr>
        <p:spPr>
          <a:xfrm>
            <a:off x="4409608" y="3635632"/>
            <a:ext cx="134937" cy="134938"/>
          </a:xfrm>
          <a:prstGeom prst="ellipse">
            <a:avLst/>
          </a:prstGeom>
          <a:gradFill rotWithShape="1">
            <a:gsLst>
              <a:gs pos="0">
                <a:srgbClr val="755DD9">
                  <a:hueOff val="-365329"/>
                  <a:satOff val="-22504"/>
                  <a:lumOff val="-6084"/>
                  <a:alphaOff val="0"/>
                  <a:lumMod val="110000"/>
                  <a:satMod val="105000"/>
                  <a:tint val="67000"/>
                </a:srgbClr>
              </a:gs>
              <a:gs pos="50000">
                <a:srgbClr val="755DD9">
                  <a:hueOff val="-365329"/>
                  <a:satOff val="-22504"/>
                  <a:lumOff val="-6084"/>
                  <a:alphaOff val="0"/>
                  <a:lumMod val="105000"/>
                  <a:satMod val="103000"/>
                  <a:tint val="73000"/>
                </a:srgbClr>
              </a:gs>
              <a:gs pos="100000">
                <a:srgbClr val="755DD9">
                  <a:hueOff val="-365329"/>
                  <a:satOff val="-22504"/>
                  <a:lumOff val="-6084"/>
                  <a:alphaOff val="0"/>
                  <a:lumMod val="105000"/>
                  <a:satMod val="109000"/>
                  <a:tint val="81000"/>
                </a:srgbClr>
              </a:gs>
            </a:gsLst>
            <a:lin ang="5400000" scaled="0"/>
          </a:gradFill>
          <a:ln w="6350" cap="flat" cmpd="sng" algn="ctr">
            <a:solidFill>
              <a:srgbClr val="755DD9">
                <a:hueOff val="-365329"/>
                <a:satOff val="-22504"/>
                <a:lumOff val="-6084"/>
                <a:alphaOff val="0"/>
              </a:srgbClr>
            </a:solidFill>
            <a:prstDash val="solid"/>
            <a:miter lim="800000"/>
          </a:ln>
          <a:effectLst/>
        </p:spPr>
      </p:sp>
      <p:sp>
        <p:nvSpPr>
          <p:cNvPr id="52" name="Oval 51"/>
          <p:cNvSpPr/>
          <p:nvPr/>
        </p:nvSpPr>
        <p:spPr>
          <a:xfrm>
            <a:off x="4122270" y="3635632"/>
            <a:ext cx="133350" cy="134938"/>
          </a:xfrm>
          <a:prstGeom prst="ellipse">
            <a:avLst/>
          </a:prstGeom>
          <a:gradFill rotWithShape="1">
            <a:gsLst>
              <a:gs pos="0">
                <a:srgbClr val="755DD9">
                  <a:hueOff val="-376746"/>
                  <a:satOff val="-23207"/>
                  <a:lumOff val="-6274"/>
                  <a:alphaOff val="0"/>
                  <a:lumMod val="110000"/>
                  <a:satMod val="105000"/>
                  <a:tint val="67000"/>
                </a:srgbClr>
              </a:gs>
              <a:gs pos="50000">
                <a:srgbClr val="755DD9">
                  <a:hueOff val="-376746"/>
                  <a:satOff val="-23207"/>
                  <a:lumOff val="-6274"/>
                  <a:alphaOff val="0"/>
                  <a:lumMod val="105000"/>
                  <a:satMod val="103000"/>
                  <a:tint val="73000"/>
                </a:srgbClr>
              </a:gs>
              <a:gs pos="100000">
                <a:srgbClr val="755DD9">
                  <a:hueOff val="-376746"/>
                  <a:satOff val="-23207"/>
                  <a:lumOff val="-6274"/>
                  <a:alphaOff val="0"/>
                  <a:lumMod val="105000"/>
                  <a:satMod val="109000"/>
                  <a:tint val="81000"/>
                </a:srgbClr>
              </a:gs>
            </a:gsLst>
            <a:lin ang="5400000" scaled="0"/>
          </a:gradFill>
          <a:ln w="6350" cap="flat" cmpd="sng" algn="ctr">
            <a:solidFill>
              <a:srgbClr val="755DD9">
                <a:hueOff val="-376746"/>
                <a:satOff val="-23207"/>
                <a:lumOff val="-6274"/>
                <a:alphaOff val="0"/>
              </a:srgbClr>
            </a:solidFill>
            <a:prstDash val="solid"/>
            <a:miter lim="800000"/>
          </a:ln>
          <a:effectLst/>
        </p:spPr>
      </p:sp>
      <p:sp>
        <p:nvSpPr>
          <p:cNvPr id="53" name="Freeform 52"/>
          <p:cNvSpPr/>
          <p:nvPr/>
        </p:nvSpPr>
        <p:spPr>
          <a:xfrm>
            <a:off x="4120683" y="3287970"/>
            <a:ext cx="1579562" cy="347662"/>
          </a:xfrm>
          <a:custGeom>
            <a:avLst/>
            <a:gdLst>
              <a:gd name="connsiteX0" fmla="*/ 0 w 1580419"/>
              <a:gd name="connsiteY0" fmla="*/ 0 h 346836"/>
              <a:gd name="connsiteX1" fmla="*/ 1580419 w 1580419"/>
              <a:gd name="connsiteY1" fmla="*/ 0 h 346836"/>
              <a:gd name="connsiteX2" fmla="*/ 1580419 w 1580419"/>
              <a:gd name="connsiteY2" fmla="*/ 346836 h 346836"/>
              <a:gd name="connsiteX3" fmla="*/ 0 w 1580419"/>
              <a:gd name="connsiteY3" fmla="*/ 346836 h 346836"/>
              <a:gd name="connsiteX4" fmla="*/ 0 w 1580419"/>
              <a:gd name="connsiteY4" fmla="*/ 0 h 346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0419" h="346836">
                <a:moveTo>
                  <a:pt x="0" y="0"/>
                </a:moveTo>
                <a:lnTo>
                  <a:pt x="1580419" y="0"/>
                </a:lnTo>
                <a:lnTo>
                  <a:pt x="1580419" y="346836"/>
                </a:lnTo>
                <a:lnTo>
                  <a:pt x="0" y="346836"/>
                </a:lnTo>
                <a:lnTo>
                  <a:pt x="0" y="0"/>
                </a:lnTo>
                <a:close/>
              </a:path>
            </a:pathLst>
          </a:custGeom>
          <a:noFill/>
          <a:ln>
            <a:noFill/>
          </a:ln>
          <a:effectLst/>
        </p:spPr>
        <p:txBody>
          <a:bodyPr lIns="0" tIns="0" rIns="0" bIns="0" spcCol="1270" anchor="b"/>
          <a:lstStyle/>
          <a:p>
            <a:pPr marL="0" marR="0" lvl="0" indent="0" defTabSz="844550" eaLnBrk="1" fontAlgn="auto" latinLnBrk="0" hangingPunct="1">
              <a:lnSpc>
                <a:spcPct val="90000"/>
              </a:lnSpc>
              <a:spcBef>
                <a:spcPct val="0"/>
              </a:spcBef>
              <a:spcAft>
                <a:spcPct val="35000"/>
              </a:spcAft>
              <a:buClrTx/>
              <a:buSzTx/>
              <a:buFontTx/>
              <a:buNone/>
              <a:tabLst/>
              <a:defRPr/>
            </a:pPr>
            <a:r>
              <a:rPr kumimoji="0" lang="en-US" sz="1900" b="0" i="0" u="none" strike="noStrike" kern="0" cap="none" spc="0" normalizeH="0" baseline="0" noProof="0">
                <a:ln>
                  <a:noFill/>
                </a:ln>
                <a:solidFill>
                  <a:srgbClr val="341933">
                    <a:hueOff val="0"/>
                    <a:satOff val="0"/>
                    <a:lumOff val="0"/>
                    <a:alphaOff val="0"/>
                  </a:srgbClr>
                </a:solidFill>
                <a:effectLst/>
                <a:uLnTx/>
                <a:uFillTx/>
                <a:latin typeface="Calibri" panose="020F0502020204030204"/>
                <a:ea typeface="+mn-ea"/>
                <a:cs typeface="+mn-cs"/>
              </a:rPr>
              <a:t>Poor Judgment</a:t>
            </a:r>
          </a:p>
        </p:txBody>
      </p:sp>
      <p:sp>
        <p:nvSpPr>
          <p:cNvPr id="54" name="Rounded Rectangle 53"/>
          <p:cNvSpPr/>
          <p:nvPr/>
        </p:nvSpPr>
        <p:spPr>
          <a:xfrm>
            <a:off x="8818095" y="2103695"/>
            <a:ext cx="2298700" cy="1155700"/>
          </a:xfrm>
          <a:prstGeom prst="roundRect">
            <a:avLst/>
          </a:prstGeom>
          <a:solidFill>
            <a:srgbClr val="FFFFFF">
              <a:lumMod val="95000"/>
            </a:srgbClr>
          </a:solidFill>
          <a:ln w="12700" cap="flat" cmpd="sng" algn="ctr">
            <a:solidFill>
              <a:srgbClr val="92278F">
                <a:shade val="50000"/>
              </a:srgbClr>
            </a:solidFill>
            <a:prstDash val="solid"/>
            <a:miter lim="800000"/>
          </a:ln>
          <a:effectLst/>
        </p:spPr>
        <p:txBody>
          <a:bodyPr anchor="ct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Not achieve desired Outcomes</a:t>
            </a:r>
            <a:endParaRPr kumimoji="0" lang="en-GB" sz="1800" b="0" i="0" u="none" strike="noStrike" kern="0" cap="none" spc="0" normalizeH="0" baseline="0" noProof="0" dirty="0">
              <a:ln>
                <a:noFill/>
              </a:ln>
              <a:solidFill>
                <a:srgbClr val="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55" name="Text Box 2"/>
          <p:cNvSpPr txBox="1">
            <a:spLocks noChangeArrowheads="1"/>
          </p:cNvSpPr>
          <p:nvPr/>
        </p:nvSpPr>
        <p:spPr bwMode="auto">
          <a:xfrm>
            <a:off x="3817470" y="3961070"/>
            <a:ext cx="2913063" cy="530225"/>
          </a:xfrm>
          <a:prstGeom prst="rect">
            <a:avLst/>
          </a:prstGeom>
          <a:solidFill>
            <a:srgbClr val="F3F3F3"/>
          </a:solidFill>
          <a:ln w="9525">
            <a:solidFill>
              <a:srgbClr val="FFFFFF"/>
            </a:solidFill>
            <a:miter lim="800000"/>
            <a:headEnd/>
            <a:tailEnd/>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defTabSz="914400" eaLnBrk="1" fontAlgn="base" latinLnBrk="0" hangingPunct="1">
              <a:lnSpc>
                <a:spcPct val="107000"/>
              </a:lnSpc>
              <a:spcBef>
                <a:spcPct val="0"/>
              </a:spcBef>
              <a:spcAft>
                <a:spcPts val="800"/>
              </a:spcAft>
              <a:buClrTx/>
              <a:buSzTx/>
              <a:buFontTx/>
              <a:buNone/>
              <a:tabLst/>
              <a:defRPr/>
            </a:pPr>
            <a:r>
              <a:rPr kumimoji="0" lang="en-GB" altLang="en-US" sz="1800" b="1" i="0" u="none" strike="noStrike" kern="0" cap="none" spc="0" normalizeH="0" baseline="0" noProof="0" dirty="0">
                <a:ln>
                  <a:noFill/>
                </a:ln>
                <a:solidFill>
                  <a:srgbClr val="341933"/>
                </a:solidFill>
                <a:effectLst/>
                <a:uLnTx/>
                <a:uFillTx/>
                <a:latin typeface="Calibri" panose="020F0502020204030204" pitchFamily="34" charset="0"/>
                <a:ea typeface="Calibri" panose="020F0502020204030204" pitchFamily="34" charset="0"/>
                <a:cs typeface="Times New Roman" panose="02020603050405020304" pitchFamily="18" charset="0"/>
              </a:rPr>
              <a:t>Selecting the wrong option</a:t>
            </a:r>
          </a:p>
        </p:txBody>
      </p:sp>
      <p:sp>
        <p:nvSpPr>
          <p:cNvPr id="56" name="Rectangle 55"/>
          <p:cNvSpPr>
            <a:spLocks noChangeArrowheads="1"/>
          </p:cNvSpPr>
          <p:nvPr/>
        </p:nvSpPr>
        <p:spPr bwMode="auto">
          <a:xfrm>
            <a:off x="3634113" y="4933490"/>
            <a:ext cx="76279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lang="en-US" altLang="en-US" sz="1400" i="1" dirty="0">
                <a:solidFill>
                  <a:srgbClr val="FF0000"/>
                </a:solidFill>
                <a:latin typeface="Arial" panose="020B0604020202020204" pitchFamily="34" charset="0"/>
                <a:cs typeface="Arial" panose="020B0604020202020204" pitchFamily="34" charset="0"/>
              </a:rPr>
              <a:t>Fig 8: </a:t>
            </a:r>
            <a:r>
              <a:rPr lang="en-US" altLang="en-US" sz="1400" i="1" dirty="0">
                <a:solidFill>
                  <a:srgbClr val="242753"/>
                </a:solidFill>
                <a:latin typeface="Arial" panose="020B0604020202020204" pitchFamily="34" charset="0"/>
                <a:cs typeface="Arial" panose="020B0604020202020204" pitchFamily="34" charset="0"/>
              </a:rPr>
              <a:t>The main reasons of a decision fails (Author based on data)</a:t>
            </a:r>
            <a:endParaRPr lang="en-GB" altLang="en-US" sz="1400" i="1" dirty="0">
              <a:solidFill>
                <a:srgbClr val="2427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30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anim calcmode="lin" valueType="num">
                                      <p:cBhvr>
                                        <p:cTn id="27" dur="1000" fill="hold"/>
                                        <p:tgtEl>
                                          <p:spTgt spid="32"/>
                                        </p:tgtEl>
                                        <p:attrNameLst>
                                          <p:attrName>ppt_x</p:attrName>
                                        </p:attrNameLst>
                                      </p:cBhvr>
                                      <p:tavLst>
                                        <p:tav tm="0">
                                          <p:val>
                                            <p:strVal val="#ppt_x"/>
                                          </p:val>
                                        </p:tav>
                                        <p:tav tm="100000">
                                          <p:val>
                                            <p:strVal val="#ppt_x"/>
                                          </p:val>
                                        </p:tav>
                                      </p:tavLst>
                                    </p:anim>
                                    <p:anim calcmode="lin" valueType="num">
                                      <p:cBhvr>
                                        <p:cTn id="28" dur="1000" fill="hold"/>
                                        <p:tgtEl>
                                          <p:spTgt spid="3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
                                          </p:val>
                                        </p:tav>
                                        <p:tav tm="100000">
                                          <p:val>
                                            <p:strVal val="#ppt_x"/>
                                          </p:val>
                                        </p:tav>
                                      </p:tavLst>
                                    </p:anim>
                                    <p:anim calcmode="lin" valueType="num">
                                      <p:cBhvr>
                                        <p:cTn id="33" dur="1000" fill="hold"/>
                                        <p:tgtEl>
                                          <p:spTgt spid="33"/>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1000"/>
                                        <p:tgtEl>
                                          <p:spTgt spid="34"/>
                                        </p:tgtEl>
                                      </p:cBhvr>
                                    </p:animEffect>
                                    <p:anim calcmode="lin" valueType="num">
                                      <p:cBhvr>
                                        <p:cTn id="37" dur="1000" fill="hold"/>
                                        <p:tgtEl>
                                          <p:spTgt spid="34"/>
                                        </p:tgtEl>
                                        <p:attrNameLst>
                                          <p:attrName>ppt_x</p:attrName>
                                        </p:attrNameLst>
                                      </p:cBhvr>
                                      <p:tavLst>
                                        <p:tav tm="0">
                                          <p:val>
                                            <p:strVal val="#ppt_x"/>
                                          </p:val>
                                        </p:tav>
                                        <p:tav tm="100000">
                                          <p:val>
                                            <p:strVal val="#ppt_x"/>
                                          </p:val>
                                        </p:tav>
                                      </p:tavLst>
                                    </p:anim>
                                    <p:anim calcmode="lin" valueType="num">
                                      <p:cBhvr>
                                        <p:cTn id="38" dur="1000" fill="hold"/>
                                        <p:tgtEl>
                                          <p:spTgt spid="34"/>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1000"/>
                                        <p:tgtEl>
                                          <p:spTgt spid="35"/>
                                        </p:tgtEl>
                                      </p:cBhvr>
                                    </p:animEffect>
                                    <p:anim calcmode="lin" valueType="num">
                                      <p:cBhvr>
                                        <p:cTn id="42" dur="1000" fill="hold"/>
                                        <p:tgtEl>
                                          <p:spTgt spid="35"/>
                                        </p:tgtEl>
                                        <p:attrNameLst>
                                          <p:attrName>ppt_x</p:attrName>
                                        </p:attrNameLst>
                                      </p:cBhvr>
                                      <p:tavLst>
                                        <p:tav tm="0">
                                          <p:val>
                                            <p:strVal val="#ppt_x"/>
                                          </p:val>
                                        </p:tav>
                                        <p:tav tm="100000">
                                          <p:val>
                                            <p:strVal val="#ppt_x"/>
                                          </p:val>
                                        </p:tav>
                                      </p:tavLst>
                                    </p:anim>
                                    <p:anim calcmode="lin" valueType="num">
                                      <p:cBhvr>
                                        <p:cTn id="43" dur="1000" fill="hold"/>
                                        <p:tgtEl>
                                          <p:spTgt spid="35"/>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1000"/>
                                        <p:tgtEl>
                                          <p:spTgt spid="36"/>
                                        </p:tgtEl>
                                      </p:cBhvr>
                                    </p:animEffect>
                                    <p:anim calcmode="lin" valueType="num">
                                      <p:cBhvr>
                                        <p:cTn id="47" dur="1000" fill="hold"/>
                                        <p:tgtEl>
                                          <p:spTgt spid="36"/>
                                        </p:tgtEl>
                                        <p:attrNameLst>
                                          <p:attrName>ppt_x</p:attrName>
                                        </p:attrNameLst>
                                      </p:cBhvr>
                                      <p:tavLst>
                                        <p:tav tm="0">
                                          <p:val>
                                            <p:strVal val="#ppt_x"/>
                                          </p:val>
                                        </p:tav>
                                        <p:tav tm="100000">
                                          <p:val>
                                            <p:strVal val="#ppt_x"/>
                                          </p:val>
                                        </p:tav>
                                      </p:tavLst>
                                    </p:anim>
                                    <p:anim calcmode="lin" valueType="num">
                                      <p:cBhvr>
                                        <p:cTn id="48" dur="1000" fill="hold"/>
                                        <p:tgtEl>
                                          <p:spTgt spid="36"/>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1000"/>
                                        <p:tgtEl>
                                          <p:spTgt spid="37"/>
                                        </p:tgtEl>
                                      </p:cBhvr>
                                    </p:animEffect>
                                    <p:anim calcmode="lin" valueType="num">
                                      <p:cBhvr>
                                        <p:cTn id="52" dur="1000" fill="hold"/>
                                        <p:tgtEl>
                                          <p:spTgt spid="37"/>
                                        </p:tgtEl>
                                        <p:attrNameLst>
                                          <p:attrName>ppt_x</p:attrName>
                                        </p:attrNameLst>
                                      </p:cBhvr>
                                      <p:tavLst>
                                        <p:tav tm="0">
                                          <p:val>
                                            <p:strVal val="#ppt_x"/>
                                          </p:val>
                                        </p:tav>
                                        <p:tav tm="100000">
                                          <p:val>
                                            <p:strVal val="#ppt_x"/>
                                          </p:val>
                                        </p:tav>
                                      </p:tavLst>
                                    </p:anim>
                                    <p:anim calcmode="lin" valueType="num">
                                      <p:cBhvr>
                                        <p:cTn id="53" dur="1000" fill="hold"/>
                                        <p:tgtEl>
                                          <p:spTgt spid="3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1000"/>
                                        <p:tgtEl>
                                          <p:spTgt spid="38"/>
                                        </p:tgtEl>
                                      </p:cBhvr>
                                    </p:animEffect>
                                    <p:anim calcmode="lin" valueType="num">
                                      <p:cBhvr>
                                        <p:cTn id="57" dur="1000" fill="hold"/>
                                        <p:tgtEl>
                                          <p:spTgt spid="38"/>
                                        </p:tgtEl>
                                        <p:attrNameLst>
                                          <p:attrName>ppt_x</p:attrName>
                                        </p:attrNameLst>
                                      </p:cBhvr>
                                      <p:tavLst>
                                        <p:tav tm="0">
                                          <p:val>
                                            <p:strVal val="#ppt_x"/>
                                          </p:val>
                                        </p:tav>
                                        <p:tav tm="100000">
                                          <p:val>
                                            <p:strVal val="#ppt_x"/>
                                          </p:val>
                                        </p:tav>
                                      </p:tavLst>
                                    </p:anim>
                                    <p:anim calcmode="lin" valueType="num">
                                      <p:cBhvr>
                                        <p:cTn id="58"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1000"/>
                                        <p:tgtEl>
                                          <p:spTgt spid="39"/>
                                        </p:tgtEl>
                                      </p:cBhvr>
                                    </p:animEffect>
                                    <p:anim calcmode="lin" valueType="num">
                                      <p:cBhvr>
                                        <p:cTn id="64" dur="1000" fill="hold"/>
                                        <p:tgtEl>
                                          <p:spTgt spid="39"/>
                                        </p:tgtEl>
                                        <p:attrNameLst>
                                          <p:attrName>ppt_x</p:attrName>
                                        </p:attrNameLst>
                                      </p:cBhvr>
                                      <p:tavLst>
                                        <p:tav tm="0">
                                          <p:val>
                                            <p:strVal val="#ppt_x"/>
                                          </p:val>
                                        </p:tav>
                                        <p:tav tm="100000">
                                          <p:val>
                                            <p:strVal val="#ppt_x"/>
                                          </p:val>
                                        </p:tav>
                                      </p:tavLst>
                                    </p:anim>
                                    <p:anim calcmode="lin" valueType="num">
                                      <p:cBhvr>
                                        <p:cTn id="65" dur="1000" fill="hold"/>
                                        <p:tgtEl>
                                          <p:spTgt spid="39"/>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1000"/>
                                        <p:tgtEl>
                                          <p:spTgt spid="40"/>
                                        </p:tgtEl>
                                      </p:cBhvr>
                                    </p:animEffect>
                                    <p:anim calcmode="lin" valueType="num">
                                      <p:cBhvr>
                                        <p:cTn id="69" dur="1000" fill="hold"/>
                                        <p:tgtEl>
                                          <p:spTgt spid="40"/>
                                        </p:tgtEl>
                                        <p:attrNameLst>
                                          <p:attrName>ppt_x</p:attrName>
                                        </p:attrNameLst>
                                      </p:cBhvr>
                                      <p:tavLst>
                                        <p:tav tm="0">
                                          <p:val>
                                            <p:strVal val="#ppt_x"/>
                                          </p:val>
                                        </p:tav>
                                        <p:tav tm="100000">
                                          <p:val>
                                            <p:strVal val="#ppt_x"/>
                                          </p:val>
                                        </p:tav>
                                      </p:tavLst>
                                    </p:anim>
                                    <p:anim calcmode="lin" valueType="num">
                                      <p:cBhvr>
                                        <p:cTn id="70" dur="1000" fill="hold"/>
                                        <p:tgtEl>
                                          <p:spTgt spid="40"/>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1000"/>
                                        <p:tgtEl>
                                          <p:spTgt spid="41"/>
                                        </p:tgtEl>
                                      </p:cBhvr>
                                    </p:animEffect>
                                    <p:anim calcmode="lin" valueType="num">
                                      <p:cBhvr>
                                        <p:cTn id="74" dur="1000" fill="hold"/>
                                        <p:tgtEl>
                                          <p:spTgt spid="41"/>
                                        </p:tgtEl>
                                        <p:attrNameLst>
                                          <p:attrName>ppt_x</p:attrName>
                                        </p:attrNameLst>
                                      </p:cBhvr>
                                      <p:tavLst>
                                        <p:tav tm="0">
                                          <p:val>
                                            <p:strVal val="#ppt_x"/>
                                          </p:val>
                                        </p:tav>
                                        <p:tav tm="100000">
                                          <p:val>
                                            <p:strVal val="#ppt_x"/>
                                          </p:val>
                                        </p:tav>
                                      </p:tavLst>
                                    </p:anim>
                                    <p:anim calcmode="lin" valueType="num">
                                      <p:cBhvr>
                                        <p:cTn id="75" dur="1000" fill="hold"/>
                                        <p:tgtEl>
                                          <p:spTgt spid="41"/>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1000"/>
                                        <p:tgtEl>
                                          <p:spTgt spid="42"/>
                                        </p:tgtEl>
                                      </p:cBhvr>
                                    </p:animEffect>
                                    <p:anim calcmode="lin" valueType="num">
                                      <p:cBhvr>
                                        <p:cTn id="79" dur="1000" fill="hold"/>
                                        <p:tgtEl>
                                          <p:spTgt spid="42"/>
                                        </p:tgtEl>
                                        <p:attrNameLst>
                                          <p:attrName>ppt_x</p:attrName>
                                        </p:attrNameLst>
                                      </p:cBhvr>
                                      <p:tavLst>
                                        <p:tav tm="0">
                                          <p:val>
                                            <p:strVal val="#ppt_x"/>
                                          </p:val>
                                        </p:tav>
                                        <p:tav tm="100000">
                                          <p:val>
                                            <p:strVal val="#ppt_x"/>
                                          </p:val>
                                        </p:tav>
                                      </p:tavLst>
                                    </p:anim>
                                    <p:anim calcmode="lin" valueType="num">
                                      <p:cBhvr>
                                        <p:cTn id="80" dur="1000" fill="hold"/>
                                        <p:tgtEl>
                                          <p:spTgt spid="42"/>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0"/>
                                  </p:stCondLst>
                                  <p:childTnLst>
                                    <p:set>
                                      <p:cBhvr>
                                        <p:cTn id="87" dur="1" fill="hold">
                                          <p:stCondLst>
                                            <p:cond delay="0"/>
                                          </p:stCondLst>
                                        </p:cTn>
                                        <p:tgtEl>
                                          <p:spTgt spid="44"/>
                                        </p:tgtEl>
                                        <p:attrNameLst>
                                          <p:attrName>style.visibility</p:attrName>
                                        </p:attrNameLst>
                                      </p:cBhvr>
                                      <p:to>
                                        <p:strVal val="visible"/>
                                      </p:to>
                                    </p:set>
                                    <p:animEffect transition="in" filter="fade">
                                      <p:cBhvr>
                                        <p:cTn id="88" dur="1000"/>
                                        <p:tgtEl>
                                          <p:spTgt spid="44"/>
                                        </p:tgtEl>
                                      </p:cBhvr>
                                    </p:animEffect>
                                    <p:anim calcmode="lin" valueType="num">
                                      <p:cBhvr>
                                        <p:cTn id="89" dur="1000" fill="hold"/>
                                        <p:tgtEl>
                                          <p:spTgt spid="44"/>
                                        </p:tgtEl>
                                        <p:attrNameLst>
                                          <p:attrName>ppt_x</p:attrName>
                                        </p:attrNameLst>
                                      </p:cBhvr>
                                      <p:tavLst>
                                        <p:tav tm="0">
                                          <p:val>
                                            <p:strVal val="#ppt_x"/>
                                          </p:val>
                                        </p:tav>
                                        <p:tav tm="100000">
                                          <p:val>
                                            <p:strVal val="#ppt_x"/>
                                          </p:val>
                                        </p:tav>
                                      </p:tavLst>
                                    </p:anim>
                                    <p:anim calcmode="lin" valueType="num">
                                      <p:cBhvr>
                                        <p:cTn id="90" dur="1000" fill="hold"/>
                                        <p:tgtEl>
                                          <p:spTgt spid="44"/>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1000"/>
                                        <p:tgtEl>
                                          <p:spTgt spid="45"/>
                                        </p:tgtEl>
                                      </p:cBhvr>
                                    </p:animEffect>
                                    <p:anim calcmode="lin" valueType="num">
                                      <p:cBhvr>
                                        <p:cTn id="94" dur="1000" fill="hold"/>
                                        <p:tgtEl>
                                          <p:spTgt spid="45"/>
                                        </p:tgtEl>
                                        <p:attrNameLst>
                                          <p:attrName>ppt_x</p:attrName>
                                        </p:attrNameLst>
                                      </p:cBhvr>
                                      <p:tavLst>
                                        <p:tav tm="0">
                                          <p:val>
                                            <p:strVal val="#ppt_x"/>
                                          </p:val>
                                        </p:tav>
                                        <p:tav tm="100000">
                                          <p:val>
                                            <p:strVal val="#ppt_x"/>
                                          </p:val>
                                        </p:tav>
                                      </p:tavLst>
                                    </p:anim>
                                    <p:anim calcmode="lin" valueType="num">
                                      <p:cBhvr>
                                        <p:cTn id="95"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42" presetClass="entr" presetSubtype="0" fill="hold" nodeType="click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fade">
                                      <p:cBhvr>
                                        <p:cTn id="100" dur="1000"/>
                                        <p:tgtEl>
                                          <p:spTgt spid="46"/>
                                        </p:tgtEl>
                                      </p:cBhvr>
                                    </p:animEffect>
                                    <p:anim calcmode="lin" valueType="num">
                                      <p:cBhvr>
                                        <p:cTn id="101" dur="1000" fill="hold"/>
                                        <p:tgtEl>
                                          <p:spTgt spid="46"/>
                                        </p:tgtEl>
                                        <p:attrNameLst>
                                          <p:attrName>ppt_x</p:attrName>
                                        </p:attrNameLst>
                                      </p:cBhvr>
                                      <p:tavLst>
                                        <p:tav tm="0">
                                          <p:val>
                                            <p:strVal val="#ppt_x"/>
                                          </p:val>
                                        </p:tav>
                                        <p:tav tm="100000">
                                          <p:val>
                                            <p:strVal val="#ppt_x"/>
                                          </p:val>
                                        </p:tav>
                                      </p:tavLst>
                                    </p:anim>
                                    <p:anim calcmode="lin" valueType="num">
                                      <p:cBhvr>
                                        <p:cTn id="102" dur="1000" fill="hold"/>
                                        <p:tgtEl>
                                          <p:spTgt spid="46"/>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47"/>
                                        </p:tgtEl>
                                        <p:attrNameLst>
                                          <p:attrName>style.visibility</p:attrName>
                                        </p:attrNameLst>
                                      </p:cBhvr>
                                      <p:to>
                                        <p:strVal val="visible"/>
                                      </p:to>
                                    </p:set>
                                    <p:animEffect transition="in" filter="fade">
                                      <p:cBhvr>
                                        <p:cTn id="105" dur="1000"/>
                                        <p:tgtEl>
                                          <p:spTgt spid="47"/>
                                        </p:tgtEl>
                                      </p:cBhvr>
                                    </p:animEffect>
                                    <p:anim calcmode="lin" valueType="num">
                                      <p:cBhvr>
                                        <p:cTn id="106" dur="1000" fill="hold"/>
                                        <p:tgtEl>
                                          <p:spTgt spid="47"/>
                                        </p:tgtEl>
                                        <p:attrNameLst>
                                          <p:attrName>ppt_x</p:attrName>
                                        </p:attrNameLst>
                                      </p:cBhvr>
                                      <p:tavLst>
                                        <p:tav tm="0">
                                          <p:val>
                                            <p:strVal val="#ppt_x"/>
                                          </p:val>
                                        </p:tav>
                                        <p:tav tm="100000">
                                          <p:val>
                                            <p:strVal val="#ppt_x"/>
                                          </p:val>
                                        </p:tav>
                                      </p:tavLst>
                                    </p:anim>
                                    <p:anim calcmode="lin" valueType="num">
                                      <p:cBhvr>
                                        <p:cTn id="107" dur="1000" fill="hold"/>
                                        <p:tgtEl>
                                          <p:spTgt spid="47"/>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48"/>
                                        </p:tgtEl>
                                        <p:attrNameLst>
                                          <p:attrName>style.visibility</p:attrName>
                                        </p:attrNameLst>
                                      </p:cBhvr>
                                      <p:to>
                                        <p:strVal val="visible"/>
                                      </p:to>
                                    </p:set>
                                    <p:animEffect transition="in" filter="fade">
                                      <p:cBhvr>
                                        <p:cTn id="110" dur="1000"/>
                                        <p:tgtEl>
                                          <p:spTgt spid="48"/>
                                        </p:tgtEl>
                                      </p:cBhvr>
                                    </p:animEffect>
                                    <p:anim calcmode="lin" valueType="num">
                                      <p:cBhvr>
                                        <p:cTn id="111" dur="1000" fill="hold"/>
                                        <p:tgtEl>
                                          <p:spTgt spid="48"/>
                                        </p:tgtEl>
                                        <p:attrNameLst>
                                          <p:attrName>ppt_x</p:attrName>
                                        </p:attrNameLst>
                                      </p:cBhvr>
                                      <p:tavLst>
                                        <p:tav tm="0">
                                          <p:val>
                                            <p:strVal val="#ppt_x"/>
                                          </p:val>
                                        </p:tav>
                                        <p:tav tm="100000">
                                          <p:val>
                                            <p:strVal val="#ppt_x"/>
                                          </p:val>
                                        </p:tav>
                                      </p:tavLst>
                                    </p:anim>
                                    <p:anim calcmode="lin" valueType="num">
                                      <p:cBhvr>
                                        <p:cTn id="112" dur="1000" fill="hold"/>
                                        <p:tgtEl>
                                          <p:spTgt spid="48"/>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1000"/>
                                        <p:tgtEl>
                                          <p:spTgt spid="49"/>
                                        </p:tgtEl>
                                      </p:cBhvr>
                                    </p:animEffect>
                                    <p:anim calcmode="lin" valueType="num">
                                      <p:cBhvr>
                                        <p:cTn id="116" dur="1000" fill="hold"/>
                                        <p:tgtEl>
                                          <p:spTgt spid="49"/>
                                        </p:tgtEl>
                                        <p:attrNameLst>
                                          <p:attrName>ppt_x</p:attrName>
                                        </p:attrNameLst>
                                      </p:cBhvr>
                                      <p:tavLst>
                                        <p:tav tm="0">
                                          <p:val>
                                            <p:strVal val="#ppt_x"/>
                                          </p:val>
                                        </p:tav>
                                        <p:tav tm="100000">
                                          <p:val>
                                            <p:strVal val="#ppt_x"/>
                                          </p:val>
                                        </p:tav>
                                      </p:tavLst>
                                    </p:anim>
                                    <p:anim calcmode="lin" valueType="num">
                                      <p:cBhvr>
                                        <p:cTn id="117" dur="1000" fill="hold"/>
                                        <p:tgtEl>
                                          <p:spTgt spid="49"/>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0"/>
                                  </p:stCondLst>
                                  <p:childTnLst>
                                    <p:set>
                                      <p:cBhvr>
                                        <p:cTn id="119" dur="1" fill="hold">
                                          <p:stCondLst>
                                            <p:cond delay="0"/>
                                          </p:stCondLst>
                                        </p:cTn>
                                        <p:tgtEl>
                                          <p:spTgt spid="50"/>
                                        </p:tgtEl>
                                        <p:attrNameLst>
                                          <p:attrName>style.visibility</p:attrName>
                                        </p:attrNameLst>
                                      </p:cBhvr>
                                      <p:to>
                                        <p:strVal val="visible"/>
                                      </p:to>
                                    </p:set>
                                    <p:animEffect transition="in" filter="fade">
                                      <p:cBhvr>
                                        <p:cTn id="120" dur="1000"/>
                                        <p:tgtEl>
                                          <p:spTgt spid="50"/>
                                        </p:tgtEl>
                                      </p:cBhvr>
                                    </p:animEffect>
                                    <p:anim calcmode="lin" valueType="num">
                                      <p:cBhvr>
                                        <p:cTn id="121" dur="1000" fill="hold"/>
                                        <p:tgtEl>
                                          <p:spTgt spid="50"/>
                                        </p:tgtEl>
                                        <p:attrNameLst>
                                          <p:attrName>ppt_x</p:attrName>
                                        </p:attrNameLst>
                                      </p:cBhvr>
                                      <p:tavLst>
                                        <p:tav tm="0">
                                          <p:val>
                                            <p:strVal val="#ppt_x"/>
                                          </p:val>
                                        </p:tav>
                                        <p:tav tm="100000">
                                          <p:val>
                                            <p:strVal val="#ppt_x"/>
                                          </p:val>
                                        </p:tav>
                                      </p:tavLst>
                                    </p:anim>
                                    <p:anim calcmode="lin" valueType="num">
                                      <p:cBhvr>
                                        <p:cTn id="122" dur="1000" fill="hold"/>
                                        <p:tgtEl>
                                          <p:spTgt spid="50"/>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51"/>
                                        </p:tgtEl>
                                        <p:attrNameLst>
                                          <p:attrName>style.visibility</p:attrName>
                                        </p:attrNameLst>
                                      </p:cBhvr>
                                      <p:to>
                                        <p:strVal val="visible"/>
                                      </p:to>
                                    </p:set>
                                    <p:animEffect transition="in" filter="fade">
                                      <p:cBhvr>
                                        <p:cTn id="125" dur="1000"/>
                                        <p:tgtEl>
                                          <p:spTgt spid="51"/>
                                        </p:tgtEl>
                                      </p:cBhvr>
                                    </p:animEffect>
                                    <p:anim calcmode="lin" valueType="num">
                                      <p:cBhvr>
                                        <p:cTn id="126" dur="1000" fill="hold"/>
                                        <p:tgtEl>
                                          <p:spTgt spid="51"/>
                                        </p:tgtEl>
                                        <p:attrNameLst>
                                          <p:attrName>ppt_x</p:attrName>
                                        </p:attrNameLst>
                                      </p:cBhvr>
                                      <p:tavLst>
                                        <p:tav tm="0">
                                          <p:val>
                                            <p:strVal val="#ppt_x"/>
                                          </p:val>
                                        </p:tav>
                                        <p:tav tm="100000">
                                          <p:val>
                                            <p:strVal val="#ppt_x"/>
                                          </p:val>
                                        </p:tav>
                                      </p:tavLst>
                                    </p:anim>
                                    <p:anim calcmode="lin" valueType="num">
                                      <p:cBhvr>
                                        <p:cTn id="127" dur="1000" fill="hold"/>
                                        <p:tgtEl>
                                          <p:spTgt spid="51"/>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0"/>
                                  </p:stCondLst>
                                  <p:childTnLst>
                                    <p:set>
                                      <p:cBhvr>
                                        <p:cTn id="129" dur="1" fill="hold">
                                          <p:stCondLst>
                                            <p:cond delay="0"/>
                                          </p:stCondLst>
                                        </p:cTn>
                                        <p:tgtEl>
                                          <p:spTgt spid="52"/>
                                        </p:tgtEl>
                                        <p:attrNameLst>
                                          <p:attrName>style.visibility</p:attrName>
                                        </p:attrNameLst>
                                      </p:cBhvr>
                                      <p:to>
                                        <p:strVal val="visible"/>
                                      </p:to>
                                    </p:set>
                                    <p:animEffect transition="in" filter="fade">
                                      <p:cBhvr>
                                        <p:cTn id="130" dur="1000"/>
                                        <p:tgtEl>
                                          <p:spTgt spid="52"/>
                                        </p:tgtEl>
                                      </p:cBhvr>
                                    </p:animEffect>
                                    <p:anim calcmode="lin" valueType="num">
                                      <p:cBhvr>
                                        <p:cTn id="131" dur="1000" fill="hold"/>
                                        <p:tgtEl>
                                          <p:spTgt spid="52"/>
                                        </p:tgtEl>
                                        <p:attrNameLst>
                                          <p:attrName>ppt_x</p:attrName>
                                        </p:attrNameLst>
                                      </p:cBhvr>
                                      <p:tavLst>
                                        <p:tav tm="0">
                                          <p:val>
                                            <p:strVal val="#ppt_x"/>
                                          </p:val>
                                        </p:tav>
                                        <p:tav tm="100000">
                                          <p:val>
                                            <p:strVal val="#ppt_x"/>
                                          </p:val>
                                        </p:tav>
                                      </p:tavLst>
                                    </p:anim>
                                    <p:anim calcmode="lin" valueType="num">
                                      <p:cBhvr>
                                        <p:cTn id="132" dur="1000" fill="hold"/>
                                        <p:tgtEl>
                                          <p:spTgt spid="52"/>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fade">
                                      <p:cBhvr>
                                        <p:cTn id="135" dur="1000"/>
                                        <p:tgtEl>
                                          <p:spTgt spid="53"/>
                                        </p:tgtEl>
                                      </p:cBhvr>
                                    </p:animEffect>
                                    <p:anim calcmode="lin" valueType="num">
                                      <p:cBhvr>
                                        <p:cTn id="136" dur="1000" fill="hold"/>
                                        <p:tgtEl>
                                          <p:spTgt spid="53"/>
                                        </p:tgtEl>
                                        <p:attrNameLst>
                                          <p:attrName>ppt_x</p:attrName>
                                        </p:attrNameLst>
                                      </p:cBhvr>
                                      <p:tavLst>
                                        <p:tav tm="0">
                                          <p:val>
                                            <p:strVal val="#ppt_x"/>
                                          </p:val>
                                        </p:tav>
                                        <p:tav tm="100000">
                                          <p:val>
                                            <p:strVal val="#ppt_x"/>
                                          </p:val>
                                        </p:tav>
                                      </p:tavLst>
                                    </p:anim>
                                    <p:anim calcmode="lin" valueType="num">
                                      <p:cBhvr>
                                        <p:cTn id="137"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42" presetClass="entr" presetSubtype="0" fill="hold" grpId="0" nodeType="clickEffect">
                                  <p:stCondLst>
                                    <p:cond delay="0"/>
                                  </p:stCondLst>
                                  <p:childTnLst>
                                    <p:set>
                                      <p:cBhvr>
                                        <p:cTn id="141" dur="1" fill="hold">
                                          <p:stCondLst>
                                            <p:cond delay="0"/>
                                          </p:stCondLst>
                                        </p:cTn>
                                        <p:tgtEl>
                                          <p:spTgt spid="55"/>
                                        </p:tgtEl>
                                        <p:attrNameLst>
                                          <p:attrName>style.visibility</p:attrName>
                                        </p:attrNameLst>
                                      </p:cBhvr>
                                      <p:to>
                                        <p:strVal val="visible"/>
                                      </p:to>
                                    </p:set>
                                    <p:animEffect transition="in" filter="fade">
                                      <p:cBhvr>
                                        <p:cTn id="142" dur="1000"/>
                                        <p:tgtEl>
                                          <p:spTgt spid="55"/>
                                        </p:tgtEl>
                                      </p:cBhvr>
                                    </p:animEffect>
                                    <p:anim calcmode="lin" valueType="num">
                                      <p:cBhvr>
                                        <p:cTn id="143" dur="1000" fill="hold"/>
                                        <p:tgtEl>
                                          <p:spTgt spid="55"/>
                                        </p:tgtEl>
                                        <p:attrNameLst>
                                          <p:attrName>ppt_x</p:attrName>
                                        </p:attrNameLst>
                                      </p:cBhvr>
                                      <p:tavLst>
                                        <p:tav tm="0">
                                          <p:val>
                                            <p:strVal val="#ppt_x"/>
                                          </p:val>
                                        </p:tav>
                                        <p:tav tm="100000">
                                          <p:val>
                                            <p:strVal val="#ppt_x"/>
                                          </p:val>
                                        </p:tav>
                                      </p:tavLst>
                                    </p:anim>
                                    <p:anim calcmode="lin" valueType="num">
                                      <p:cBhvr>
                                        <p:cTn id="144"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42" presetClass="entr" presetSubtype="0" fill="hold" grpId="0" nodeType="clickEffect">
                                  <p:stCondLst>
                                    <p:cond delay="0"/>
                                  </p:stCondLst>
                                  <p:childTnLst>
                                    <p:set>
                                      <p:cBhvr>
                                        <p:cTn id="148" dur="1" fill="hold">
                                          <p:stCondLst>
                                            <p:cond delay="0"/>
                                          </p:stCondLst>
                                        </p:cTn>
                                        <p:tgtEl>
                                          <p:spTgt spid="30"/>
                                        </p:tgtEl>
                                        <p:attrNameLst>
                                          <p:attrName>style.visibility</p:attrName>
                                        </p:attrNameLst>
                                      </p:cBhvr>
                                      <p:to>
                                        <p:strVal val="visible"/>
                                      </p:to>
                                    </p:set>
                                    <p:animEffect transition="in" filter="fade">
                                      <p:cBhvr>
                                        <p:cTn id="149" dur="1000"/>
                                        <p:tgtEl>
                                          <p:spTgt spid="30"/>
                                        </p:tgtEl>
                                      </p:cBhvr>
                                    </p:animEffect>
                                    <p:anim calcmode="lin" valueType="num">
                                      <p:cBhvr>
                                        <p:cTn id="150" dur="1000" fill="hold"/>
                                        <p:tgtEl>
                                          <p:spTgt spid="30"/>
                                        </p:tgtEl>
                                        <p:attrNameLst>
                                          <p:attrName>ppt_x</p:attrName>
                                        </p:attrNameLst>
                                      </p:cBhvr>
                                      <p:tavLst>
                                        <p:tav tm="0">
                                          <p:val>
                                            <p:strVal val="#ppt_x"/>
                                          </p:val>
                                        </p:tav>
                                        <p:tav tm="100000">
                                          <p:val>
                                            <p:strVal val="#ppt_x"/>
                                          </p:val>
                                        </p:tav>
                                      </p:tavLst>
                                    </p:anim>
                                    <p:anim calcmode="lin" valueType="num">
                                      <p:cBhvr>
                                        <p:cTn id="151"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52" fill="hold">
                      <p:stCondLst>
                        <p:cond delay="indefinite"/>
                      </p:stCondLst>
                      <p:childTnLst>
                        <p:par>
                          <p:cTn id="153" fill="hold">
                            <p:stCondLst>
                              <p:cond delay="0"/>
                            </p:stCondLst>
                            <p:childTnLst>
                              <p:par>
                                <p:cTn id="154" presetID="42" presetClass="entr" presetSubtype="0" fill="hold" nodeType="clickEffect">
                                  <p:stCondLst>
                                    <p:cond delay="0"/>
                                  </p:stCondLst>
                                  <p:childTnLst>
                                    <p:set>
                                      <p:cBhvr>
                                        <p:cTn id="155" dur="1" fill="hold">
                                          <p:stCondLst>
                                            <p:cond delay="0"/>
                                          </p:stCondLst>
                                        </p:cTn>
                                        <p:tgtEl>
                                          <p:spTgt spid="20"/>
                                        </p:tgtEl>
                                        <p:attrNameLst>
                                          <p:attrName>style.visibility</p:attrName>
                                        </p:attrNameLst>
                                      </p:cBhvr>
                                      <p:to>
                                        <p:strVal val="visible"/>
                                      </p:to>
                                    </p:set>
                                    <p:animEffect transition="in" filter="fade">
                                      <p:cBhvr>
                                        <p:cTn id="156" dur="1000"/>
                                        <p:tgtEl>
                                          <p:spTgt spid="20"/>
                                        </p:tgtEl>
                                      </p:cBhvr>
                                    </p:animEffect>
                                    <p:anim calcmode="lin" valueType="num">
                                      <p:cBhvr>
                                        <p:cTn id="157" dur="1000" fill="hold"/>
                                        <p:tgtEl>
                                          <p:spTgt spid="20"/>
                                        </p:tgtEl>
                                        <p:attrNameLst>
                                          <p:attrName>ppt_x</p:attrName>
                                        </p:attrNameLst>
                                      </p:cBhvr>
                                      <p:tavLst>
                                        <p:tav tm="0">
                                          <p:val>
                                            <p:strVal val="#ppt_x"/>
                                          </p:val>
                                        </p:tav>
                                        <p:tav tm="100000">
                                          <p:val>
                                            <p:strVal val="#ppt_x"/>
                                          </p:val>
                                        </p:tav>
                                      </p:tavLst>
                                    </p:anim>
                                    <p:anim calcmode="lin" valueType="num">
                                      <p:cBhvr>
                                        <p:cTn id="158" dur="1000" fill="hold"/>
                                        <p:tgtEl>
                                          <p:spTgt spid="20"/>
                                        </p:tgtEl>
                                        <p:attrNameLst>
                                          <p:attrName>ppt_y</p:attrName>
                                        </p:attrNameLst>
                                      </p:cBhvr>
                                      <p:tavLst>
                                        <p:tav tm="0">
                                          <p:val>
                                            <p:strVal val="#ppt_y+.1"/>
                                          </p:val>
                                        </p:tav>
                                        <p:tav tm="100000">
                                          <p:val>
                                            <p:strVal val="#ppt_y"/>
                                          </p:val>
                                        </p:tav>
                                      </p:tavLst>
                                    </p:anim>
                                  </p:childTnLst>
                                </p:cTn>
                              </p:par>
                              <p:par>
                                <p:cTn id="159" presetID="42" presetClass="entr" presetSubtype="0" fill="hold" nodeType="withEffect">
                                  <p:stCondLst>
                                    <p:cond delay="0"/>
                                  </p:stCondLst>
                                  <p:childTnLst>
                                    <p:set>
                                      <p:cBhvr>
                                        <p:cTn id="160" dur="1" fill="hold">
                                          <p:stCondLst>
                                            <p:cond delay="0"/>
                                          </p:stCondLst>
                                        </p:cTn>
                                        <p:tgtEl>
                                          <p:spTgt spid="21"/>
                                        </p:tgtEl>
                                        <p:attrNameLst>
                                          <p:attrName>style.visibility</p:attrName>
                                        </p:attrNameLst>
                                      </p:cBhvr>
                                      <p:to>
                                        <p:strVal val="visible"/>
                                      </p:to>
                                    </p:set>
                                    <p:animEffect transition="in" filter="fade">
                                      <p:cBhvr>
                                        <p:cTn id="161" dur="1000"/>
                                        <p:tgtEl>
                                          <p:spTgt spid="21"/>
                                        </p:tgtEl>
                                      </p:cBhvr>
                                    </p:animEffect>
                                    <p:anim calcmode="lin" valueType="num">
                                      <p:cBhvr>
                                        <p:cTn id="162" dur="1000" fill="hold"/>
                                        <p:tgtEl>
                                          <p:spTgt spid="21"/>
                                        </p:tgtEl>
                                        <p:attrNameLst>
                                          <p:attrName>ppt_x</p:attrName>
                                        </p:attrNameLst>
                                      </p:cBhvr>
                                      <p:tavLst>
                                        <p:tav tm="0">
                                          <p:val>
                                            <p:strVal val="#ppt_x"/>
                                          </p:val>
                                        </p:tav>
                                        <p:tav tm="100000">
                                          <p:val>
                                            <p:strVal val="#ppt_x"/>
                                          </p:val>
                                        </p:tav>
                                      </p:tavLst>
                                    </p:anim>
                                    <p:anim calcmode="lin" valueType="num">
                                      <p:cBhvr>
                                        <p:cTn id="163" dur="1000" fill="hold"/>
                                        <p:tgtEl>
                                          <p:spTgt spid="21"/>
                                        </p:tgtEl>
                                        <p:attrNameLst>
                                          <p:attrName>ppt_y</p:attrName>
                                        </p:attrNameLst>
                                      </p:cBhvr>
                                      <p:tavLst>
                                        <p:tav tm="0">
                                          <p:val>
                                            <p:strVal val="#ppt_y+.1"/>
                                          </p:val>
                                        </p:tav>
                                        <p:tav tm="100000">
                                          <p:val>
                                            <p:strVal val="#ppt_y"/>
                                          </p:val>
                                        </p:tav>
                                      </p:tavLst>
                                    </p:anim>
                                  </p:childTnLst>
                                </p:cTn>
                              </p:par>
                              <p:par>
                                <p:cTn id="164" presetID="42" presetClass="entr" presetSubtype="0" fill="hold" nodeType="withEffect">
                                  <p:stCondLst>
                                    <p:cond delay="0"/>
                                  </p:stCondLst>
                                  <p:childTnLst>
                                    <p:set>
                                      <p:cBhvr>
                                        <p:cTn id="165" dur="1" fill="hold">
                                          <p:stCondLst>
                                            <p:cond delay="0"/>
                                          </p:stCondLst>
                                        </p:cTn>
                                        <p:tgtEl>
                                          <p:spTgt spid="22"/>
                                        </p:tgtEl>
                                        <p:attrNameLst>
                                          <p:attrName>style.visibility</p:attrName>
                                        </p:attrNameLst>
                                      </p:cBhvr>
                                      <p:to>
                                        <p:strVal val="visible"/>
                                      </p:to>
                                    </p:set>
                                    <p:animEffect transition="in" filter="fade">
                                      <p:cBhvr>
                                        <p:cTn id="166" dur="1000"/>
                                        <p:tgtEl>
                                          <p:spTgt spid="22"/>
                                        </p:tgtEl>
                                      </p:cBhvr>
                                    </p:animEffect>
                                    <p:anim calcmode="lin" valueType="num">
                                      <p:cBhvr>
                                        <p:cTn id="167" dur="1000" fill="hold"/>
                                        <p:tgtEl>
                                          <p:spTgt spid="22"/>
                                        </p:tgtEl>
                                        <p:attrNameLst>
                                          <p:attrName>ppt_x</p:attrName>
                                        </p:attrNameLst>
                                      </p:cBhvr>
                                      <p:tavLst>
                                        <p:tav tm="0">
                                          <p:val>
                                            <p:strVal val="#ppt_x"/>
                                          </p:val>
                                        </p:tav>
                                        <p:tav tm="100000">
                                          <p:val>
                                            <p:strVal val="#ppt_x"/>
                                          </p:val>
                                        </p:tav>
                                      </p:tavLst>
                                    </p:anim>
                                    <p:anim calcmode="lin" valueType="num">
                                      <p:cBhvr>
                                        <p:cTn id="168" dur="1000" fill="hold"/>
                                        <p:tgtEl>
                                          <p:spTgt spid="22"/>
                                        </p:tgtEl>
                                        <p:attrNameLst>
                                          <p:attrName>ppt_y</p:attrName>
                                        </p:attrNameLst>
                                      </p:cBhvr>
                                      <p:tavLst>
                                        <p:tav tm="0">
                                          <p:val>
                                            <p:strVal val="#ppt_y+.1"/>
                                          </p:val>
                                        </p:tav>
                                        <p:tav tm="100000">
                                          <p:val>
                                            <p:strVal val="#ppt_y"/>
                                          </p:val>
                                        </p:tav>
                                      </p:tavLst>
                                    </p:anim>
                                  </p:childTnLst>
                                </p:cTn>
                              </p:par>
                              <p:par>
                                <p:cTn id="169" presetID="42" presetClass="entr" presetSubtype="0" fill="hold" nodeType="withEffect">
                                  <p:stCondLst>
                                    <p:cond delay="0"/>
                                  </p:stCondLst>
                                  <p:childTnLst>
                                    <p:set>
                                      <p:cBhvr>
                                        <p:cTn id="170" dur="1" fill="hold">
                                          <p:stCondLst>
                                            <p:cond delay="0"/>
                                          </p:stCondLst>
                                        </p:cTn>
                                        <p:tgtEl>
                                          <p:spTgt spid="23"/>
                                        </p:tgtEl>
                                        <p:attrNameLst>
                                          <p:attrName>style.visibility</p:attrName>
                                        </p:attrNameLst>
                                      </p:cBhvr>
                                      <p:to>
                                        <p:strVal val="visible"/>
                                      </p:to>
                                    </p:set>
                                    <p:animEffect transition="in" filter="fade">
                                      <p:cBhvr>
                                        <p:cTn id="171" dur="1000"/>
                                        <p:tgtEl>
                                          <p:spTgt spid="23"/>
                                        </p:tgtEl>
                                      </p:cBhvr>
                                    </p:animEffect>
                                    <p:anim calcmode="lin" valueType="num">
                                      <p:cBhvr>
                                        <p:cTn id="172" dur="1000" fill="hold"/>
                                        <p:tgtEl>
                                          <p:spTgt spid="23"/>
                                        </p:tgtEl>
                                        <p:attrNameLst>
                                          <p:attrName>ppt_x</p:attrName>
                                        </p:attrNameLst>
                                      </p:cBhvr>
                                      <p:tavLst>
                                        <p:tav tm="0">
                                          <p:val>
                                            <p:strVal val="#ppt_x"/>
                                          </p:val>
                                        </p:tav>
                                        <p:tav tm="100000">
                                          <p:val>
                                            <p:strVal val="#ppt_x"/>
                                          </p:val>
                                        </p:tav>
                                      </p:tavLst>
                                    </p:anim>
                                    <p:anim calcmode="lin" valueType="num">
                                      <p:cBhvr>
                                        <p:cTn id="173" dur="1000" fill="hold"/>
                                        <p:tgtEl>
                                          <p:spTgt spid="23"/>
                                        </p:tgtEl>
                                        <p:attrNameLst>
                                          <p:attrName>ppt_y</p:attrName>
                                        </p:attrNameLst>
                                      </p:cBhvr>
                                      <p:tavLst>
                                        <p:tav tm="0">
                                          <p:val>
                                            <p:strVal val="#ppt_y+.1"/>
                                          </p:val>
                                        </p:tav>
                                        <p:tav tm="100000">
                                          <p:val>
                                            <p:strVal val="#ppt_y"/>
                                          </p:val>
                                        </p:tav>
                                      </p:tavLst>
                                    </p:anim>
                                  </p:childTnLst>
                                </p:cTn>
                              </p:par>
                              <p:par>
                                <p:cTn id="174" presetID="42" presetClass="entr" presetSubtype="0" fill="hold" nodeType="withEffect">
                                  <p:stCondLst>
                                    <p:cond delay="0"/>
                                  </p:stCondLst>
                                  <p:childTnLst>
                                    <p:set>
                                      <p:cBhvr>
                                        <p:cTn id="175" dur="1" fill="hold">
                                          <p:stCondLst>
                                            <p:cond delay="0"/>
                                          </p:stCondLst>
                                        </p:cTn>
                                        <p:tgtEl>
                                          <p:spTgt spid="24"/>
                                        </p:tgtEl>
                                        <p:attrNameLst>
                                          <p:attrName>style.visibility</p:attrName>
                                        </p:attrNameLst>
                                      </p:cBhvr>
                                      <p:to>
                                        <p:strVal val="visible"/>
                                      </p:to>
                                    </p:set>
                                    <p:animEffect transition="in" filter="fade">
                                      <p:cBhvr>
                                        <p:cTn id="176" dur="1000"/>
                                        <p:tgtEl>
                                          <p:spTgt spid="24"/>
                                        </p:tgtEl>
                                      </p:cBhvr>
                                    </p:animEffect>
                                    <p:anim calcmode="lin" valueType="num">
                                      <p:cBhvr>
                                        <p:cTn id="177" dur="1000" fill="hold"/>
                                        <p:tgtEl>
                                          <p:spTgt spid="24"/>
                                        </p:tgtEl>
                                        <p:attrNameLst>
                                          <p:attrName>ppt_x</p:attrName>
                                        </p:attrNameLst>
                                      </p:cBhvr>
                                      <p:tavLst>
                                        <p:tav tm="0">
                                          <p:val>
                                            <p:strVal val="#ppt_x"/>
                                          </p:val>
                                        </p:tav>
                                        <p:tav tm="100000">
                                          <p:val>
                                            <p:strVal val="#ppt_x"/>
                                          </p:val>
                                        </p:tav>
                                      </p:tavLst>
                                    </p:anim>
                                    <p:anim calcmode="lin" valueType="num">
                                      <p:cBhvr>
                                        <p:cTn id="178" dur="1000" fill="hold"/>
                                        <p:tgtEl>
                                          <p:spTgt spid="24"/>
                                        </p:tgtEl>
                                        <p:attrNameLst>
                                          <p:attrName>ppt_y</p:attrName>
                                        </p:attrNameLst>
                                      </p:cBhvr>
                                      <p:tavLst>
                                        <p:tav tm="0">
                                          <p:val>
                                            <p:strVal val="#ppt_y+.1"/>
                                          </p:val>
                                        </p:tav>
                                        <p:tav tm="100000">
                                          <p:val>
                                            <p:strVal val="#ppt_y"/>
                                          </p:val>
                                        </p:tav>
                                      </p:tavLst>
                                    </p:anim>
                                  </p:childTnLst>
                                </p:cTn>
                              </p:par>
                              <p:par>
                                <p:cTn id="179" presetID="42" presetClass="entr" presetSubtype="0" fill="hold" nodeType="withEffect">
                                  <p:stCondLst>
                                    <p:cond delay="0"/>
                                  </p:stCondLst>
                                  <p:childTnLst>
                                    <p:set>
                                      <p:cBhvr>
                                        <p:cTn id="180" dur="1" fill="hold">
                                          <p:stCondLst>
                                            <p:cond delay="0"/>
                                          </p:stCondLst>
                                        </p:cTn>
                                        <p:tgtEl>
                                          <p:spTgt spid="25"/>
                                        </p:tgtEl>
                                        <p:attrNameLst>
                                          <p:attrName>style.visibility</p:attrName>
                                        </p:attrNameLst>
                                      </p:cBhvr>
                                      <p:to>
                                        <p:strVal val="visible"/>
                                      </p:to>
                                    </p:set>
                                    <p:animEffect transition="in" filter="fade">
                                      <p:cBhvr>
                                        <p:cTn id="181" dur="1000"/>
                                        <p:tgtEl>
                                          <p:spTgt spid="25"/>
                                        </p:tgtEl>
                                      </p:cBhvr>
                                    </p:animEffect>
                                    <p:anim calcmode="lin" valueType="num">
                                      <p:cBhvr>
                                        <p:cTn id="182" dur="1000" fill="hold"/>
                                        <p:tgtEl>
                                          <p:spTgt spid="25"/>
                                        </p:tgtEl>
                                        <p:attrNameLst>
                                          <p:attrName>ppt_x</p:attrName>
                                        </p:attrNameLst>
                                      </p:cBhvr>
                                      <p:tavLst>
                                        <p:tav tm="0">
                                          <p:val>
                                            <p:strVal val="#ppt_x"/>
                                          </p:val>
                                        </p:tav>
                                        <p:tav tm="100000">
                                          <p:val>
                                            <p:strVal val="#ppt_x"/>
                                          </p:val>
                                        </p:tav>
                                      </p:tavLst>
                                    </p:anim>
                                    <p:anim calcmode="lin" valueType="num">
                                      <p:cBhvr>
                                        <p:cTn id="183" dur="1000" fill="hold"/>
                                        <p:tgtEl>
                                          <p:spTgt spid="25"/>
                                        </p:tgtEl>
                                        <p:attrNameLst>
                                          <p:attrName>ppt_y</p:attrName>
                                        </p:attrNameLst>
                                      </p:cBhvr>
                                      <p:tavLst>
                                        <p:tav tm="0">
                                          <p:val>
                                            <p:strVal val="#ppt_y+.1"/>
                                          </p:val>
                                        </p:tav>
                                        <p:tav tm="100000">
                                          <p:val>
                                            <p:strVal val="#ppt_y"/>
                                          </p:val>
                                        </p:tav>
                                      </p:tavLst>
                                    </p:anim>
                                  </p:childTnLst>
                                </p:cTn>
                              </p:par>
                              <p:par>
                                <p:cTn id="184" presetID="42" presetClass="entr" presetSubtype="0" fill="hold" nodeType="withEffect">
                                  <p:stCondLst>
                                    <p:cond delay="0"/>
                                  </p:stCondLst>
                                  <p:childTnLst>
                                    <p:set>
                                      <p:cBhvr>
                                        <p:cTn id="185" dur="1" fill="hold">
                                          <p:stCondLst>
                                            <p:cond delay="0"/>
                                          </p:stCondLst>
                                        </p:cTn>
                                        <p:tgtEl>
                                          <p:spTgt spid="26"/>
                                        </p:tgtEl>
                                        <p:attrNameLst>
                                          <p:attrName>style.visibility</p:attrName>
                                        </p:attrNameLst>
                                      </p:cBhvr>
                                      <p:to>
                                        <p:strVal val="visible"/>
                                      </p:to>
                                    </p:set>
                                    <p:animEffect transition="in" filter="fade">
                                      <p:cBhvr>
                                        <p:cTn id="186" dur="1000"/>
                                        <p:tgtEl>
                                          <p:spTgt spid="26"/>
                                        </p:tgtEl>
                                      </p:cBhvr>
                                    </p:animEffect>
                                    <p:anim calcmode="lin" valueType="num">
                                      <p:cBhvr>
                                        <p:cTn id="187" dur="1000" fill="hold"/>
                                        <p:tgtEl>
                                          <p:spTgt spid="26"/>
                                        </p:tgtEl>
                                        <p:attrNameLst>
                                          <p:attrName>ppt_x</p:attrName>
                                        </p:attrNameLst>
                                      </p:cBhvr>
                                      <p:tavLst>
                                        <p:tav tm="0">
                                          <p:val>
                                            <p:strVal val="#ppt_x"/>
                                          </p:val>
                                        </p:tav>
                                        <p:tav tm="100000">
                                          <p:val>
                                            <p:strVal val="#ppt_x"/>
                                          </p:val>
                                        </p:tav>
                                      </p:tavLst>
                                    </p:anim>
                                    <p:anim calcmode="lin" valueType="num">
                                      <p:cBhvr>
                                        <p:cTn id="188" dur="1000" fill="hold"/>
                                        <p:tgtEl>
                                          <p:spTgt spid="26"/>
                                        </p:tgtEl>
                                        <p:attrNameLst>
                                          <p:attrName>ppt_y</p:attrName>
                                        </p:attrNameLst>
                                      </p:cBhvr>
                                      <p:tavLst>
                                        <p:tav tm="0">
                                          <p:val>
                                            <p:strVal val="#ppt_y+.1"/>
                                          </p:val>
                                        </p:tav>
                                        <p:tav tm="100000">
                                          <p:val>
                                            <p:strVal val="#ppt_y"/>
                                          </p:val>
                                        </p:tav>
                                      </p:tavLst>
                                    </p:anim>
                                  </p:childTnLst>
                                </p:cTn>
                              </p:par>
                              <p:par>
                                <p:cTn id="189" presetID="42" presetClass="entr" presetSubtype="0" fill="hold" nodeType="withEffect">
                                  <p:stCondLst>
                                    <p:cond delay="0"/>
                                  </p:stCondLst>
                                  <p:childTnLst>
                                    <p:set>
                                      <p:cBhvr>
                                        <p:cTn id="190" dur="1" fill="hold">
                                          <p:stCondLst>
                                            <p:cond delay="0"/>
                                          </p:stCondLst>
                                        </p:cTn>
                                        <p:tgtEl>
                                          <p:spTgt spid="27"/>
                                        </p:tgtEl>
                                        <p:attrNameLst>
                                          <p:attrName>style.visibility</p:attrName>
                                        </p:attrNameLst>
                                      </p:cBhvr>
                                      <p:to>
                                        <p:strVal val="visible"/>
                                      </p:to>
                                    </p:set>
                                    <p:animEffect transition="in" filter="fade">
                                      <p:cBhvr>
                                        <p:cTn id="191" dur="1000"/>
                                        <p:tgtEl>
                                          <p:spTgt spid="27"/>
                                        </p:tgtEl>
                                      </p:cBhvr>
                                    </p:animEffect>
                                    <p:anim calcmode="lin" valueType="num">
                                      <p:cBhvr>
                                        <p:cTn id="192" dur="1000" fill="hold"/>
                                        <p:tgtEl>
                                          <p:spTgt spid="27"/>
                                        </p:tgtEl>
                                        <p:attrNameLst>
                                          <p:attrName>ppt_x</p:attrName>
                                        </p:attrNameLst>
                                      </p:cBhvr>
                                      <p:tavLst>
                                        <p:tav tm="0">
                                          <p:val>
                                            <p:strVal val="#ppt_x"/>
                                          </p:val>
                                        </p:tav>
                                        <p:tav tm="100000">
                                          <p:val>
                                            <p:strVal val="#ppt_x"/>
                                          </p:val>
                                        </p:tav>
                                      </p:tavLst>
                                    </p:anim>
                                    <p:anim calcmode="lin" valueType="num">
                                      <p:cBhvr>
                                        <p:cTn id="193" dur="1000" fill="hold"/>
                                        <p:tgtEl>
                                          <p:spTgt spid="27"/>
                                        </p:tgtEl>
                                        <p:attrNameLst>
                                          <p:attrName>ppt_y</p:attrName>
                                        </p:attrNameLst>
                                      </p:cBhvr>
                                      <p:tavLst>
                                        <p:tav tm="0">
                                          <p:val>
                                            <p:strVal val="#ppt_y+.1"/>
                                          </p:val>
                                        </p:tav>
                                        <p:tav tm="100000">
                                          <p:val>
                                            <p:strVal val="#ppt_y"/>
                                          </p:val>
                                        </p:tav>
                                      </p:tavLst>
                                    </p:anim>
                                  </p:childTnLst>
                                </p:cTn>
                              </p:par>
                              <p:par>
                                <p:cTn id="194" presetID="42" presetClass="entr" presetSubtype="0" fill="hold" nodeType="withEffect">
                                  <p:stCondLst>
                                    <p:cond delay="0"/>
                                  </p:stCondLst>
                                  <p:childTnLst>
                                    <p:set>
                                      <p:cBhvr>
                                        <p:cTn id="195" dur="1" fill="hold">
                                          <p:stCondLst>
                                            <p:cond delay="0"/>
                                          </p:stCondLst>
                                        </p:cTn>
                                        <p:tgtEl>
                                          <p:spTgt spid="28"/>
                                        </p:tgtEl>
                                        <p:attrNameLst>
                                          <p:attrName>style.visibility</p:attrName>
                                        </p:attrNameLst>
                                      </p:cBhvr>
                                      <p:to>
                                        <p:strVal val="visible"/>
                                      </p:to>
                                    </p:set>
                                    <p:animEffect transition="in" filter="fade">
                                      <p:cBhvr>
                                        <p:cTn id="196" dur="1000"/>
                                        <p:tgtEl>
                                          <p:spTgt spid="28"/>
                                        </p:tgtEl>
                                      </p:cBhvr>
                                    </p:animEffect>
                                    <p:anim calcmode="lin" valueType="num">
                                      <p:cBhvr>
                                        <p:cTn id="197" dur="1000" fill="hold"/>
                                        <p:tgtEl>
                                          <p:spTgt spid="28"/>
                                        </p:tgtEl>
                                        <p:attrNameLst>
                                          <p:attrName>ppt_x</p:attrName>
                                        </p:attrNameLst>
                                      </p:cBhvr>
                                      <p:tavLst>
                                        <p:tav tm="0">
                                          <p:val>
                                            <p:strVal val="#ppt_x"/>
                                          </p:val>
                                        </p:tav>
                                        <p:tav tm="100000">
                                          <p:val>
                                            <p:strVal val="#ppt_x"/>
                                          </p:val>
                                        </p:tav>
                                      </p:tavLst>
                                    </p:anim>
                                    <p:anim calcmode="lin" valueType="num">
                                      <p:cBhvr>
                                        <p:cTn id="198" dur="1000" fill="hold"/>
                                        <p:tgtEl>
                                          <p:spTgt spid="28"/>
                                        </p:tgtEl>
                                        <p:attrNameLst>
                                          <p:attrName>ppt_y</p:attrName>
                                        </p:attrNameLst>
                                      </p:cBhvr>
                                      <p:tavLst>
                                        <p:tav tm="0">
                                          <p:val>
                                            <p:strVal val="#ppt_y+.1"/>
                                          </p:val>
                                        </p:tav>
                                        <p:tav tm="100000">
                                          <p:val>
                                            <p:strVal val="#ppt_y"/>
                                          </p:val>
                                        </p:tav>
                                      </p:tavLst>
                                    </p:anim>
                                  </p:childTnLst>
                                </p:cTn>
                              </p:par>
                              <p:par>
                                <p:cTn id="199" presetID="42" presetClass="entr" presetSubtype="0" fill="hold" nodeType="withEffect">
                                  <p:stCondLst>
                                    <p:cond delay="0"/>
                                  </p:stCondLst>
                                  <p:childTnLst>
                                    <p:set>
                                      <p:cBhvr>
                                        <p:cTn id="200" dur="1" fill="hold">
                                          <p:stCondLst>
                                            <p:cond delay="0"/>
                                          </p:stCondLst>
                                        </p:cTn>
                                        <p:tgtEl>
                                          <p:spTgt spid="29"/>
                                        </p:tgtEl>
                                        <p:attrNameLst>
                                          <p:attrName>style.visibility</p:attrName>
                                        </p:attrNameLst>
                                      </p:cBhvr>
                                      <p:to>
                                        <p:strVal val="visible"/>
                                      </p:to>
                                    </p:set>
                                    <p:animEffect transition="in" filter="fade">
                                      <p:cBhvr>
                                        <p:cTn id="201" dur="1000"/>
                                        <p:tgtEl>
                                          <p:spTgt spid="29"/>
                                        </p:tgtEl>
                                      </p:cBhvr>
                                    </p:animEffect>
                                    <p:anim calcmode="lin" valueType="num">
                                      <p:cBhvr>
                                        <p:cTn id="202" dur="1000" fill="hold"/>
                                        <p:tgtEl>
                                          <p:spTgt spid="29"/>
                                        </p:tgtEl>
                                        <p:attrNameLst>
                                          <p:attrName>ppt_x</p:attrName>
                                        </p:attrNameLst>
                                      </p:cBhvr>
                                      <p:tavLst>
                                        <p:tav tm="0">
                                          <p:val>
                                            <p:strVal val="#ppt_x"/>
                                          </p:val>
                                        </p:tav>
                                        <p:tav tm="100000">
                                          <p:val>
                                            <p:strVal val="#ppt_x"/>
                                          </p:val>
                                        </p:tav>
                                      </p:tavLst>
                                    </p:anim>
                                    <p:anim calcmode="lin" valueType="num">
                                      <p:cBhvr>
                                        <p:cTn id="20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04" fill="hold">
                      <p:stCondLst>
                        <p:cond delay="indefinite"/>
                      </p:stCondLst>
                      <p:childTnLst>
                        <p:par>
                          <p:cTn id="205" fill="hold">
                            <p:stCondLst>
                              <p:cond delay="0"/>
                            </p:stCondLst>
                            <p:childTnLst>
                              <p:par>
                                <p:cTn id="206" presetID="42" presetClass="entr" presetSubtype="0" fill="hold" grpId="0" nodeType="clickEffect">
                                  <p:stCondLst>
                                    <p:cond delay="0"/>
                                  </p:stCondLst>
                                  <p:childTnLst>
                                    <p:set>
                                      <p:cBhvr>
                                        <p:cTn id="207" dur="1" fill="hold">
                                          <p:stCondLst>
                                            <p:cond delay="0"/>
                                          </p:stCondLst>
                                        </p:cTn>
                                        <p:tgtEl>
                                          <p:spTgt spid="54"/>
                                        </p:tgtEl>
                                        <p:attrNameLst>
                                          <p:attrName>style.visibility</p:attrName>
                                        </p:attrNameLst>
                                      </p:cBhvr>
                                      <p:to>
                                        <p:strVal val="visible"/>
                                      </p:to>
                                    </p:set>
                                    <p:animEffect transition="in" filter="fade">
                                      <p:cBhvr>
                                        <p:cTn id="208" dur="1000"/>
                                        <p:tgtEl>
                                          <p:spTgt spid="54"/>
                                        </p:tgtEl>
                                      </p:cBhvr>
                                    </p:animEffect>
                                    <p:anim calcmode="lin" valueType="num">
                                      <p:cBhvr>
                                        <p:cTn id="209" dur="1000" fill="hold"/>
                                        <p:tgtEl>
                                          <p:spTgt spid="54"/>
                                        </p:tgtEl>
                                        <p:attrNameLst>
                                          <p:attrName>ppt_x</p:attrName>
                                        </p:attrNameLst>
                                      </p:cBhvr>
                                      <p:tavLst>
                                        <p:tav tm="0">
                                          <p:val>
                                            <p:strVal val="#ppt_x"/>
                                          </p:val>
                                        </p:tav>
                                        <p:tav tm="100000">
                                          <p:val>
                                            <p:strVal val="#ppt_x"/>
                                          </p:val>
                                        </p:tav>
                                      </p:tavLst>
                                    </p:anim>
                                    <p:anim calcmode="lin" valueType="num">
                                      <p:cBhvr>
                                        <p:cTn id="210"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211" fill="hold">
                      <p:stCondLst>
                        <p:cond delay="indefinite"/>
                      </p:stCondLst>
                      <p:childTnLst>
                        <p:par>
                          <p:cTn id="212" fill="hold">
                            <p:stCondLst>
                              <p:cond delay="0"/>
                            </p:stCondLst>
                            <p:childTnLst>
                              <p:par>
                                <p:cTn id="213" presetID="42" presetClass="entr" presetSubtype="0" fill="hold" grpId="0" nodeType="clickEffect">
                                  <p:stCondLst>
                                    <p:cond delay="0"/>
                                  </p:stCondLst>
                                  <p:childTnLst>
                                    <p:set>
                                      <p:cBhvr>
                                        <p:cTn id="214" dur="1" fill="hold">
                                          <p:stCondLst>
                                            <p:cond delay="0"/>
                                          </p:stCondLst>
                                        </p:cTn>
                                        <p:tgtEl>
                                          <p:spTgt spid="56"/>
                                        </p:tgtEl>
                                        <p:attrNameLst>
                                          <p:attrName>style.visibility</p:attrName>
                                        </p:attrNameLst>
                                      </p:cBhvr>
                                      <p:to>
                                        <p:strVal val="visible"/>
                                      </p:to>
                                    </p:set>
                                    <p:animEffect transition="in" filter="fade">
                                      <p:cBhvr>
                                        <p:cTn id="215" dur="1000"/>
                                        <p:tgtEl>
                                          <p:spTgt spid="56"/>
                                        </p:tgtEl>
                                      </p:cBhvr>
                                    </p:animEffect>
                                    <p:anim calcmode="lin" valueType="num">
                                      <p:cBhvr>
                                        <p:cTn id="216" dur="1000" fill="hold"/>
                                        <p:tgtEl>
                                          <p:spTgt spid="56"/>
                                        </p:tgtEl>
                                        <p:attrNameLst>
                                          <p:attrName>ppt_x</p:attrName>
                                        </p:attrNameLst>
                                      </p:cBhvr>
                                      <p:tavLst>
                                        <p:tav tm="0">
                                          <p:val>
                                            <p:strVal val="#ppt_x"/>
                                          </p:val>
                                        </p:tav>
                                        <p:tav tm="100000">
                                          <p:val>
                                            <p:strVal val="#ppt_x"/>
                                          </p:val>
                                        </p:tav>
                                      </p:tavLst>
                                    </p:anim>
                                    <p:anim calcmode="lin" valueType="num">
                                      <p:cBhvr>
                                        <p:cTn id="217"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P spid="30" grpId="0" animBg="1"/>
      <p:bldP spid="38" grpId="0"/>
      <p:bldP spid="45" grpId="0"/>
      <p:bldP spid="53" grpId="0"/>
      <p:bldP spid="54" grpId="0" animBg="1"/>
      <p:bldP spid="55" grpId="0" animBg="1"/>
      <p:bldP spid="56"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 name="Rectangle 134">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2"/>
          <p:cNvSpPr txBox="1">
            <a:spLocks noChangeArrowheads="1"/>
          </p:cNvSpPr>
          <p:nvPr/>
        </p:nvSpPr>
        <p:spPr>
          <a:xfrm>
            <a:off x="403122" y="136188"/>
            <a:ext cx="6447501" cy="644663"/>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nSpc>
                <a:spcPct val="170000"/>
              </a:lnSpc>
              <a:spcBef>
                <a:spcPts val="0"/>
              </a:spcBef>
              <a:spcAft>
                <a:spcPts val="600"/>
              </a:spcAft>
            </a:pPr>
            <a:r>
              <a:rPr lang="en-US" altLang="en-US" sz="2800" dirty="0"/>
              <a:t>Preliminary results and future work</a:t>
            </a:r>
          </a:p>
        </p:txBody>
      </p:sp>
      <p:pic>
        <p:nvPicPr>
          <p:cNvPr id="6" name="Picture 5">
            <a:extLst>
              <a:ext uri="{FF2B5EF4-FFF2-40B4-BE49-F238E27FC236}">
                <a16:creationId xmlns:a16="http://schemas.microsoft.com/office/drawing/2014/main" id="{619364F5-D4C2-EE4D-8745-21E755F89A1A}"/>
              </a:ext>
            </a:extLst>
          </p:cNvPr>
          <p:cNvPicPr>
            <a:picLocks noChangeAspect="1"/>
          </p:cNvPicPr>
          <p:nvPr/>
        </p:nvPicPr>
        <p:blipFill>
          <a:blip r:embed="rId3"/>
          <a:srcRect/>
          <a:stretch/>
        </p:blipFill>
        <p:spPr>
          <a:xfrm>
            <a:off x="0" y="4953000"/>
            <a:ext cx="12192000" cy="1905000"/>
          </a:xfrm>
          <a:prstGeom prst="rect">
            <a:avLst/>
          </a:prstGeom>
        </p:spPr>
      </p:pic>
      <p:sp>
        <p:nvSpPr>
          <p:cNvPr id="8" name="Freeform 7"/>
          <p:cNvSpPr/>
          <p:nvPr/>
        </p:nvSpPr>
        <p:spPr>
          <a:xfrm>
            <a:off x="3454360" y="2704564"/>
            <a:ext cx="1498600" cy="1236663"/>
          </a:xfrm>
          <a:custGeom>
            <a:avLst/>
            <a:gdLst>
              <a:gd name="connsiteX0" fmla="*/ 0 w 1498663"/>
              <a:gd name="connsiteY0" fmla="*/ 123608 h 1236084"/>
              <a:gd name="connsiteX1" fmla="*/ 123608 w 1498663"/>
              <a:gd name="connsiteY1" fmla="*/ 0 h 1236084"/>
              <a:gd name="connsiteX2" fmla="*/ 1375055 w 1498663"/>
              <a:gd name="connsiteY2" fmla="*/ 0 h 1236084"/>
              <a:gd name="connsiteX3" fmla="*/ 1498663 w 1498663"/>
              <a:gd name="connsiteY3" fmla="*/ 123608 h 1236084"/>
              <a:gd name="connsiteX4" fmla="*/ 1498663 w 1498663"/>
              <a:gd name="connsiteY4" fmla="*/ 1112476 h 1236084"/>
              <a:gd name="connsiteX5" fmla="*/ 1375055 w 1498663"/>
              <a:gd name="connsiteY5" fmla="*/ 1236084 h 1236084"/>
              <a:gd name="connsiteX6" fmla="*/ 123608 w 1498663"/>
              <a:gd name="connsiteY6" fmla="*/ 1236084 h 1236084"/>
              <a:gd name="connsiteX7" fmla="*/ 0 w 1498663"/>
              <a:gd name="connsiteY7" fmla="*/ 1112476 h 1236084"/>
              <a:gd name="connsiteX8" fmla="*/ 0 w 1498663"/>
              <a:gd name="connsiteY8" fmla="*/ 123608 h 123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8663" h="1236084">
                <a:moveTo>
                  <a:pt x="0" y="123608"/>
                </a:moveTo>
                <a:cubicBezTo>
                  <a:pt x="0" y="55341"/>
                  <a:pt x="55341" y="0"/>
                  <a:pt x="123608" y="0"/>
                </a:cubicBezTo>
                <a:lnTo>
                  <a:pt x="1375055" y="0"/>
                </a:lnTo>
                <a:cubicBezTo>
                  <a:pt x="1443322" y="0"/>
                  <a:pt x="1498663" y="55341"/>
                  <a:pt x="1498663" y="123608"/>
                </a:cubicBezTo>
                <a:lnTo>
                  <a:pt x="1498663" y="1112476"/>
                </a:lnTo>
                <a:cubicBezTo>
                  <a:pt x="1498663" y="1180743"/>
                  <a:pt x="1443322" y="1236084"/>
                  <a:pt x="1375055" y="1236084"/>
                </a:cubicBezTo>
                <a:lnTo>
                  <a:pt x="123608" y="1236084"/>
                </a:lnTo>
                <a:cubicBezTo>
                  <a:pt x="55341" y="1236084"/>
                  <a:pt x="0" y="1180743"/>
                  <a:pt x="0" y="1112476"/>
                </a:cubicBezTo>
                <a:lnTo>
                  <a:pt x="0" y="123608"/>
                </a:lnTo>
                <a:close/>
              </a:path>
            </a:pathLst>
          </a:custGeom>
          <a:solidFill>
            <a:sysClr val="window" lastClr="FFFFFF">
              <a:alpha val="90000"/>
              <a:hueOff val="0"/>
              <a:satOff val="0"/>
              <a:lumOff val="0"/>
              <a:alphaOff val="0"/>
            </a:sysClr>
          </a:solidFill>
          <a:ln w="6350" cap="flat" cmpd="sng" algn="ctr">
            <a:solidFill>
              <a:srgbClr val="FFC000">
                <a:hueOff val="0"/>
                <a:satOff val="0"/>
                <a:lumOff val="0"/>
                <a:alphaOff val="0"/>
              </a:srgbClr>
            </a:solidFill>
            <a:prstDash val="solid"/>
            <a:miter lim="800000"/>
          </a:ln>
          <a:effectLst/>
        </p:spPr>
        <p:txBody>
          <a:bodyPr lIns="64641" tIns="64641" rIns="64641" bIns="329516" spcCol="1270"/>
          <a:lstStyle/>
          <a:p>
            <a:pPr marL="171450" marR="0" lvl="1" indent="-171450" defTabSz="844550" eaLnBrk="1" fontAlgn="auto" latinLnBrk="0" hangingPunct="1">
              <a:lnSpc>
                <a:spcPct val="90000"/>
              </a:lnSpc>
              <a:spcBef>
                <a:spcPct val="0"/>
              </a:spcBef>
              <a:spcAft>
                <a:spcPct val="15000"/>
              </a:spcAft>
              <a:buClrTx/>
              <a:buSzTx/>
              <a:buFontTx/>
              <a:buChar char="••"/>
              <a:tabLst/>
              <a:defRPr/>
            </a:pPr>
            <a:r>
              <a:rPr kumimoji="0" lang="en-US" sz="1900" b="0" i="0" u="none" strike="noStrike" kern="0" cap="none" spc="0" normalizeH="0" baseline="0" noProof="0">
                <a:ln>
                  <a:noFill/>
                </a:ln>
                <a:solidFill>
                  <a:sysClr val="windowText" lastClr="000000">
                    <a:hueOff val="0"/>
                    <a:satOff val="0"/>
                    <a:lumOff val="0"/>
                    <a:alphaOff val="0"/>
                  </a:sysClr>
                </a:solidFill>
                <a:effectLst/>
                <a:uLnTx/>
                <a:uFillTx/>
                <a:latin typeface="Calibri" panose="020F0502020204030204"/>
                <a:ea typeface="+mn-ea"/>
                <a:cs typeface="+mn-cs"/>
              </a:rPr>
              <a:t>Input data &amp; Info</a:t>
            </a:r>
          </a:p>
        </p:txBody>
      </p:sp>
      <p:sp>
        <p:nvSpPr>
          <p:cNvPr id="10" name="Shape 9"/>
          <p:cNvSpPr/>
          <p:nvPr/>
        </p:nvSpPr>
        <p:spPr>
          <a:xfrm>
            <a:off x="4265572" y="2888714"/>
            <a:ext cx="1817688" cy="1816100"/>
          </a:xfrm>
          <a:prstGeom prst="leftCircularArrow">
            <a:avLst>
              <a:gd name="adj1" fmla="val 2064"/>
              <a:gd name="adj2" fmla="val 247692"/>
              <a:gd name="adj3" fmla="val 2023203"/>
              <a:gd name="adj4" fmla="val 9024489"/>
              <a:gd name="adj5" fmla="val 2408"/>
            </a:avLst>
          </a:prstGeom>
          <a:gradFill rotWithShape="0">
            <a:gsLst>
              <a:gs pos="0">
                <a:srgbClr val="FFC000">
                  <a:hueOff val="0"/>
                  <a:satOff val="0"/>
                  <a:lumOff val="0"/>
                  <a:alphaOff val="0"/>
                  <a:lumMod val="110000"/>
                  <a:satMod val="105000"/>
                  <a:tint val="67000"/>
                </a:srgbClr>
              </a:gs>
              <a:gs pos="50000">
                <a:srgbClr val="FFC000">
                  <a:hueOff val="0"/>
                  <a:satOff val="0"/>
                  <a:lumOff val="0"/>
                  <a:alphaOff val="0"/>
                  <a:lumMod val="105000"/>
                  <a:satMod val="103000"/>
                  <a:tint val="73000"/>
                </a:srgbClr>
              </a:gs>
              <a:gs pos="100000">
                <a:srgbClr val="FFC000">
                  <a:hueOff val="0"/>
                  <a:satOff val="0"/>
                  <a:lumOff val="0"/>
                  <a:alphaOff val="0"/>
                  <a:lumMod val="105000"/>
                  <a:satMod val="109000"/>
                  <a:tint val="81000"/>
                </a:srgbClr>
              </a:gs>
            </a:gsLst>
            <a:lin ang="5400000" scaled="0"/>
          </a:gradFill>
          <a:ln>
            <a:noFill/>
          </a:ln>
          <a:effectLst/>
        </p:spPr>
      </p:sp>
      <p:sp>
        <p:nvSpPr>
          <p:cNvPr id="11" name="Freeform 10"/>
          <p:cNvSpPr/>
          <p:nvPr/>
        </p:nvSpPr>
        <p:spPr>
          <a:xfrm>
            <a:off x="3787735" y="3676097"/>
            <a:ext cx="1332145" cy="529750"/>
          </a:xfrm>
          <a:custGeom>
            <a:avLst/>
            <a:gdLst>
              <a:gd name="connsiteX0" fmla="*/ 0 w 1332145"/>
              <a:gd name="connsiteY0" fmla="*/ 52975 h 529750"/>
              <a:gd name="connsiteX1" fmla="*/ 52975 w 1332145"/>
              <a:gd name="connsiteY1" fmla="*/ 0 h 529750"/>
              <a:gd name="connsiteX2" fmla="*/ 1279170 w 1332145"/>
              <a:gd name="connsiteY2" fmla="*/ 0 h 529750"/>
              <a:gd name="connsiteX3" fmla="*/ 1332145 w 1332145"/>
              <a:gd name="connsiteY3" fmla="*/ 52975 h 529750"/>
              <a:gd name="connsiteX4" fmla="*/ 1332145 w 1332145"/>
              <a:gd name="connsiteY4" fmla="*/ 476775 h 529750"/>
              <a:gd name="connsiteX5" fmla="*/ 1279170 w 1332145"/>
              <a:gd name="connsiteY5" fmla="*/ 529750 h 529750"/>
              <a:gd name="connsiteX6" fmla="*/ 52975 w 1332145"/>
              <a:gd name="connsiteY6" fmla="*/ 529750 h 529750"/>
              <a:gd name="connsiteX7" fmla="*/ 0 w 1332145"/>
              <a:gd name="connsiteY7" fmla="*/ 476775 h 529750"/>
              <a:gd name="connsiteX8" fmla="*/ 0 w 1332145"/>
              <a:gd name="connsiteY8" fmla="*/ 52975 h 52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2145" h="529750">
                <a:moveTo>
                  <a:pt x="0" y="52975"/>
                </a:moveTo>
                <a:cubicBezTo>
                  <a:pt x="0" y="23718"/>
                  <a:pt x="23718" y="0"/>
                  <a:pt x="52975" y="0"/>
                </a:cubicBezTo>
                <a:lnTo>
                  <a:pt x="1279170" y="0"/>
                </a:lnTo>
                <a:cubicBezTo>
                  <a:pt x="1308427" y="0"/>
                  <a:pt x="1332145" y="23718"/>
                  <a:pt x="1332145" y="52975"/>
                </a:cubicBezTo>
                <a:lnTo>
                  <a:pt x="1332145" y="476775"/>
                </a:lnTo>
                <a:cubicBezTo>
                  <a:pt x="1332145" y="506032"/>
                  <a:pt x="1308427" y="529750"/>
                  <a:pt x="1279170" y="529750"/>
                </a:cubicBezTo>
                <a:lnTo>
                  <a:pt x="52975" y="529750"/>
                </a:lnTo>
                <a:cubicBezTo>
                  <a:pt x="23718" y="529750"/>
                  <a:pt x="0" y="506032"/>
                  <a:pt x="0" y="476775"/>
                </a:cubicBezTo>
                <a:lnTo>
                  <a:pt x="0" y="52975"/>
                </a:lnTo>
                <a:close/>
              </a:path>
            </a:pathLst>
          </a:custGeom>
          <a:gradFill rotWithShape="0">
            <a:gsLst>
              <a:gs pos="0">
                <a:srgbClr val="FFC000">
                  <a:hueOff val="0"/>
                  <a:satOff val="0"/>
                  <a:lumOff val="0"/>
                  <a:alphaOff val="0"/>
                  <a:lumMod val="110000"/>
                  <a:satMod val="105000"/>
                  <a:tint val="67000"/>
                </a:srgbClr>
              </a:gs>
              <a:gs pos="50000">
                <a:srgbClr val="FFC000">
                  <a:hueOff val="0"/>
                  <a:satOff val="0"/>
                  <a:lumOff val="0"/>
                  <a:alphaOff val="0"/>
                  <a:lumMod val="105000"/>
                  <a:satMod val="103000"/>
                  <a:tint val="73000"/>
                </a:srgbClr>
              </a:gs>
              <a:gs pos="100000">
                <a:srgbClr val="FFC000">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72666" tIns="53616" rIns="72666" bIns="53616" spcCol="1270" anchor="ctr"/>
          <a:lstStyle/>
          <a:p>
            <a:pPr marL="0" marR="0" lvl="0" indent="0" algn="ctr" defTabSz="1333500" eaLnBrk="1" fontAlgn="auto" latinLnBrk="0" hangingPunct="1">
              <a:lnSpc>
                <a:spcPct val="90000"/>
              </a:lnSpc>
              <a:spcBef>
                <a:spcPct val="0"/>
              </a:spcBef>
              <a:spcAft>
                <a:spcPct val="35000"/>
              </a:spcAft>
              <a:buClrTx/>
              <a:buSzTx/>
              <a:buFontTx/>
              <a:buNone/>
              <a:tabLst/>
              <a:defRPr/>
            </a:pPr>
            <a:r>
              <a:rPr kumimoji="0" lang="en-US" sz="3000" b="0" i="0" u="none" strike="noStrike" kern="0" cap="none" spc="0" normalizeH="0" baseline="0" noProof="0">
                <a:ln>
                  <a:noFill/>
                </a:ln>
                <a:solidFill>
                  <a:sysClr val="windowText" lastClr="000000"/>
                </a:solidFill>
                <a:effectLst/>
                <a:uLnTx/>
                <a:uFillTx/>
                <a:latin typeface="Calibri" panose="020F0502020204030204"/>
                <a:ea typeface="+mn-ea"/>
                <a:cs typeface="+mn-cs"/>
              </a:rPr>
              <a:t>Human</a:t>
            </a:r>
          </a:p>
        </p:txBody>
      </p:sp>
      <p:sp>
        <p:nvSpPr>
          <p:cNvPr id="12" name="Freeform 11"/>
          <p:cNvSpPr/>
          <p:nvPr/>
        </p:nvSpPr>
        <p:spPr>
          <a:xfrm>
            <a:off x="5470485" y="2704564"/>
            <a:ext cx="1498600" cy="1236663"/>
          </a:xfrm>
          <a:custGeom>
            <a:avLst/>
            <a:gdLst>
              <a:gd name="connsiteX0" fmla="*/ 0 w 1498663"/>
              <a:gd name="connsiteY0" fmla="*/ 123608 h 1236084"/>
              <a:gd name="connsiteX1" fmla="*/ 123608 w 1498663"/>
              <a:gd name="connsiteY1" fmla="*/ 0 h 1236084"/>
              <a:gd name="connsiteX2" fmla="*/ 1375055 w 1498663"/>
              <a:gd name="connsiteY2" fmla="*/ 0 h 1236084"/>
              <a:gd name="connsiteX3" fmla="*/ 1498663 w 1498663"/>
              <a:gd name="connsiteY3" fmla="*/ 123608 h 1236084"/>
              <a:gd name="connsiteX4" fmla="*/ 1498663 w 1498663"/>
              <a:gd name="connsiteY4" fmla="*/ 1112476 h 1236084"/>
              <a:gd name="connsiteX5" fmla="*/ 1375055 w 1498663"/>
              <a:gd name="connsiteY5" fmla="*/ 1236084 h 1236084"/>
              <a:gd name="connsiteX6" fmla="*/ 123608 w 1498663"/>
              <a:gd name="connsiteY6" fmla="*/ 1236084 h 1236084"/>
              <a:gd name="connsiteX7" fmla="*/ 0 w 1498663"/>
              <a:gd name="connsiteY7" fmla="*/ 1112476 h 1236084"/>
              <a:gd name="connsiteX8" fmla="*/ 0 w 1498663"/>
              <a:gd name="connsiteY8" fmla="*/ 123608 h 123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8663" h="1236084">
                <a:moveTo>
                  <a:pt x="0" y="123608"/>
                </a:moveTo>
                <a:cubicBezTo>
                  <a:pt x="0" y="55341"/>
                  <a:pt x="55341" y="0"/>
                  <a:pt x="123608" y="0"/>
                </a:cubicBezTo>
                <a:lnTo>
                  <a:pt x="1375055" y="0"/>
                </a:lnTo>
                <a:cubicBezTo>
                  <a:pt x="1443322" y="0"/>
                  <a:pt x="1498663" y="55341"/>
                  <a:pt x="1498663" y="123608"/>
                </a:cubicBezTo>
                <a:lnTo>
                  <a:pt x="1498663" y="1112476"/>
                </a:lnTo>
                <a:cubicBezTo>
                  <a:pt x="1498663" y="1180743"/>
                  <a:pt x="1443322" y="1236084"/>
                  <a:pt x="1375055" y="1236084"/>
                </a:cubicBezTo>
                <a:lnTo>
                  <a:pt x="123608" y="1236084"/>
                </a:lnTo>
                <a:cubicBezTo>
                  <a:pt x="55341" y="1236084"/>
                  <a:pt x="0" y="1180743"/>
                  <a:pt x="0" y="1112476"/>
                </a:cubicBezTo>
                <a:lnTo>
                  <a:pt x="0" y="123608"/>
                </a:lnTo>
                <a:close/>
              </a:path>
            </a:pathLst>
          </a:custGeom>
          <a:solidFill>
            <a:sysClr val="window" lastClr="FFFFFF">
              <a:alpha val="90000"/>
              <a:hueOff val="0"/>
              <a:satOff val="0"/>
              <a:lumOff val="0"/>
              <a:alphaOff val="0"/>
            </a:sysClr>
          </a:solidFill>
          <a:ln w="6350" cap="flat" cmpd="sng" algn="ctr">
            <a:solidFill>
              <a:srgbClr val="FFC000">
                <a:hueOff val="5197846"/>
                <a:satOff val="-23984"/>
                <a:lumOff val="883"/>
                <a:alphaOff val="0"/>
              </a:srgbClr>
            </a:solidFill>
            <a:prstDash val="solid"/>
            <a:miter lim="800000"/>
          </a:ln>
          <a:effectLst/>
        </p:spPr>
        <p:txBody>
          <a:bodyPr lIns="64641" tIns="329516" rIns="64641" bIns="64641" spcCol="1270"/>
          <a:lstStyle/>
          <a:p>
            <a:pPr marL="171450" marR="0" lvl="1" indent="-171450" defTabSz="844550" eaLnBrk="1" fontAlgn="auto" latinLnBrk="0" hangingPunct="1">
              <a:lnSpc>
                <a:spcPct val="90000"/>
              </a:lnSpc>
              <a:spcBef>
                <a:spcPct val="0"/>
              </a:spcBef>
              <a:spcAft>
                <a:spcPct val="15000"/>
              </a:spcAft>
              <a:buClrTx/>
              <a:buSzTx/>
              <a:buFontTx/>
              <a:buChar char="••"/>
              <a:tabLst/>
              <a:defRPr/>
            </a:pPr>
            <a:r>
              <a:rPr kumimoji="0" lang="en-US" sz="1900" b="0" i="0" u="none" strike="noStrike" kern="0" cap="none" spc="0" normalizeH="0" baseline="0" noProof="0">
                <a:ln>
                  <a:noFill/>
                </a:ln>
                <a:solidFill>
                  <a:sysClr val="windowText" lastClr="000000">
                    <a:hueOff val="0"/>
                    <a:satOff val="0"/>
                    <a:lumOff val="0"/>
                    <a:alphaOff val="0"/>
                  </a:sysClr>
                </a:solidFill>
                <a:effectLst/>
                <a:uLnTx/>
                <a:uFillTx/>
                <a:latin typeface="Calibri" panose="020F0502020204030204"/>
                <a:ea typeface="+mn-ea"/>
                <a:cs typeface="+mn-cs"/>
              </a:rPr>
              <a:t>Analysis</a:t>
            </a:r>
          </a:p>
          <a:p>
            <a:pPr marL="171450" marR="0" lvl="1" indent="-171450" defTabSz="844550" eaLnBrk="1" fontAlgn="auto" latinLnBrk="0" hangingPunct="1">
              <a:lnSpc>
                <a:spcPct val="90000"/>
              </a:lnSpc>
              <a:spcBef>
                <a:spcPct val="0"/>
              </a:spcBef>
              <a:spcAft>
                <a:spcPct val="15000"/>
              </a:spcAft>
              <a:buClrTx/>
              <a:buSzTx/>
              <a:buFontTx/>
              <a:buChar char="••"/>
              <a:tabLst/>
              <a:defRPr/>
            </a:pPr>
            <a:r>
              <a:rPr kumimoji="0" lang="en-US" sz="1900" b="0" i="0" u="none" strike="noStrike" kern="0" cap="none" spc="0" normalizeH="0" baseline="0" noProof="0">
                <a:ln>
                  <a:noFill/>
                </a:ln>
                <a:solidFill>
                  <a:sysClr val="windowText" lastClr="000000">
                    <a:hueOff val="0"/>
                    <a:satOff val="0"/>
                    <a:lumOff val="0"/>
                    <a:alphaOff val="0"/>
                  </a:sysClr>
                </a:solidFill>
                <a:effectLst/>
                <a:uLnTx/>
                <a:uFillTx/>
                <a:latin typeface="Calibri" panose="020F0502020204030204"/>
                <a:ea typeface="+mn-ea"/>
                <a:cs typeface="+mn-cs"/>
              </a:rPr>
              <a:t>Options</a:t>
            </a:r>
          </a:p>
        </p:txBody>
      </p:sp>
      <p:sp>
        <p:nvSpPr>
          <p:cNvPr id="13" name="Circular Arrow 12"/>
          <p:cNvSpPr/>
          <p:nvPr/>
        </p:nvSpPr>
        <p:spPr>
          <a:xfrm>
            <a:off x="6268997" y="1891764"/>
            <a:ext cx="2008188" cy="2009775"/>
          </a:xfrm>
          <a:prstGeom prst="circularArrow">
            <a:avLst>
              <a:gd name="adj1" fmla="val 1829"/>
              <a:gd name="adj2" fmla="val 218296"/>
              <a:gd name="adj3" fmla="val 19606193"/>
              <a:gd name="adj4" fmla="val 12575511"/>
              <a:gd name="adj5" fmla="val 2134"/>
            </a:avLst>
          </a:prstGeom>
          <a:gradFill rotWithShape="0">
            <a:gsLst>
              <a:gs pos="0">
                <a:srgbClr val="FFC000">
                  <a:hueOff val="10395692"/>
                  <a:satOff val="-47968"/>
                  <a:lumOff val="1765"/>
                  <a:alphaOff val="0"/>
                  <a:lumMod val="110000"/>
                  <a:satMod val="105000"/>
                  <a:tint val="67000"/>
                </a:srgbClr>
              </a:gs>
              <a:gs pos="50000">
                <a:srgbClr val="FFC000">
                  <a:hueOff val="10395692"/>
                  <a:satOff val="-47968"/>
                  <a:lumOff val="1765"/>
                  <a:alphaOff val="0"/>
                  <a:lumMod val="105000"/>
                  <a:satMod val="103000"/>
                  <a:tint val="73000"/>
                </a:srgbClr>
              </a:gs>
              <a:gs pos="100000">
                <a:srgbClr val="FFC000">
                  <a:hueOff val="10395692"/>
                  <a:satOff val="-47968"/>
                  <a:lumOff val="1765"/>
                  <a:alphaOff val="0"/>
                  <a:lumMod val="105000"/>
                  <a:satMod val="109000"/>
                  <a:tint val="81000"/>
                </a:srgbClr>
              </a:gs>
            </a:gsLst>
            <a:lin ang="5400000" scaled="0"/>
          </a:gradFill>
          <a:ln>
            <a:noFill/>
          </a:ln>
          <a:effectLst/>
        </p:spPr>
      </p:sp>
      <p:sp>
        <p:nvSpPr>
          <p:cNvPr id="14" name="Freeform 13"/>
          <p:cNvSpPr/>
          <p:nvPr/>
        </p:nvSpPr>
        <p:spPr>
          <a:xfrm>
            <a:off x="5803587" y="2440013"/>
            <a:ext cx="1332145" cy="529750"/>
          </a:xfrm>
          <a:custGeom>
            <a:avLst/>
            <a:gdLst>
              <a:gd name="connsiteX0" fmla="*/ 0 w 1332145"/>
              <a:gd name="connsiteY0" fmla="*/ 52975 h 529750"/>
              <a:gd name="connsiteX1" fmla="*/ 52975 w 1332145"/>
              <a:gd name="connsiteY1" fmla="*/ 0 h 529750"/>
              <a:gd name="connsiteX2" fmla="*/ 1279170 w 1332145"/>
              <a:gd name="connsiteY2" fmla="*/ 0 h 529750"/>
              <a:gd name="connsiteX3" fmla="*/ 1332145 w 1332145"/>
              <a:gd name="connsiteY3" fmla="*/ 52975 h 529750"/>
              <a:gd name="connsiteX4" fmla="*/ 1332145 w 1332145"/>
              <a:gd name="connsiteY4" fmla="*/ 476775 h 529750"/>
              <a:gd name="connsiteX5" fmla="*/ 1279170 w 1332145"/>
              <a:gd name="connsiteY5" fmla="*/ 529750 h 529750"/>
              <a:gd name="connsiteX6" fmla="*/ 52975 w 1332145"/>
              <a:gd name="connsiteY6" fmla="*/ 529750 h 529750"/>
              <a:gd name="connsiteX7" fmla="*/ 0 w 1332145"/>
              <a:gd name="connsiteY7" fmla="*/ 476775 h 529750"/>
              <a:gd name="connsiteX8" fmla="*/ 0 w 1332145"/>
              <a:gd name="connsiteY8" fmla="*/ 52975 h 52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2145" h="529750">
                <a:moveTo>
                  <a:pt x="0" y="52975"/>
                </a:moveTo>
                <a:cubicBezTo>
                  <a:pt x="0" y="23718"/>
                  <a:pt x="23718" y="0"/>
                  <a:pt x="52975" y="0"/>
                </a:cubicBezTo>
                <a:lnTo>
                  <a:pt x="1279170" y="0"/>
                </a:lnTo>
                <a:cubicBezTo>
                  <a:pt x="1308427" y="0"/>
                  <a:pt x="1332145" y="23718"/>
                  <a:pt x="1332145" y="52975"/>
                </a:cubicBezTo>
                <a:lnTo>
                  <a:pt x="1332145" y="476775"/>
                </a:lnTo>
                <a:cubicBezTo>
                  <a:pt x="1332145" y="506032"/>
                  <a:pt x="1308427" y="529750"/>
                  <a:pt x="1279170" y="529750"/>
                </a:cubicBezTo>
                <a:lnTo>
                  <a:pt x="52975" y="529750"/>
                </a:lnTo>
                <a:cubicBezTo>
                  <a:pt x="23718" y="529750"/>
                  <a:pt x="0" y="506032"/>
                  <a:pt x="0" y="476775"/>
                </a:cubicBezTo>
                <a:lnTo>
                  <a:pt x="0" y="52975"/>
                </a:lnTo>
                <a:close/>
              </a:path>
            </a:pathLst>
          </a:custGeom>
          <a:gradFill rotWithShape="0">
            <a:gsLst>
              <a:gs pos="0">
                <a:srgbClr val="FFC000">
                  <a:hueOff val="5197846"/>
                  <a:satOff val="-23984"/>
                  <a:lumOff val="883"/>
                  <a:alphaOff val="0"/>
                  <a:lumMod val="110000"/>
                  <a:satMod val="105000"/>
                  <a:tint val="67000"/>
                </a:srgbClr>
              </a:gs>
              <a:gs pos="50000">
                <a:srgbClr val="FFC000">
                  <a:hueOff val="5197846"/>
                  <a:satOff val="-23984"/>
                  <a:lumOff val="883"/>
                  <a:alphaOff val="0"/>
                  <a:lumMod val="105000"/>
                  <a:satMod val="103000"/>
                  <a:tint val="73000"/>
                </a:srgbClr>
              </a:gs>
              <a:gs pos="100000">
                <a:srgbClr val="FFC000">
                  <a:hueOff val="5197846"/>
                  <a:satOff val="-23984"/>
                  <a:lumOff val="883"/>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72666" tIns="53616" rIns="72666" bIns="53616" spcCol="1270" anchor="ctr"/>
          <a:lstStyle/>
          <a:p>
            <a:pPr marL="0" marR="0" lvl="0" indent="0" algn="ctr" defTabSz="1333500" eaLnBrk="1" fontAlgn="auto" latinLnBrk="0" hangingPunct="1">
              <a:lnSpc>
                <a:spcPct val="90000"/>
              </a:lnSpc>
              <a:spcBef>
                <a:spcPct val="0"/>
              </a:spcBef>
              <a:spcAft>
                <a:spcPct val="35000"/>
              </a:spcAft>
              <a:buClrTx/>
              <a:buSzTx/>
              <a:buFontTx/>
              <a:buNone/>
              <a:tabLst/>
              <a:defRPr/>
            </a:pPr>
            <a:r>
              <a:rPr kumimoji="0" lang="en-US" sz="3000" b="0" i="0" u="none" strike="noStrike" kern="0" cap="none" spc="0" normalizeH="0" baseline="0" noProof="0">
                <a:ln>
                  <a:noFill/>
                </a:ln>
                <a:solidFill>
                  <a:sysClr val="windowText" lastClr="000000"/>
                </a:solidFill>
                <a:effectLst/>
                <a:uLnTx/>
                <a:uFillTx/>
                <a:latin typeface="Calibri" panose="020F0502020204030204"/>
                <a:ea typeface="+mn-ea"/>
                <a:cs typeface="+mn-cs"/>
              </a:rPr>
              <a:t>Tech</a:t>
            </a:r>
          </a:p>
        </p:txBody>
      </p:sp>
      <p:sp>
        <p:nvSpPr>
          <p:cNvPr id="15" name="Freeform 14"/>
          <p:cNvSpPr/>
          <p:nvPr/>
        </p:nvSpPr>
        <p:spPr>
          <a:xfrm>
            <a:off x="7486610" y="2704564"/>
            <a:ext cx="1498600" cy="1236663"/>
          </a:xfrm>
          <a:custGeom>
            <a:avLst/>
            <a:gdLst>
              <a:gd name="connsiteX0" fmla="*/ 0 w 1498663"/>
              <a:gd name="connsiteY0" fmla="*/ 123608 h 1236084"/>
              <a:gd name="connsiteX1" fmla="*/ 123608 w 1498663"/>
              <a:gd name="connsiteY1" fmla="*/ 0 h 1236084"/>
              <a:gd name="connsiteX2" fmla="*/ 1375055 w 1498663"/>
              <a:gd name="connsiteY2" fmla="*/ 0 h 1236084"/>
              <a:gd name="connsiteX3" fmla="*/ 1498663 w 1498663"/>
              <a:gd name="connsiteY3" fmla="*/ 123608 h 1236084"/>
              <a:gd name="connsiteX4" fmla="*/ 1498663 w 1498663"/>
              <a:gd name="connsiteY4" fmla="*/ 1112476 h 1236084"/>
              <a:gd name="connsiteX5" fmla="*/ 1375055 w 1498663"/>
              <a:gd name="connsiteY5" fmla="*/ 1236084 h 1236084"/>
              <a:gd name="connsiteX6" fmla="*/ 123608 w 1498663"/>
              <a:gd name="connsiteY6" fmla="*/ 1236084 h 1236084"/>
              <a:gd name="connsiteX7" fmla="*/ 0 w 1498663"/>
              <a:gd name="connsiteY7" fmla="*/ 1112476 h 1236084"/>
              <a:gd name="connsiteX8" fmla="*/ 0 w 1498663"/>
              <a:gd name="connsiteY8" fmla="*/ 123608 h 123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8663" h="1236084">
                <a:moveTo>
                  <a:pt x="0" y="123608"/>
                </a:moveTo>
                <a:cubicBezTo>
                  <a:pt x="0" y="55341"/>
                  <a:pt x="55341" y="0"/>
                  <a:pt x="123608" y="0"/>
                </a:cubicBezTo>
                <a:lnTo>
                  <a:pt x="1375055" y="0"/>
                </a:lnTo>
                <a:cubicBezTo>
                  <a:pt x="1443322" y="0"/>
                  <a:pt x="1498663" y="55341"/>
                  <a:pt x="1498663" y="123608"/>
                </a:cubicBezTo>
                <a:lnTo>
                  <a:pt x="1498663" y="1112476"/>
                </a:lnTo>
                <a:cubicBezTo>
                  <a:pt x="1498663" y="1180743"/>
                  <a:pt x="1443322" y="1236084"/>
                  <a:pt x="1375055" y="1236084"/>
                </a:cubicBezTo>
                <a:lnTo>
                  <a:pt x="123608" y="1236084"/>
                </a:lnTo>
                <a:cubicBezTo>
                  <a:pt x="55341" y="1236084"/>
                  <a:pt x="0" y="1180743"/>
                  <a:pt x="0" y="1112476"/>
                </a:cubicBezTo>
                <a:lnTo>
                  <a:pt x="0" y="123608"/>
                </a:lnTo>
                <a:close/>
              </a:path>
            </a:pathLst>
          </a:custGeom>
          <a:solidFill>
            <a:sysClr val="window" lastClr="FFFFFF">
              <a:alpha val="90000"/>
              <a:hueOff val="0"/>
              <a:satOff val="0"/>
              <a:lumOff val="0"/>
              <a:alphaOff val="0"/>
            </a:sysClr>
          </a:solidFill>
          <a:ln w="6350" cap="flat" cmpd="sng" algn="ctr">
            <a:solidFill>
              <a:srgbClr val="FFC000">
                <a:hueOff val="10395692"/>
                <a:satOff val="-47968"/>
                <a:lumOff val="1765"/>
                <a:alphaOff val="0"/>
              </a:srgbClr>
            </a:solidFill>
            <a:prstDash val="solid"/>
            <a:miter lim="800000"/>
          </a:ln>
          <a:effectLst/>
        </p:spPr>
        <p:txBody>
          <a:bodyPr lIns="64641" tIns="64641" rIns="64641" bIns="329516" spcCol="1270"/>
          <a:lstStyle/>
          <a:p>
            <a:pPr marL="171450" marR="0" lvl="1" indent="-171450" defTabSz="844550" eaLnBrk="1" fontAlgn="auto" latinLnBrk="0" hangingPunct="1">
              <a:lnSpc>
                <a:spcPct val="90000"/>
              </a:lnSpc>
              <a:spcBef>
                <a:spcPct val="0"/>
              </a:spcBef>
              <a:spcAft>
                <a:spcPct val="15000"/>
              </a:spcAft>
              <a:buClrTx/>
              <a:buSzTx/>
              <a:buFontTx/>
              <a:buChar char="••"/>
              <a:tabLst/>
              <a:defRPr/>
            </a:pPr>
            <a:r>
              <a:rPr kumimoji="0" lang="en-US" sz="1900" b="0" i="0" u="none" strike="noStrike" kern="0" cap="none" spc="0" normalizeH="0" baseline="0" noProof="0">
                <a:ln>
                  <a:noFill/>
                </a:ln>
                <a:solidFill>
                  <a:sysClr val="windowText" lastClr="000000">
                    <a:hueOff val="0"/>
                    <a:satOff val="0"/>
                    <a:lumOff val="0"/>
                    <a:alphaOff val="0"/>
                  </a:sysClr>
                </a:solidFill>
                <a:effectLst/>
                <a:uLnTx/>
                <a:uFillTx/>
                <a:latin typeface="Calibri" panose="020F0502020204030204"/>
                <a:ea typeface="+mn-ea"/>
                <a:cs typeface="+mn-cs"/>
              </a:rPr>
              <a:t>Make decision</a:t>
            </a:r>
          </a:p>
          <a:p>
            <a:pPr marL="171450" marR="0" lvl="1" indent="-171450" defTabSz="844550" eaLnBrk="1" fontAlgn="auto" latinLnBrk="0" hangingPunct="1">
              <a:lnSpc>
                <a:spcPct val="90000"/>
              </a:lnSpc>
              <a:spcBef>
                <a:spcPct val="0"/>
              </a:spcBef>
              <a:spcAft>
                <a:spcPct val="15000"/>
              </a:spcAft>
              <a:buClrTx/>
              <a:buSzTx/>
              <a:buFontTx/>
              <a:buChar char="••"/>
              <a:tabLst/>
              <a:defRPr/>
            </a:pPr>
            <a:r>
              <a:rPr kumimoji="0" lang="en-US" sz="1900" b="0" i="0" u="none" strike="noStrike" kern="0" cap="none" spc="0" normalizeH="0" baseline="0" noProof="0">
                <a:ln>
                  <a:noFill/>
                </a:ln>
                <a:solidFill>
                  <a:sysClr val="windowText" lastClr="000000">
                    <a:hueOff val="0"/>
                    <a:satOff val="0"/>
                    <a:lumOff val="0"/>
                    <a:alphaOff val="0"/>
                  </a:sysClr>
                </a:solidFill>
                <a:effectLst/>
                <a:uLnTx/>
                <a:uFillTx/>
                <a:latin typeface="Calibri" panose="020F0502020204030204"/>
                <a:ea typeface="+mn-ea"/>
                <a:cs typeface="+mn-cs"/>
              </a:rPr>
              <a:t>Revisit</a:t>
            </a:r>
          </a:p>
        </p:txBody>
      </p:sp>
      <p:sp>
        <p:nvSpPr>
          <p:cNvPr id="16" name="Freeform 15"/>
          <p:cNvSpPr/>
          <p:nvPr/>
        </p:nvSpPr>
        <p:spPr>
          <a:xfrm>
            <a:off x="7819440" y="3676097"/>
            <a:ext cx="1332145" cy="529750"/>
          </a:xfrm>
          <a:custGeom>
            <a:avLst/>
            <a:gdLst>
              <a:gd name="connsiteX0" fmla="*/ 0 w 1332145"/>
              <a:gd name="connsiteY0" fmla="*/ 52975 h 529750"/>
              <a:gd name="connsiteX1" fmla="*/ 52975 w 1332145"/>
              <a:gd name="connsiteY1" fmla="*/ 0 h 529750"/>
              <a:gd name="connsiteX2" fmla="*/ 1279170 w 1332145"/>
              <a:gd name="connsiteY2" fmla="*/ 0 h 529750"/>
              <a:gd name="connsiteX3" fmla="*/ 1332145 w 1332145"/>
              <a:gd name="connsiteY3" fmla="*/ 52975 h 529750"/>
              <a:gd name="connsiteX4" fmla="*/ 1332145 w 1332145"/>
              <a:gd name="connsiteY4" fmla="*/ 476775 h 529750"/>
              <a:gd name="connsiteX5" fmla="*/ 1279170 w 1332145"/>
              <a:gd name="connsiteY5" fmla="*/ 529750 h 529750"/>
              <a:gd name="connsiteX6" fmla="*/ 52975 w 1332145"/>
              <a:gd name="connsiteY6" fmla="*/ 529750 h 529750"/>
              <a:gd name="connsiteX7" fmla="*/ 0 w 1332145"/>
              <a:gd name="connsiteY7" fmla="*/ 476775 h 529750"/>
              <a:gd name="connsiteX8" fmla="*/ 0 w 1332145"/>
              <a:gd name="connsiteY8" fmla="*/ 52975 h 52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2145" h="529750">
                <a:moveTo>
                  <a:pt x="0" y="52975"/>
                </a:moveTo>
                <a:cubicBezTo>
                  <a:pt x="0" y="23718"/>
                  <a:pt x="23718" y="0"/>
                  <a:pt x="52975" y="0"/>
                </a:cubicBezTo>
                <a:lnTo>
                  <a:pt x="1279170" y="0"/>
                </a:lnTo>
                <a:cubicBezTo>
                  <a:pt x="1308427" y="0"/>
                  <a:pt x="1332145" y="23718"/>
                  <a:pt x="1332145" y="52975"/>
                </a:cubicBezTo>
                <a:lnTo>
                  <a:pt x="1332145" y="476775"/>
                </a:lnTo>
                <a:cubicBezTo>
                  <a:pt x="1332145" y="506032"/>
                  <a:pt x="1308427" y="529750"/>
                  <a:pt x="1279170" y="529750"/>
                </a:cubicBezTo>
                <a:lnTo>
                  <a:pt x="52975" y="529750"/>
                </a:lnTo>
                <a:cubicBezTo>
                  <a:pt x="23718" y="529750"/>
                  <a:pt x="0" y="506032"/>
                  <a:pt x="0" y="476775"/>
                </a:cubicBezTo>
                <a:lnTo>
                  <a:pt x="0" y="52975"/>
                </a:lnTo>
                <a:close/>
              </a:path>
            </a:pathLst>
          </a:custGeom>
          <a:gradFill rotWithShape="0">
            <a:gsLst>
              <a:gs pos="0">
                <a:srgbClr val="FFC000">
                  <a:hueOff val="10395692"/>
                  <a:satOff val="-47968"/>
                  <a:lumOff val="1765"/>
                  <a:alphaOff val="0"/>
                  <a:lumMod val="110000"/>
                  <a:satMod val="105000"/>
                  <a:tint val="67000"/>
                </a:srgbClr>
              </a:gs>
              <a:gs pos="50000">
                <a:srgbClr val="FFC000">
                  <a:hueOff val="10395692"/>
                  <a:satOff val="-47968"/>
                  <a:lumOff val="1765"/>
                  <a:alphaOff val="0"/>
                  <a:lumMod val="105000"/>
                  <a:satMod val="103000"/>
                  <a:tint val="73000"/>
                </a:srgbClr>
              </a:gs>
              <a:gs pos="100000">
                <a:srgbClr val="FFC000">
                  <a:hueOff val="10395692"/>
                  <a:satOff val="-47968"/>
                  <a:lumOff val="1765"/>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72666" tIns="53616" rIns="72666" bIns="53616" spcCol="1270" anchor="ctr"/>
          <a:lstStyle/>
          <a:p>
            <a:pPr marL="0" marR="0" lvl="0" indent="0" algn="ctr" defTabSz="1333500" eaLnBrk="1" fontAlgn="auto" latinLnBrk="0" hangingPunct="1">
              <a:lnSpc>
                <a:spcPct val="90000"/>
              </a:lnSpc>
              <a:spcBef>
                <a:spcPct val="0"/>
              </a:spcBef>
              <a:spcAft>
                <a:spcPct val="35000"/>
              </a:spcAft>
              <a:buClrTx/>
              <a:buSzTx/>
              <a:buFontTx/>
              <a:buNone/>
              <a:tabLst/>
              <a:defRPr/>
            </a:pPr>
            <a:r>
              <a:rPr kumimoji="0" lang="en-US" sz="3000" b="0" i="0" u="none" strike="noStrike" kern="0" cap="none" spc="0" normalizeH="0" baseline="0" noProof="0" dirty="0">
                <a:ln>
                  <a:noFill/>
                </a:ln>
                <a:solidFill>
                  <a:sysClr val="windowText" lastClr="000000"/>
                </a:solidFill>
                <a:effectLst/>
                <a:uLnTx/>
                <a:uFillTx/>
                <a:latin typeface="Calibri" panose="020F0502020204030204"/>
                <a:ea typeface="+mn-ea"/>
                <a:cs typeface="+mn-cs"/>
              </a:rPr>
              <a:t>Human</a:t>
            </a:r>
          </a:p>
        </p:txBody>
      </p:sp>
      <p:sp>
        <p:nvSpPr>
          <p:cNvPr id="17" name="TextBox 16"/>
          <p:cNvSpPr txBox="1">
            <a:spLocks noChangeArrowheads="1"/>
          </p:cNvSpPr>
          <p:nvPr/>
        </p:nvSpPr>
        <p:spPr bwMode="auto">
          <a:xfrm>
            <a:off x="3454360" y="931663"/>
            <a:ext cx="64293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fontAlgn="base">
              <a:spcBef>
                <a:spcPct val="0"/>
              </a:spcBef>
              <a:spcAft>
                <a:spcPct val="0"/>
              </a:spcAft>
            </a:pPr>
            <a:r>
              <a:rPr lang="en-US" altLang="en-US" sz="2400" b="1" dirty="0">
                <a:solidFill>
                  <a:srgbClr val="9B57D3"/>
                </a:solidFill>
                <a:latin typeface="Abhaya Libre"/>
                <a:ea typeface="Nunito Bold"/>
                <a:cs typeface="Mukta SemiBold" pitchFamily="34" charset="0"/>
              </a:rPr>
              <a:t>AI position in the Decision Making Process</a:t>
            </a:r>
          </a:p>
        </p:txBody>
      </p:sp>
      <p:sp>
        <p:nvSpPr>
          <p:cNvPr id="18" name="Rectangle 17"/>
          <p:cNvSpPr>
            <a:spLocks noChangeArrowheads="1"/>
          </p:cNvSpPr>
          <p:nvPr/>
        </p:nvSpPr>
        <p:spPr bwMode="auto">
          <a:xfrm>
            <a:off x="1805050" y="4959350"/>
            <a:ext cx="76279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lang="en-US" altLang="en-US" sz="1400" i="1" dirty="0">
                <a:solidFill>
                  <a:srgbClr val="FF0000"/>
                </a:solidFill>
                <a:latin typeface="Arial" panose="020B0604020202020204" pitchFamily="34" charset="0"/>
                <a:cs typeface="Arial" panose="020B0604020202020204" pitchFamily="34" charset="0"/>
              </a:rPr>
              <a:t>Fig 9</a:t>
            </a:r>
            <a:r>
              <a:rPr lang="en-US" altLang="en-US" sz="1400" i="1" dirty="0">
                <a:solidFill>
                  <a:srgbClr val="242753"/>
                </a:solidFill>
                <a:latin typeface="Arial" panose="020B0604020202020204" pitchFamily="34" charset="0"/>
                <a:cs typeface="Arial" panose="020B0604020202020204" pitchFamily="34" charset="0"/>
              </a:rPr>
              <a:t>: The position of AI in the decision-making process (Author based on data)</a:t>
            </a:r>
            <a:endParaRPr lang="en-GB" altLang="en-US" sz="1400" i="1" dirty="0">
              <a:solidFill>
                <a:srgbClr val="2427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886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1000"/>
                                        <p:tgtEl>
                                          <p:spTgt spid="13"/>
                                        </p:tgtEl>
                                      </p:cBhvr>
                                    </p:animEffect>
                                    <p:anim calcmode="lin" valueType="num">
                                      <p:cBhvr>
                                        <p:cTn id="57" dur="1000" fill="hold"/>
                                        <p:tgtEl>
                                          <p:spTgt spid="13"/>
                                        </p:tgtEl>
                                        <p:attrNameLst>
                                          <p:attrName>ppt_x</p:attrName>
                                        </p:attrNameLst>
                                      </p:cBhvr>
                                      <p:tavLst>
                                        <p:tav tm="0">
                                          <p:val>
                                            <p:strVal val="#ppt_x"/>
                                          </p:val>
                                        </p:tav>
                                        <p:tav tm="100000">
                                          <p:val>
                                            <p:strVal val="#ppt_x"/>
                                          </p:val>
                                        </p:tav>
                                      </p:tavLst>
                                    </p:anim>
                                    <p:anim calcmode="lin" valueType="num">
                                      <p:cBhvr>
                                        <p:cTn id="5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anim calcmode="lin" valueType="num">
                                      <p:cBhvr>
                                        <p:cTn id="71" dur="1000" fill="hold"/>
                                        <p:tgtEl>
                                          <p:spTgt spid="15"/>
                                        </p:tgtEl>
                                        <p:attrNameLst>
                                          <p:attrName>ppt_x</p:attrName>
                                        </p:attrNameLst>
                                      </p:cBhvr>
                                      <p:tavLst>
                                        <p:tav tm="0">
                                          <p:val>
                                            <p:strVal val="#ppt_x"/>
                                          </p:val>
                                        </p:tav>
                                        <p:tav tm="100000">
                                          <p:val>
                                            <p:strVal val="#ppt_x"/>
                                          </p:val>
                                        </p:tav>
                                      </p:tavLst>
                                    </p:anim>
                                    <p:anim calcmode="lin" valueType="num">
                                      <p:cBhvr>
                                        <p:cTn id="7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animBg="1"/>
      <p:bldP spid="12" grpId="0" animBg="1"/>
      <p:bldP spid="15" grpId="0" animBg="1"/>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2"/>
          <p:cNvSpPr txBox="1">
            <a:spLocks noChangeArrowheads="1"/>
          </p:cNvSpPr>
          <p:nvPr/>
        </p:nvSpPr>
        <p:spPr>
          <a:xfrm>
            <a:off x="403122" y="136188"/>
            <a:ext cx="6447501" cy="644663"/>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nSpc>
                <a:spcPct val="170000"/>
              </a:lnSpc>
              <a:spcBef>
                <a:spcPts val="0"/>
              </a:spcBef>
              <a:spcAft>
                <a:spcPts val="600"/>
              </a:spcAft>
            </a:pPr>
            <a:r>
              <a:rPr lang="en-US" altLang="en-US" sz="2800" dirty="0"/>
              <a:t>Preliminary results and future work</a:t>
            </a:r>
          </a:p>
        </p:txBody>
      </p:sp>
      <p:pic>
        <p:nvPicPr>
          <p:cNvPr id="6" name="Picture 5">
            <a:extLst>
              <a:ext uri="{FF2B5EF4-FFF2-40B4-BE49-F238E27FC236}">
                <a16:creationId xmlns:a16="http://schemas.microsoft.com/office/drawing/2014/main" id="{619364F5-D4C2-EE4D-8745-21E755F89A1A}"/>
              </a:ext>
            </a:extLst>
          </p:cNvPr>
          <p:cNvPicPr>
            <a:picLocks noChangeAspect="1"/>
          </p:cNvPicPr>
          <p:nvPr/>
        </p:nvPicPr>
        <p:blipFill>
          <a:blip r:embed="rId3"/>
          <a:srcRect/>
          <a:stretch/>
        </p:blipFill>
        <p:spPr>
          <a:xfrm>
            <a:off x="0" y="4953000"/>
            <a:ext cx="12192000" cy="1905000"/>
          </a:xfrm>
          <a:prstGeom prst="rect">
            <a:avLst/>
          </a:prstGeom>
        </p:spPr>
      </p:pic>
      <p:pic>
        <p:nvPicPr>
          <p:cNvPr id="57" name="Picture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5649" y="515612"/>
            <a:ext cx="7099300" cy="3352800"/>
          </a:xfrm>
          <a:prstGeom prst="rect">
            <a:avLst/>
          </a:prstGeom>
          <a:noFill/>
          <a:extLst>
            <a:ext uri="{909E8E84-426E-40DD-AFC4-6F175D3DCCD1}">
              <a14:hiddenFill xmlns:a14="http://schemas.microsoft.com/office/drawing/2010/main">
                <a:solidFill>
                  <a:srgbClr val="FFFFFF"/>
                </a:solidFill>
              </a14:hiddenFill>
            </a:ext>
          </a:extLst>
        </p:spPr>
      </p:pic>
      <p:sp>
        <p:nvSpPr>
          <p:cNvPr id="58" name="Rectangle 57"/>
          <p:cNvSpPr/>
          <p:nvPr/>
        </p:nvSpPr>
        <p:spPr>
          <a:xfrm>
            <a:off x="5433662" y="3406450"/>
            <a:ext cx="1609725" cy="1209675"/>
          </a:xfrm>
          <a:prstGeom prst="rect">
            <a:avLst/>
          </a:prstGeom>
          <a:solidFill>
            <a:srgbClr val="5B9BD5"/>
          </a:solidFill>
          <a:ln w="12700" cap="flat" cmpd="sng" algn="ctr">
            <a:solidFill>
              <a:srgbClr val="5B9BD5">
                <a:shade val="50000"/>
              </a:srgbClr>
            </a:solidFill>
            <a:prstDash val="solid"/>
            <a:miter lim="800000"/>
          </a:ln>
          <a:effectLst/>
        </p:spPr>
        <p:txBody>
          <a:bodyPr anchor="ctr"/>
          <a:lstStyle/>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dirty="0">
                <a:ln>
                  <a:noFill/>
                </a:ln>
                <a:solidFill>
                  <a:prstClr val="white"/>
                </a:solidFill>
                <a:effectLst/>
                <a:uLnTx/>
                <a:uFillTx/>
              </a:rPr>
              <a:t>Intuitive</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dirty="0">
                <a:ln>
                  <a:noFill/>
                </a:ln>
                <a:solidFill>
                  <a:prstClr val="white"/>
                </a:solidFill>
                <a:effectLst/>
                <a:uLnTx/>
                <a:uFillTx/>
              </a:rPr>
              <a:t>Equivocality</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dirty="0">
                <a:ln>
                  <a:noFill/>
                </a:ln>
                <a:solidFill>
                  <a:prstClr val="white"/>
                </a:solidFill>
                <a:effectLst/>
                <a:uLnTx/>
                <a:uFillTx/>
              </a:rPr>
              <a:t>Strategic</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dirty="0">
                <a:ln>
                  <a:noFill/>
                </a:ln>
                <a:solidFill>
                  <a:prstClr val="white"/>
                </a:solidFill>
                <a:effectLst/>
                <a:uLnTx/>
                <a:uFillTx/>
              </a:rPr>
              <a:t>Ambiguous Situation</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dirty="0">
                <a:ln>
                  <a:noFill/>
                </a:ln>
                <a:solidFill>
                  <a:prstClr val="white"/>
                </a:solidFill>
                <a:effectLst/>
                <a:uLnTx/>
                <a:uFillTx/>
              </a:rPr>
              <a:t>Uncertainty</a:t>
            </a:r>
          </a:p>
        </p:txBody>
      </p:sp>
      <p:sp>
        <p:nvSpPr>
          <p:cNvPr id="59" name="Rectangle 58"/>
          <p:cNvSpPr/>
          <p:nvPr/>
        </p:nvSpPr>
        <p:spPr>
          <a:xfrm>
            <a:off x="9934224" y="3406450"/>
            <a:ext cx="1517650" cy="1201737"/>
          </a:xfrm>
          <a:prstGeom prst="rect">
            <a:avLst/>
          </a:prstGeom>
          <a:solidFill>
            <a:srgbClr val="5B9BD5"/>
          </a:solidFill>
          <a:ln w="12700" cap="flat" cmpd="sng" algn="ctr">
            <a:solidFill>
              <a:srgbClr val="5B9BD5">
                <a:shade val="50000"/>
              </a:srgbClr>
            </a:solidFill>
            <a:prstDash val="solid"/>
            <a:miter lim="800000"/>
          </a:ln>
          <a:effectLst/>
        </p:spPr>
        <p:txBody>
          <a:bodyPr anchor="ctr"/>
          <a:lstStyle/>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dirty="0">
                <a:ln>
                  <a:noFill/>
                </a:ln>
                <a:solidFill>
                  <a:prstClr val="white"/>
                </a:solidFill>
                <a:effectLst/>
                <a:uLnTx/>
                <a:uFillTx/>
              </a:rPr>
              <a:t>Analytical</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dirty="0">
                <a:ln>
                  <a:noFill/>
                </a:ln>
                <a:solidFill>
                  <a:prstClr val="white"/>
                </a:solidFill>
                <a:effectLst/>
                <a:uLnTx/>
                <a:uFillTx/>
              </a:rPr>
              <a:t>Quantitative</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dirty="0">
                <a:ln>
                  <a:noFill/>
                </a:ln>
                <a:solidFill>
                  <a:prstClr val="white"/>
                </a:solidFill>
                <a:effectLst/>
                <a:uLnTx/>
                <a:uFillTx/>
              </a:rPr>
              <a:t>Computational</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dirty="0">
                <a:ln>
                  <a:noFill/>
                </a:ln>
                <a:solidFill>
                  <a:prstClr val="white"/>
                </a:solidFill>
                <a:effectLst/>
                <a:uLnTx/>
                <a:uFillTx/>
              </a:rPr>
              <a:t>Complex Tasks</a:t>
            </a:r>
          </a:p>
        </p:txBody>
      </p:sp>
      <p:cxnSp>
        <p:nvCxnSpPr>
          <p:cNvPr id="60" name="Straight Arrow Connector 8"/>
          <p:cNvCxnSpPr>
            <a:cxnSpLocks noChangeShapeType="1"/>
          </p:cNvCxnSpPr>
          <p:nvPr/>
        </p:nvCxnSpPr>
        <p:spPr bwMode="auto">
          <a:xfrm>
            <a:off x="7108474" y="4152445"/>
            <a:ext cx="825500" cy="0"/>
          </a:xfrm>
          <a:prstGeom prst="straightConnector1">
            <a:avLst/>
          </a:prstGeom>
          <a:noFill/>
          <a:ln w="6350" algn="ctr">
            <a:solidFill>
              <a:srgbClr val="5B9BD5"/>
            </a:solidFill>
            <a:miter lim="800000"/>
            <a:headEnd/>
            <a:tailEnd type="triangle" w="med" len="med"/>
          </a:ln>
          <a:extLst>
            <a:ext uri="{909E8E84-426E-40DD-AFC4-6F175D3DCCD1}">
              <a14:hiddenFill xmlns:a14="http://schemas.microsoft.com/office/drawing/2010/main">
                <a:noFill/>
              </a14:hiddenFill>
            </a:ext>
          </a:extLst>
        </p:spPr>
      </p:cxnSp>
      <p:cxnSp>
        <p:nvCxnSpPr>
          <p:cNvPr id="61" name="Straight Arrow Connector 9"/>
          <p:cNvCxnSpPr>
            <a:cxnSpLocks noChangeShapeType="1"/>
          </p:cNvCxnSpPr>
          <p:nvPr/>
        </p:nvCxnSpPr>
        <p:spPr bwMode="auto">
          <a:xfrm flipH="1" flipV="1">
            <a:off x="9050553" y="4157965"/>
            <a:ext cx="821192" cy="16344"/>
          </a:xfrm>
          <a:prstGeom prst="straightConnector1">
            <a:avLst/>
          </a:prstGeom>
          <a:noFill/>
          <a:ln w="6350" algn="ctr">
            <a:solidFill>
              <a:srgbClr val="5B9BD5"/>
            </a:solidFill>
            <a:miter lim="800000"/>
            <a:headEnd/>
            <a:tailEnd type="triangle" w="med" len="med"/>
          </a:ln>
          <a:extLst>
            <a:ext uri="{909E8E84-426E-40DD-AFC4-6F175D3DCCD1}">
              <a14:hiddenFill xmlns:a14="http://schemas.microsoft.com/office/drawing/2010/main">
                <a:noFill/>
              </a14:hiddenFill>
            </a:ext>
          </a:extLst>
        </p:spPr>
      </p:cxnSp>
      <p:sp>
        <p:nvSpPr>
          <p:cNvPr id="62" name="Rounded Rectangle 61"/>
          <p:cNvSpPr/>
          <p:nvPr/>
        </p:nvSpPr>
        <p:spPr>
          <a:xfrm>
            <a:off x="7933974" y="3406450"/>
            <a:ext cx="1066800" cy="1500187"/>
          </a:xfrm>
          <a:prstGeom prst="roundRect">
            <a:avLst/>
          </a:prstGeom>
          <a:solidFill>
            <a:srgbClr val="5B9BD5"/>
          </a:solidFill>
          <a:ln w="12700" cap="flat" cmpd="sng" algn="ctr">
            <a:solidFill>
              <a:srgbClr val="5B9BD5">
                <a:shade val="50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prstClr val="white"/>
                </a:solidFill>
                <a:effectLst/>
                <a:uLnTx/>
                <a:uFillTx/>
              </a:rPr>
              <a:t>Set 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prstClr val="white"/>
                </a:solidFill>
                <a:effectLst/>
                <a:uLnTx/>
                <a:uFillTx/>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prstClr val="white"/>
                </a:solidFill>
                <a:effectLst/>
                <a:uLnTx/>
                <a:uFillTx/>
              </a:rPr>
              <a:t>Set B</a:t>
            </a:r>
          </a:p>
        </p:txBody>
      </p:sp>
      <p:sp>
        <p:nvSpPr>
          <p:cNvPr id="63" name="Rectangle 62"/>
          <p:cNvSpPr/>
          <p:nvPr/>
        </p:nvSpPr>
        <p:spPr>
          <a:xfrm>
            <a:off x="5433662" y="4682800"/>
            <a:ext cx="1609725" cy="328612"/>
          </a:xfrm>
          <a:prstGeom prst="rect">
            <a:avLst/>
          </a:prstGeom>
          <a:solidFill>
            <a:srgbClr val="5B9BD5"/>
          </a:solidFill>
          <a:ln w="12700" cap="flat" cmpd="sng" algn="ctr">
            <a:solidFill>
              <a:srgbClr val="5B9BD5">
                <a:shade val="50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prstClr val="white"/>
                </a:solidFill>
                <a:effectLst/>
                <a:uLnTx/>
                <a:uFillTx/>
              </a:rPr>
              <a:t>Set A</a:t>
            </a:r>
          </a:p>
        </p:txBody>
      </p:sp>
      <p:sp>
        <p:nvSpPr>
          <p:cNvPr id="64" name="Rectangle 63"/>
          <p:cNvSpPr/>
          <p:nvPr/>
        </p:nvSpPr>
        <p:spPr>
          <a:xfrm>
            <a:off x="9888187" y="4682800"/>
            <a:ext cx="1609725" cy="328612"/>
          </a:xfrm>
          <a:prstGeom prst="rect">
            <a:avLst/>
          </a:prstGeom>
          <a:solidFill>
            <a:srgbClr val="5B9BD5"/>
          </a:solidFill>
          <a:ln w="12700" cap="flat" cmpd="sng" algn="ctr">
            <a:solidFill>
              <a:srgbClr val="5B9BD5">
                <a:shade val="50000"/>
              </a:srgb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prstClr val="white"/>
                </a:solidFill>
                <a:effectLst/>
                <a:uLnTx/>
                <a:uFillTx/>
              </a:rPr>
              <a:t>Set B</a:t>
            </a:r>
          </a:p>
        </p:txBody>
      </p:sp>
      <p:sp>
        <p:nvSpPr>
          <p:cNvPr id="65" name="Rectangle 64"/>
          <p:cNvSpPr>
            <a:spLocks noChangeArrowheads="1"/>
          </p:cNvSpPr>
          <p:nvPr/>
        </p:nvSpPr>
        <p:spPr bwMode="auto">
          <a:xfrm>
            <a:off x="1879805" y="5031761"/>
            <a:ext cx="87328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lang="en-US" altLang="en-US" sz="1400" i="1" dirty="0">
                <a:solidFill>
                  <a:srgbClr val="FF0000"/>
                </a:solidFill>
                <a:latin typeface="Arial" panose="020B0604020202020204" pitchFamily="34" charset="0"/>
                <a:cs typeface="Arial" panose="020B0604020202020204" pitchFamily="34" charset="0"/>
              </a:rPr>
              <a:t>Fig 10</a:t>
            </a:r>
            <a:r>
              <a:rPr lang="en-US" altLang="en-US" sz="1400" i="1" dirty="0">
                <a:solidFill>
                  <a:srgbClr val="242753"/>
                </a:solidFill>
                <a:latin typeface="Arial" panose="020B0604020202020204" pitchFamily="34" charset="0"/>
                <a:cs typeface="Arial" panose="020B0604020202020204" pitchFamily="34" charset="0"/>
              </a:rPr>
              <a:t>: List of the human capabilities, AI and Human-AI. (Author based on data)</a:t>
            </a:r>
            <a:endParaRPr lang="en-GB" altLang="en-US" sz="1400" i="1" dirty="0">
              <a:solidFill>
                <a:srgbClr val="2427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643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1000"/>
                                        <p:tgtEl>
                                          <p:spTgt spid="58"/>
                                        </p:tgtEl>
                                      </p:cBhvr>
                                    </p:animEffect>
                                    <p:anim calcmode="lin" valueType="num">
                                      <p:cBhvr>
                                        <p:cTn id="15" dur="1000" fill="hold"/>
                                        <p:tgtEl>
                                          <p:spTgt spid="58"/>
                                        </p:tgtEl>
                                        <p:attrNameLst>
                                          <p:attrName>ppt_x</p:attrName>
                                        </p:attrNameLst>
                                      </p:cBhvr>
                                      <p:tavLst>
                                        <p:tav tm="0">
                                          <p:val>
                                            <p:strVal val="#ppt_x"/>
                                          </p:val>
                                        </p:tav>
                                        <p:tav tm="100000">
                                          <p:val>
                                            <p:strVal val="#ppt_x"/>
                                          </p:val>
                                        </p:tav>
                                      </p:tavLst>
                                    </p:anim>
                                    <p:anim calcmode="lin" valueType="num">
                                      <p:cBhvr>
                                        <p:cTn id="16" dur="1000" fill="hold"/>
                                        <p:tgtEl>
                                          <p:spTgt spid="5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1000"/>
                                        <p:tgtEl>
                                          <p:spTgt spid="59"/>
                                        </p:tgtEl>
                                      </p:cBhvr>
                                    </p:animEffect>
                                    <p:anim calcmode="lin" valueType="num">
                                      <p:cBhvr>
                                        <p:cTn id="20" dur="1000" fill="hold"/>
                                        <p:tgtEl>
                                          <p:spTgt spid="59"/>
                                        </p:tgtEl>
                                        <p:attrNameLst>
                                          <p:attrName>ppt_x</p:attrName>
                                        </p:attrNameLst>
                                      </p:cBhvr>
                                      <p:tavLst>
                                        <p:tav tm="0">
                                          <p:val>
                                            <p:strVal val="#ppt_x"/>
                                          </p:val>
                                        </p:tav>
                                        <p:tav tm="100000">
                                          <p:val>
                                            <p:strVal val="#ppt_x"/>
                                          </p:val>
                                        </p:tav>
                                      </p:tavLst>
                                    </p:anim>
                                    <p:anim calcmode="lin" valueType="num">
                                      <p:cBhvr>
                                        <p:cTn id="21" dur="1000" fill="hold"/>
                                        <p:tgtEl>
                                          <p:spTgt spid="5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1000"/>
                                        <p:tgtEl>
                                          <p:spTgt spid="64"/>
                                        </p:tgtEl>
                                      </p:cBhvr>
                                    </p:animEffect>
                                    <p:anim calcmode="lin" valueType="num">
                                      <p:cBhvr>
                                        <p:cTn id="25" dur="1000" fill="hold"/>
                                        <p:tgtEl>
                                          <p:spTgt spid="64"/>
                                        </p:tgtEl>
                                        <p:attrNameLst>
                                          <p:attrName>ppt_x</p:attrName>
                                        </p:attrNameLst>
                                      </p:cBhvr>
                                      <p:tavLst>
                                        <p:tav tm="0">
                                          <p:val>
                                            <p:strVal val="#ppt_x"/>
                                          </p:val>
                                        </p:tav>
                                        <p:tav tm="100000">
                                          <p:val>
                                            <p:strVal val="#ppt_x"/>
                                          </p:val>
                                        </p:tav>
                                      </p:tavLst>
                                    </p:anim>
                                    <p:anim calcmode="lin" valueType="num">
                                      <p:cBhvr>
                                        <p:cTn id="26" dur="1000" fill="hold"/>
                                        <p:tgtEl>
                                          <p:spTgt spid="6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1000"/>
                                        <p:tgtEl>
                                          <p:spTgt spid="63"/>
                                        </p:tgtEl>
                                      </p:cBhvr>
                                    </p:animEffect>
                                    <p:anim calcmode="lin" valueType="num">
                                      <p:cBhvr>
                                        <p:cTn id="30" dur="1000" fill="hold"/>
                                        <p:tgtEl>
                                          <p:spTgt spid="63"/>
                                        </p:tgtEl>
                                        <p:attrNameLst>
                                          <p:attrName>ppt_x</p:attrName>
                                        </p:attrNameLst>
                                      </p:cBhvr>
                                      <p:tavLst>
                                        <p:tav tm="0">
                                          <p:val>
                                            <p:strVal val="#ppt_x"/>
                                          </p:val>
                                        </p:tav>
                                        <p:tav tm="100000">
                                          <p:val>
                                            <p:strVal val="#ppt_x"/>
                                          </p:val>
                                        </p:tav>
                                      </p:tavLst>
                                    </p:anim>
                                    <p:anim calcmode="lin" valueType="num">
                                      <p:cBhvr>
                                        <p:cTn id="31"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fade">
                                      <p:cBhvr>
                                        <p:cTn id="36" dur="1000"/>
                                        <p:tgtEl>
                                          <p:spTgt spid="62"/>
                                        </p:tgtEl>
                                      </p:cBhvr>
                                    </p:animEffect>
                                    <p:anim calcmode="lin" valueType="num">
                                      <p:cBhvr>
                                        <p:cTn id="37" dur="1000" fill="hold"/>
                                        <p:tgtEl>
                                          <p:spTgt spid="62"/>
                                        </p:tgtEl>
                                        <p:attrNameLst>
                                          <p:attrName>ppt_x</p:attrName>
                                        </p:attrNameLst>
                                      </p:cBhvr>
                                      <p:tavLst>
                                        <p:tav tm="0">
                                          <p:val>
                                            <p:strVal val="#ppt_x"/>
                                          </p:val>
                                        </p:tav>
                                        <p:tav tm="100000">
                                          <p:val>
                                            <p:strVal val="#ppt_x"/>
                                          </p:val>
                                        </p:tav>
                                      </p:tavLst>
                                    </p:anim>
                                    <p:anim calcmode="lin" valueType="num">
                                      <p:cBhvr>
                                        <p:cTn id="38" dur="1000" fill="hold"/>
                                        <p:tgtEl>
                                          <p:spTgt spid="62"/>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fade">
                                      <p:cBhvr>
                                        <p:cTn id="41" dur="1000"/>
                                        <p:tgtEl>
                                          <p:spTgt spid="60"/>
                                        </p:tgtEl>
                                      </p:cBhvr>
                                    </p:animEffect>
                                    <p:anim calcmode="lin" valueType="num">
                                      <p:cBhvr>
                                        <p:cTn id="42" dur="1000" fill="hold"/>
                                        <p:tgtEl>
                                          <p:spTgt spid="60"/>
                                        </p:tgtEl>
                                        <p:attrNameLst>
                                          <p:attrName>ppt_x</p:attrName>
                                        </p:attrNameLst>
                                      </p:cBhvr>
                                      <p:tavLst>
                                        <p:tav tm="0">
                                          <p:val>
                                            <p:strVal val="#ppt_x"/>
                                          </p:val>
                                        </p:tav>
                                        <p:tav tm="100000">
                                          <p:val>
                                            <p:strVal val="#ppt_x"/>
                                          </p:val>
                                        </p:tav>
                                      </p:tavLst>
                                    </p:anim>
                                    <p:anim calcmode="lin" valueType="num">
                                      <p:cBhvr>
                                        <p:cTn id="43" dur="1000" fill="hold"/>
                                        <p:tgtEl>
                                          <p:spTgt spid="60"/>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1000"/>
                                        <p:tgtEl>
                                          <p:spTgt spid="61"/>
                                        </p:tgtEl>
                                      </p:cBhvr>
                                    </p:animEffect>
                                    <p:anim calcmode="lin" valueType="num">
                                      <p:cBhvr>
                                        <p:cTn id="47" dur="1000" fill="hold"/>
                                        <p:tgtEl>
                                          <p:spTgt spid="61"/>
                                        </p:tgtEl>
                                        <p:attrNameLst>
                                          <p:attrName>ppt_x</p:attrName>
                                        </p:attrNameLst>
                                      </p:cBhvr>
                                      <p:tavLst>
                                        <p:tav tm="0">
                                          <p:val>
                                            <p:strVal val="#ppt_x"/>
                                          </p:val>
                                        </p:tav>
                                        <p:tav tm="100000">
                                          <p:val>
                                            <p:strVal val="#ppt_x"/>
                                          </p:val>
                                        </p:tav>
                                      </p:tavLst>
                                    </p:anim>
                                    <p:anim calcmode="lin" valueType="num">
                                      <p:cBhvr>
                                        <p:cTn id="48"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2" grpId="0" animBg="1"/>
      <p:bldP spid="63" grpId="0" animBg="1"/>
      <p:bldP spid="6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2"/>
          <p:cNvSpPr txBox="1">
            <a:spLocks noChangeArrowheads="1"/>
          </p:cNvSpPr>
          <p:nvPr/>
        </p:nvSpPr>
        <p:spPr>
          <a:xfrm>
            <a:off x="390513" y="-59847"/>
            <a:ext cx="6447501" cy="644663"/>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nSpc>
                <a:spcPct val="170000"/>
              </a:lnSpc>
              <a:spcBef>
                <a:spcPts val="0"/>
              </a:spcBef>
              <a:spcAft>
                <a:spcPts val="600"/>
              </a:spcAft>
            </a:pPr>
            <a:r>
              <a:rPr lang="en-US" altLang="en-US" sz="2800" dirty="0"/>
              <a:t>Preliminary results and future work</a:t>
            </a:r>
          </a:p>
        </p:txBody>
      </p:sp>
      <p:pic>
        <p:nvPicPr>
          <p:cNvPr id="6" name="Picture 5">
            <a:extLst>
              <a:ext uri="{FF2B5EF4-FFF2-40B4-BE49-F238E27FC236}">
                <a16:creationId xmlns:a16="http://schemas.microsoft.com/office/drawing/2014/main" id="{619364F5-D4C2-EE4D-8745-21E755F89A1A}"/>
              </a:ext>
            </a:extLst>
          </p:cNvPr>
          <p:cNvPicPr>
            <a:picLocks noChangeAspect="1"/>
          </p:cNvPicPr>
          <p:nvPr/>
        </p:nvPicPr>
        <p:blipFill>
          <a:blip r:embed="rId3"/>
          <a:srcRect/>
          <a:stretch/>
        </p:blipFill>
        <p:spPr>
          <a:xfrm>
            <a:off x="344393" y="4997560"/>
            <a:ext cx="12192000" cy="1905000"/>
          </a:xfrm>
          <a:prstGeom prst="rect">
            <a:avLst/>
          </a:prstGeom>
        </p:spPr>
      </p:pic>
      <p:sp>
        <p:nvSpPr>
          <p:cNvPr id="19" name="Oval 18"/>
          <p:cNvSpPr/>
          <p:nvPr/>
        </p:nvSpPr>
        <p:spPr>
          <a:xfrm>
            <a:off x="8368760" y="887253"/>
            <a:ext cx="129959" cy="129959"/>
          </a:xfrm>
          <a:prstGeom prst="ellipse">
            <a:avLst/>
          </a:prstGeom>
          <a:gradFill rotWithShape="0">
            <a:gsLst>
              <a:gs pos="0">
                <a:srgbClr val="ED7D31">
                  <a:tint val="40000"/>
                  <a:hueOff val="0"/>
                  <a:satOff val="0"/>
                  <a:lumOff val="0"/>
                  <a:alphaOff val="0"/>
                  <a:lumMod val="110000"/>
                  <a:satMod val="105000"/>
                  <a:tint val="67000"/>
                </a:srgbClr>
              </a:gs>
              <a:gs pos="50000">
                <a:srgbClr val="ED7D31">
                  <a:tint val="40000"/>
                  <a:hueOff val="0"/>
                  <a:satOff val="0"/>
                  <a:lumOff val="0"/>
                  <a:alphaOff val="0"/>
                  <a:lumMod val="105000"/>
                  <a:satMod val="103000"/>
                  <a:tint val="73000"/>
                </a:srgbClr>
              </a:gs>
              <a:gs pos="100000">
                <a:srgbClr val="ED7D31">
                  <a:tint val="40000"/>
                  <a:hueOff val="0"/>
                  <a:satOff val="0"/>
                  <a:lumOff val="0"/>
                  <a:alphaOff val="0"/>
                  <a:lumMod val="105000"/>
                  <a:satMod val="109000"/>
                  <a:tint val="81000"/>
                </a:srgbClr>
              </a:gs>
            </a:gsLst>
            <a:lin ang="5400000" scaled="0"/>
          </a:gradFill>
          <a:ln w="6350" cap="flat" cmpd="sng" algn="ctr">
            <a:solidFill>
              <a:sysClr val="window" lastClr="FFFFFF">
                <a:hueOff val="0"/>
                <a:satOff val="0"/>
                <a:lumOff val="0"/>
                <a:alphaOff val="0"/>
              </a:sysClr>
            </a:solidFill>
            <a:prstDash val="solid"/>
            <a:miter lim="800000"/>
          </a:ln>
          <a:effectLst/>
          <a:scene3d>
            <a:camera prst="orthographicFront"/>
            <a:lightRig rig="flat" dir="t"/>
          </a:scene3d>
          <a:sp3d prstMaterial="dkEdge">
            <a:bevelT w="8200" h="38100"/>
          </a:sp3d>
        </p:spPr>
      </p:sp>
      <p:sp>
        <p:nvSpPr>
          <p:cNvPr id="20" name="Oval 19"/>
          <p:cNvSpPr/>
          <p:nvPr/>
        </p:nvSpPr>
        <p:spPr>
          <a:xfrm>
            <a:off x="9071453" y="2422554"/>
            <a:ext cx="129959" cy="129959"/>
          </a:xfrm>
          <a:prstGeom prst="ellipse">
            <a:avLst/>
          </a:prstGeom>
          <a:gradFill rotWithShape="0">
            <a:gsLst>
              <a:gs pos="0">
                <a:srgbClr val="ED7D31">
                  <a:tint val="40000"/>
                  <a:hueOff val="0"/>
                  <a:satOff val="0"/>
                  <a:lumOff val="0"/>
                  <a:alphaOff val="0"/>
                  <a:lumMod val="110000"/>
                  <a:satMod val="105000"/>
                  <a:tint val="67000"/>
                </a:srgbClr>
              </a:gs>
              <a:gs pos="50000">
                <a:srgbClr val="ED7D31">
                  <a:tint val="40000"/>
                  <a:hueOff val="0"/>
                  <a:satOff val="0"/>
                  <a:lumOff val="0"/>
                  <a:alphaOff val="0"/>
                  <a:lumMod val="105000"/>
                  <a:satMod val="103000"/>
                  <a:tint val="73000"/>
                </a:srgbClr>
              </a:gs>
              <a:gs pos="100000">
                <a:srgbClr val="ED7D31">
                  <a:tint val="40000"/>
                  <a:hueOff val="0"/>
                  <a:satOff val="0"/>
                  <a:lumOff val="0"/>
                  <a:alphaOff val="0"/>
                  <a:lumMod val="105000"/>
                  <a:satMod val="109000"/>
                  <a:tint val="81000"/>
                </a:srgbClr>
              </a:gs>
            </a:gsLst>
            <a:lin ang="5400000" scaled="0"/>
          </a:gradFill>
          <a:ln w="6350" cap="flat" cmpd="sng" algn="ctr">
            <a:solidFill>
              <a:sysClr val="window" lastClr="FFFFFF">
                <a:hueOff val="0"/>
                <a:satOff val="0"/>
                <a:lumOff val="0"/>
                <a:alphaOff val="0"/>
              </a:sysClr>
            </a:solidFill>
            <a:prstDash val="solid"/>
            <a:miter lim="800000"/>
          </a:ln>
          <a:effectLst/>
          <a:scene3d>
            <a:camera prst="orthographicFront"/>
            <a:lightRig rig="flat" dir="t"/>
          </a:scene3d>
          <a:sp3d prstMaterial="dkEdge">
            <a:bevelT w="8200" h="38100"/>
          </a:sp3d>
        </p:spPr>
      </p:sp>
      <p:sp>
        <p:nvSpPr>
          <p:cNvPr id="21" name="Oval 20"/>
          <p:cNvSpPr/>
          <p:nvPr/>
        </p:nvSpPr>
        <p:spPr>
          <a:xfrm>
            <a:off x="9828926" y="4637566"/>
            <a:ext cx="129959" cy="129959"/>
          </a:xfrm>
          <a:prstGeom prst="ellipse">
            <a:avLst/>
          </a:prstGeom>
          <a:gradFill rotWithShape="0">
            <a:gsLst>
              <a:gs pos="0">
                <a:srgbClr val="ED7D31">
                  <a:tint val="40000"/>
                  <a:hueOff val="0"/>
                  <a:satOff val="0"/>
                  <a:lumOff val="0"/>
                  <a:alphaOff val="0"/>
                  <a:lumMod val="110000"/>
                  <a:satMod val="105000"/>
                  <a:tint val="67000"/>
                </a:srgbClr>
              </a:gs>
              <a:gs pos="50000">
                <a:srgbClr val="ED7D31">
                  <a:tint val="40000"/>
                  <a:hueOff val="0"/>
                  <a:satOff val="0"/>
                  <a:lumOff val="0"/>
                  <a:alphaOff val="0"/>
                  <a:lumMod val="105000"/>
                  <a:satMod val="103000"/>
                  <a:tint val="73000"/>
                </a:srgbClr>
              </a:gs>
              <a:gs pos="100000">
                <a:srgbClr val="ED7D31">
                  <a:tint val="40000"/>
                  <a:hueOff val="0"/>
                  <a:satOff val="0"/>
                  <a:lumOff val="0"/>
                  <a:alphaOff val="0"/>
                  <a:lumMod val="105000"/>
                  <a:satMod val="109000"/>
                  <a:tint val="81000"/>
                </a:srgbClr>
              </a:gs>
            </a:gsLst>
            <a:lin ang="5400000" scaled="0"/>
          </a:gradFill>
          <a:ln w="6350" cap="flat" cmpd="sng" algn="ctr">
            <a:solidFill>
              <a:sysClr val="window" lastClr="FFFFFF">
                <a:hueOff val="0"/>
                <a:satOff val="0"/>
                <a:lumOff val="0"/>
                <a:alphaOff val="0"/>
              </a:sysClr>
            </a:solidFill>
            <a:prstDash val="solid"/>
            <a:miter lim="800000"/>
          </a:ln>
          <a:effectLst/>
          <a:scene3d>
            <a:camera prst="orthographicFront"/>
            <a:lightRig rig="flat" dir="t"/>
          </a:scene3d>
          <a:sp3d prstMaterial="dkEdge">
            <a:bevelT w="8200" h="38100"/>
          </a:sp3d>
        </p:spPr>
      </p:sp>
      <p:sp>
        <p:nvSpPr>
          <p:cNvPr id="24" name="Freeform 23"/>
          <p:cNvSpPr/>
          <p:nvPr/>
        </p:nvSpPr>
        <p:spPr>
          <a:xfrm>
            <a:off x="6124882" y="2284060"/>
            <a:ext cx="2819400" cy="954087"/>
          </a:xfrm>
          <a:custGeom>
            <a:avLst/>
            <a:gdLst>
              <a:gd name="connsiteX0" fmla="*/ 0 w 2819755"/>
              <a:gd name="connsiteY0" fmla="*/ 0 h 953828"/>
              <a:gd name="connsiteX1" fmla="*/ 2819755 w 2819755"/>
              <a:gd name="connsiteY1" fmla="*/ 0 h 953828"/>
              <a:gd name="connsiteX2" fmla="*/ 2819755 w 2819755"/>
              <a:gd name="connsiteY2" fmla="*/ 953828 h 953828"/>
              <a:gd name="connsiteX3" fmla="*/ 0 w 2819755"/>
              <a:gd name="connsiteY3" fmla="*/ 953828 h 953828"/>
              <a:gd name="connsiteX4" fmla="*/ 0 w 2819755"/>
              <a:gd name="connsiteY4" fmla="*/ 0 h 9538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9755" h="953828">
                <a:moveTo>
                  <a:pt x="0" y="0"/>
                </a:moveTo>
                <a:lnTo>
                  <a:pt x="2819755" y="0"/>
                </a:lnTo>
                <a:lnTo>
                  <a:pt x="2819755" y="953828"/>
                </a:lnTo>
                <a:lnTo>
                  <a:pt x="0" y="953828"/>
                </a:lnTo>
                <a:lnTo>
                  <a:pt x="0" y="0"/>
                </a:lnTo>
                <a:close/>
              </a:path>
            </a:pathLst>
          </a:custGeom>
          <a:noFill/>
          <a:ln>
            <a:noFill/>
          </a:ln>
          <a:effectLst/>
        </p:spPr>
        <p:txBody>
          <a:bodyPr lIns="72390" tIns="72390" rIns="72390" bIns="72390" spcCol="1270" anchor="ctr"/>
          <a:lstStyle/>
          <a:p>
            <a:pPr marL="0" marR="0" lvl="0" indent="0" algn="r" defTabSz="2533650" eaLnBrk="1" fontAlgn="auto" latinLnBrk="0" hangingPunct="1">
              <a:lnSpc>
                <a:spcPct val="90000"/>
              </a:lnSpc>
              <a:spcBef>
                <a:spcPct val="0"/>
              </a:spcBef>
              <a:spcAft>
                <a:spcPct val="35000"/>
              </a:spcAft>
              <a:buClrTx/>
              <a:buSzTx/>
              <a:buFontTx/>
              <a:buNone/>
              <a:tabLst/>
              <a:defRPr/>
            </a:pPr>
            <a:endParaRPr kumimoji="0" lang="en-US" sz="5700" b="0" i="0" u="none" strike="noStrike" kern="0" cap="none" spc="0" normalizeH="0" baseline="0" noProof="0">
              <a:ln>
                <a:noFill/>
              </a:ln>
              <a:solidFill>
                <a:sysClr val="windowText" lastClr="000000">
                  <a:hueOff val="0"/>
                  <a:satOff val="0"/>
                  <a:lumOff val="0"/>
                  <a:alphaOff val="0"/>
                </a:sysClr>
              </a:solidFill>
              <a:effectLst/>
              <a:uLnTx/>
              <a:uFillTx/>
              <a:latin typeface="Calibri" panose="020F0502020204030204"/>
              <a:ea typeface="+mn-ea"/>
              <a:cs typeface="+mn-cs"/>
            </a:endParaRPr>
          </a:p>
        </p:txBody>
      </p:sp>
      <p:sp>
        <p:nvSpPr>
          <p:cNvPr id="13" name="Freeform 12"/>
          <p:cNvSpPr/>
          <p:nvPr/>
        </p:nvSpPr>
        <p:spPr>
          <a:xfrm>
            <a:off x="5677363" y="278229"/>
            <a:ext cx="2225911" cy="1530177"/>
          </a:xfrm>
          <a:custGeom>
            <a:avLst/>
            <a:gdLst>
              <a:gd name="connsiteX0" fmla="*/ 0 w 2451132"/>
              <a:gd name="connsiteY0" fmla="*/ 1733777 h 1733777"/>
              <a:gd name="connsiteX1" fmla="*/ 1225566 w 2451132"/>
              <a:gd name="connsiteY1" fmla="*/ 0 h 1733777"/>
              <a:gd name="connsiteX2" fmla="*/ 1225566 w 2451132"/>
              <a:gd name="connsiteY2" fmla="*/ 0 h 1733777"/>
              <a:gd name="connsiteX3" fmla="*/ 2451132 w 2451132"/>
              <a:gd name="connsiteY3" fmla="*/ 1733777 h 1733777"/>
              <a:gd name="connsiteX4" fmla="*/ 0 w 2451132"/>
              <a:gd name="connsiteY4" fmla="*/ 1733777 h 1733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1132" h="1733777">
                <a:moveTo>
                  <a:pt x="0" y="1733777"/>
                </a:moveTo>
                <a:lnTo>
                  <a:pt x="1225566" y="0"/>
                </a:lnTo>
                <a:lnTo>
                  <a:pt x="1225566" y="0"/>
                </a:lnTo>
                <a:lnTo>
                  <a:pt x="2451132" y="1733777"/>
                </a:lnTo>
                <a:lnTo>
                  <a:pt x="0" y="1733777"/>
                </a:lnTo>
                <a:close/>
              </a:path>
            </a:pathLst>
          </a:custGeom>
          <a:solidFill>
            <a:srgbClr val="A5A5A5">
              <a:hueOff val="0"/>
              <a:satOff val="0"/>
              <a:lumOff val="0"/>
              <a:alphaOff val="0"/>
            </a:srgbClr>
          </a:solidFill>
          <a:ln>
            <a:noFill/>
          </a:ln>
          <a:effectLst/>
          <a:scene3d>
            <a:camera prst="isometricOffAxis2Left" zoom="95000"/>
            <a:lightRig rig="flat" dir="t"/>
          </a:scene3d>
          <a:sp3d extrusionH="381000" contourW="38100" prstMaterial="matte">
            <a:contourClr>
              <a:sysClr val="window" lastClr="FFFFFF"/>
            </a:contourClr>
          </a:sp3d>
        </p:spPr>
        <p:txBody>
          <a:bodyPr lIns="834824" tIns="595706" rIns="834824" bIns="17780" spcCol="1270" anchor="ct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rPr>
              <a:t>Higher</a:t>
            </a:r>
          </a:p>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rPr>
              <a:t>Management</a:t>
            </a:r>
          </a:p>
        </p:txBody>
      </p:sp>
      <p:pic>
        <p:nvPicPr>
          <p:cNvPr id="14" name="Freeform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4218" y="1480577"/>
            <a:ext cx="4040613" cy="2019389"/>
          </a:xfrm>
          <a:prstGeom prst="rect">
            <a:avLst/>
          </a:prstGeom>
          <a:noFill/>
          <a:extLst>
            <a:ext uri="{909E8E84-426E-40DD-AFC4-6F175D3DCCD1}">
              <a14:hiddenFill xmlns:a14="http://schemas.microsoft.com/office/drawing/2010/main">
                <a:solidFill>
                  <a:srgbClr val="FFFFFF"/>
                </a:solidFill>
              </a14:hiddenFill>
            </a:ext>
          </a:extLst>
        </p:spPr>
      </p:pic>
      <p:pic>
        <p:nvPicPr>
          <p:cNvPr id="15" name="Freeform 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78896" y="2813572"/>
            <a:ext cx="5742833" cy="2412767"/>
          </a:xfrm>
          <a:prstGeom prst="rect">
            <a:avLst/>
          </a:prstGeom>
          <a:noFill/>
          <a:extLst>
            <a:ext uri="{909E8E84-426E-40DD-AFC4-6F175D3DCCD1}">
              <a14:hiddenFill xmlns:a14="http://schemas.microsoft.com/office/drawing/2010/main">
                <a:solidFill>
                  <a:srgbClr val="FFFFFF"/>
                </a:solidFill>
              </a14:hiddenFill>
            </a:ext>
          </a:extLst>
        </p:spPr>
      </p:pic>
      <p:sp>
        <p:nvSpPr>
          <p:cNvPr id="22" name="Freeform 21"/>
          <p:cNvSpPr/>
          <p:nvPr/>
        </p:nvSpPr>
        <p:spPr>
          <a:xfrm>
            <a:off x="8085655" y="543143"/>
            <a:ext cx="2202816" cy="614443"/>
          </a:xfrm>
          <a:custGeom>
            <a:avLst/>
            <a:gdLst>
              <a:gd name="connsiteX0" fmla="*/ 0 w 2426301"/>
              <a:gd name="connsiteY0" fmla="*/ 0 h 953828"/>
              <a:gd name="connsiteX1" fmla="*/ 2426301 w 2426301"/>
              <a:gd name="connsiteY1" fmla="*/ 0 h 953828"/>
              <a:gd name="connsiteX2" fmla="*/ 2426301 w 2426301"/>
              <a:gd name="connsiteY2" fmla="*/ 953828 h 953828"/>
              <a:gd name="connsiteX3" fmla="*/ 0 w 2426301"/>
              <a:gd name="connsiteY3" fmla="*/ 953828 h 953828"/>
              <a:gd name="connsiteX4" fmla="*/ 0 w 2426301"/>
              <a:gd name="connsiteY4" fmla="*/ 0 h 9538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6301" h="953828">
                <a:moveTo>
                  <a:pt x="0" y="0"/>
                </a:moveTo>
                <a:lnTo>
                  <a:pt x="2426301" y="0"/>
                </a:lnTo>
                <a:lnTo>
                  <a:pt x="2426301" y="953828"/>
                </a:lnTo>
                <a:lnTo>
                  <a:pt x="0" y="953828"/>
                </a:lnTo>
                <a:lnTo>
                  <a:pt x="0" y="0"/>
                </a:lnTo>
                <a:close/>
              </a:path>
            </a:pathLst>
          </a:custGeom>
          <a:noFill/>
          <a:ln>
            <a:noFill/>
          </a:ln>
          <a:effectLst/>
        </p:spPr>
        <p:txBody>
          <a:bodyPr lIns="38100" tIns="38100" rIns="38100" bIns="38100" spcCol="1270" anchor="b"/>
          <a:lstStyle/>
          <a:p>
            <a:pPr marL="0" marR="0" lvl="0" indent="0" algn="ctr" defTabSz="133350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rPr>
              <a:t>Less Role </a:t>
            </a:r>
          </a:p>
        </p:txBody>
      </p:sp>
      <p:sp>
        <p:nvSpPr>
          <p:cNvPr id="23" name="Freeform 22"/>
          <p:cNvSpPr/>
          <p:nvPr/>
        </p:nvSpPr>
        <p:spPr>
          <a:xfrm>
            <a:off x="9534406" y="2124694"/>
            <a:ext cx="2028762" cy="519101"/>
          </a:xfrm>
          <a:custGeom>
            <a:avLst/>
            <a:gdLst>
              <a:gd name="connsiteX0" fmla="*/ 0 w 3541088"/>
              <a:gd name="connsiteY0" fmla="*/ 0 h 953828"/>
              <a:gd name="connsiteX1" fmla="*/ 3541088 w 3541088"/>
              <a:gd name="connsiteY1" fmla="*/ 0 h 953828"/>
              <a:gd name="connsiteX2" fmla="*/ 3541088 w 3541088"/>
              <a:gd name="connsiteY2" fmla="*/ 953828 h 953828"/>
              <a:gd name="connsiteX3" fmla="*/ 0 w 3541088"/>
              <a:gd name="connsiteY3" fmla="*/ 953828 h 953828"/>
              <a:gd name="connsiteX4" fmla="*/ 0 w 3541088"/>
              <a:gd name="connsiteY4" fmla="*/ 0 h 9538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1088" h="953828">
                <a:moveTo>
                  <a:pt x="0" y="0"/>
                </a:moveTo>
                <a:lnTo>
                  <a:pt x="3541088" y="0"/>
                </a:lnTo>
                <a:lnTo>
                  <a:pt x="3541088" y="953828"/>
                </a:lnTo>
                <a:lnTo>
                  <a:pt x="0" y="953828"/>
                </a:lnTo>
                <a:lnTo>
                  <a:pt x="0" y="0"/>
                </a:lnTo>
                <a:close/>
              </a:path>
            </a:pathLst>
          </a:custGeom>
          <a:noFill/>
          <a:ln>
            <a:noFill/>
          </a:ln>
          <a:effectLst/>
        </p:spPr>
        <p:txBody>
          <a:bodyPr lIns="38100" tIns="38100" rIns="38100" bIns="38100" spcCol="1270" anchor="b"/>
          <a:lstStyle/>
          <a:p>
            <a:pPr algn="ctr" defTabSz="1333500">
              <a:lnSpc>
                <a:spcPct val="90000"/>
              </a:lnSpc>
              <a:spcBef>
                <a:spcPct val="0"/>
              </a:spcBef>
              <a:spcAft>
                <a:spcPct val="35000"/>
              </a:spcAft>
            </a:pPr>
            <a:r>
              <a:rPr lang="en-US" sz="2200" kern="0" dirty="0">
                <a:solidFill>
                  <a:sysClr val="windowText" lastClr="000000">
                    <a:hueOff val="0"/>
                    <a:satOff val="0"/>
                    <a:lumOff val="0"/>
                    <a:alphaOff val="0"/>
                  </a:sysClr>
                </a:solidFill>
                <a:latin typeface="Calibri" panose="020F0502020204030204"/>
              </a:rPr>
              <a:t>Moderate Role</a:t>
            </a:r>
          </a:p>
        </p:txBody>
      </p:sp>
      <p:sp>
        <p:nvSpPr>
          <p:cNvPr id="25" name="Freeform 24"/>
          <p:cNvSpPr/>
          <p:nvPr/>
        </p:nvSpPr>
        <p:spPr>
          <a:xfrm>
            <a:off x="10066083" y="4366352"/>
            <a:ext cx="1368897" cy="519101"/>
          </a:xfrm>
          <a:custGeom>
            <a:avLst/>
            <a:gdLst>
              <a:gd name="connsiteX0" fmla="*/ 0 w 2163998"/>
              <a:gd name="connsiteY0" fmla="*/ 0 h 953828"/>
              <a:gd name="connsiteX1" fmla="*/ 2163998 w 2163998"/>
              <a:gd name="connsiteY1" fmla="*/ 0 h 953828"/>
              <a:gd name="connsiteX2" fmla="*/ 2163998 w 2163998"/>
              <a:gd name="connsiteY2" fmla="*/ 953828 h 953828"/>
              <a:gd name="connsiteX3" fmla="*/ 0 w 2163998"/>
              <a:gd name="connsiteY3" fmla="*/ 953828 h 953828"/>
              <a:gd name="connsiteX4" fmla="*/ 0 w 2163998"/>
              <a:gd name="connsiteY4" fmla="*/ 0 h 9538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3998" h="953828">
                <a:moveTo>
                  <a:pt x="0" y="0"/>
                </a:moveTo>
                <a:lnTo>
                  <a:pt x="2163998" y="0"/>
                </a:lnTo>
                <a:lnTo>
                  <a:pt x="2163998" y="953828"/>
                </a:lnTo>
                <a:lnTo>
                  <a:pt x="0" y="953828"/>
                </a:lnTo>
                <a:lnTo>
                  <a:pt x="0" y="0"/>
                </a:lnTo>
                <a:close/>
              </a:path>
            </a:pathLst>
          </a:custGeom>
          <a:noFill/>
          <a:ln>
            <a:noFill/>
          </a:ln>
          <a:effectLst/>
        </p:spPr>
        <p:txBody>
          <a:bodyPr lIns="38100" tIns="38100" rIns="38100" bIns="38100" spcCol="1270" anchor="b"/>
          <a:lstStyle/>
          <a:p>
            <a:pPr algn="ctr" defTabSz="1333500">
              <a:lnSpc>
                <a:spcPct val="90000"/>
              </a:lnSpc>
              <a:spcBef>
                <a:spcPct val="0"/>
              </a:spcBef>
              <a:spcAft>
                <a:spcPct val="35000"/>
              </a:spcAft>
            </a:pPr>
            <a:r>
              <a:rPr lang="en-US" sz="2200" kern="0" dirty="0">
                <a:solidFill>
                  <a:sysClr val="windowText" lastClr="000000">
                    <a:hueOff val="0"/>
                    <a:satOff val="0"/>
                    <a:lumOff val="0"/>
                    <a:alphaOff val="0"/>
                  </a:sysClr>
                </a:solidFill>
                <a:latin typeface="Calibri" panose="020F0502020204030204"/>
              </a:rPr>
              <a:t>High Role</a:t>
            </a:r>
          </a:p>
        </p:txBody>
      </p:sp>
      <p:sp>
        <p:nvSpPr>
          <p:cNvPr id="26" name="Freeform 25"/>
          <p:cNvSpPr/>
          <p:nvPr/>
        </p:nvSpPr>
        <p:spPr>
          <a:xfrm>
            <a:off x="8254017" y="174136"/>
            <a:ext cx="3279775" cy="258763"/>
          </a:xfrm>
          <a:custGeom>
            <a:avLst/>
            <a:gdLst>
              <a:gd name="connsiteX0" fmla="*/ 0 w 3278785"/>
              <a:gd name="connsiteY0" fmla="*/ 0 h 258392"/>
              <a:gd name="connsiteX1" fmla="*/ 3278785 w 3278785"/>
              <a:gd name="connsiteY1" fmla="*/ 0 h 258392"/>
              <a:gd name="connsiteX2" fmla="*/ 3278785 w 3278785"/>
              <a:gd name="connsiteY2" fmla="*/ 258392 h 258392"/>
              <a:gd name="connsiteX3" fmla="*/ 0 w 3278785"/>
              <a:gd name="connsiteY3" fmla="*/ 258392 h 258392"/>
              <a:gd name="connsiteX4" fmla="*/ 0 w 3278785"/>
              <a:gd name="connsiteY4" fmla="*/ 0 h 258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8785" h="258392">
                <a:moveTo>
                  <a:pt x="0" y="0"/>
                </a:moveTo>
                <a:lnTo>
                  <a:pt x="3278785" y="0"/>
                </a:lnTo>
                <a:lnTo>
                  <a:pt x="3278785" y="258392"/>
                </a:lnTo>
                <a:lnTo>
                  <a:pt x="0" y="258392"/>
                </a:lnTo>
                <a:lnTo>
                  <a:pt x="0" y="0"/>
                </a:lnTo>
                <a:close/>
              </a:path>
            </a:pathLst>
          </a:custGeom>
          <a:noFill/>
          <a:ln>
            <a:noFill/>
          </a:ln>
          <a:effectLst/>
        </p:spPr>
        <p:txBody>
          <a:bodyPr lIns="38100" tIns="38100" rIns="38100" bIns="38100" spcCol="1270"/>
          <a:lstStyle/>
          <a:p>
            <a:pPr marL="0" marR="0" lvl="0" indent="0" algn="ctr" defTabSz="1333500" eaLnBrk="1" fontAlgn="auto" latinLnBrk="0" hangingPunct="1">
              <a:lnSpc>
                <a:spcPct val="90000"/>
              </a:lnSpc>
              <a:spcBef>
                <a:spcPct val="0"/>
              </a:spcBef>
              <a:spcAft>
                <a:spcPct val="35000"/>
              </a:spcAft>
              <a:buClrTx/>
              <a:buSzTx/>
              <a:buFontTx/>
              <a:buNone/>
              <a:tabLst/>
              <a:defRPr/>
            </a:pPr>
            <a:r>
              <a:rPr kumimoji="0" lang="en-US" sz="3000" b="1" i="0" u="none" strike="noStrike" kern="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rPr>
              <a:t>AI Downward Effect</a:t>
            </a:r>
          </a:p>
        </p:txBody>
      </p:sp>
      <p:sp>
        <p:nvSpPr>
          <p:cNvPr id="27" name="TextBox 26"/>
          <p:cNvSpPr txBox="1">
            <a:spLocks noChangeArrowheads="1"/>
          </p:cNvSpPr>
          <p:nvPr/>
        </p:nvSpPr>
        <p:spPr bwMode="auto">
          <a:xfrm>
            <a:off x="-115472" y="946131"/>
            <a:ext cx="4270376"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fontAlgn="base">
              <a:spcBef>
                <a:spcPct val="0"/>
              </a:spcBef>
              <a:spcAft>
                <a:spcPct val="0"/>
              </a:spcAft>
            </a:pPr>
            <a:r>
              <a:rPr lang="en-US" altLang="en-US" sz="2400" b="1">
                <a:solidFill>
                  <a:srgbClr val="9B57D3"/>
                </a:solidFill>
                <a:latin typeface="Abhaya Libre"/>
                <a:ea typeface="Nunito Bold"/>
                <a:cs typeface="Mukta SemiBold" pitchFamily="34" charset="0"/>
              </a:rPr>
              <a:t>Future Role of AI Vs Management Hierarchy   </a:t>
            </a:r>
          </a:p>
        </p:txBody>
      </p:sp>
      <p:sp>
        <p:nvSpPr>
          <p:cNvPr id="28" name="Rectangle 27"/>
          <p:cNvSpPr>
            <a:spLocks noChangeArrowheads="1"/>
          </p:cNvSpPr>
          <p:nvPr/>
        </p:nvSpPr>
        <p:spPr bwMode="auto">
          <a:xfrm>
            <a:off x="1763001" y="5009784"/>
            <a:ext cx="71628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lang="en-US" altLang="en-US" sz="1400" i="1" dirty="0">
                <a:solidFill>
                  <a:srgbClr val="FF0000"/>
                </a:solidFill>
                <a:latin typeface="Arial" panose="020B0604020202020204" pitchFamily="34" charset="0"/>
                <a:cs typeface="Arial" panose="020B0604020202020204" pitchFamily="34" charset="0"/>
              </a:rPr>
              <a:t>Fig 11</a:t>
            </a:r>
            <a:r>
              <a:rPr lang="en-US" altLang="en-US" sz="1400" i="1" dirty="0">
                <a:solidFill>
                  <a:srgbClr val="242753"/>
                </a:solidFill>
                <a:latin typeface="Arial" panose="020B0604020202020204" pitchFamily="34" charset="0"/>
                <a:cs typeface="Arial" panose="020B0604020202020204" pitchFamily="34" charset="0"/>
              </a:rPr>
              <a:t>: Future Role of AI Vs Management Hierarchy (Author based on data)</a:t>
            </a:r>
            <a:endParaRPr lang="en-GB" altLang="en-US" sz="1400" i="1" dirty="0">
              <a:solidFill>
                <a:srgbClr val="242753"/>
              </a:solidFill>
              <a:latin typeface="Arial" panose="020B0604020202020204"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912CE6B8-13B2-C845-B88E-CD50277B73E8}"/>
              </a:ext>
            </a:extLst>
          </p:cNvPr>
          <p:cNvGrpSpPr/>
          <p:nvPr/>
        </p:nvGrpSpPr>
        <p:grpSpPr>
          <a:xfrm>
            <a:off x="7599141" y="278229"/>
            <a:ext cx="4040612" cy="6042126"/>
            <a:chOff x="7273891" y="785168"/>
            <a:chExt cx="2887432" cy="2962382"/>
          </a:xfrm>
        </p:grpSpPr>
        <p:sp>
          <p:nvSpPr>
            <p:cNvPr id="35" name="Shape 34">
              <a:extLst>
                <a:ext uri="{FF2B5EF4-FFF2-40B4-BE49-F238E27FC236}">
                  <a16:creationId xmlns:a16="http://schemas.microsoft.com/office/drawing/2014/main" id="{6AB30A8E-3744-9D4C-8905-AB9B14B2AD3E}"/>
                </a:ext>
              </a:extLst>
            </p:cNvPr>
            <p:cNvSpPr/>
            <p:nvPr/>
          </p:nvSpPr>
          <p:spPr>
            <a:xfrm rot="4396374">
              <a:off x="7223677" y="1128042"/>
              <a:ext cx="2266002" cy="1580254"/>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Freeform 38">
              <a:extLst>
                <a:ext uri="{FF2B5EF4-FFF2-40B4-BE49-F238E27FC236}">
                  <a16:creationId xmlns:a16="http://schemas.microsoft.com/office/drawing/2014/main" id="{3AC889C4-1F1D-5D49-BA44-B7D6A5A36B2D}"/>
                </a:ext>
              </a:extLst>
            </p:cNvPr>
            <p:cNvSpPr/>
            <p:nvPr/>
          </p:nvSpPr>
          <p:spPr>
            <a:xfrm>
              <a:off x="7273891" y="1122612"/>
              <a:ext cx="1068349" cy="419990"/>
            </a:xfrm>
            <a:custGeom>
              <a:avLst/>
              <a:gdLst>
                <a:gd name="connsiteX0" fmla="*/ 0 w 1068349"/>
                <a:gd name="connsiteY0" fmla="*/ 0 h 419990"/>
                <a:gd name="connsiteX1" fmla="*/ 1068349 w 1068349"/>
                <a:gd name="connsiteY1" fmla="*/ 0 h 419990"/>
                <a:gd name="connsiteX2" fmla="*/ 1068349 w 1068349"/>
                <a:gd name="connsiteY2" fmla="*/ 419990 h 419990"/>
                <a:gd name="connsiteX3" fmla="*/ 0 w 1068349"/>
                <a:gd name="connsiteY3" fmla="*/ 419990 h 419990"/>
                <a:gd name="connsiteX4" fmla="*/ 0 w 1068349"/>
                <a:gd name="connsiteY4" fmla="*/ 0 h 41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8349" h="419990">
                  <a:moveTo>
                    <a:pt x="0" y="0"/>
                  </a:moveTo>
                  <a:lnTo>
                    <a:pt x="1068349" y="0"/>
                  </a:lnTo>
                  <a:lnTo>
                    <a:pt x="1068349" y="419990"/>
                  </a:lnTo>
                  <a:lnTo>
                    <a:pt x="0" y="41999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1750" tIns="31750" rIns="31750" bIns="31750" numCol="1" spcCol="1270" anchor="b" anchorCtr="0">
              <a:noAutofit/>
            </a:bodyPr>
            <a:lstStyle/>
            <a:p>
              <a:pPr marL="0" lvl="0" indent="0" algn="ctr" defTabSz="1111250">
                <a:lnSpc>
                  <a:spcPct val="90000"/>
                </a:lnSpc>
                <a:spcBef>
                  <a:spcPct val="0"/>
                </a:spcBef>
                <a:spcAft>
                  <a:spcPct val="35000"/>
                </a:spcAft>
                <a:buNone/>
              </a:pPr>
              <a:endParaRPr lang="en-GB" sz="2500" kern="1200"/>
            </a:p>
          </p:txBody>
        </p:sp>
        <p:sp>
          <p:nvSpPr>
            <p:cNvPr id="40" name="Freeform 39">
              <a:extLst>
                <a:ext uri="{FF2B5EF4-FFF2-40B4-BE49-F238E27FC236}">
                  <a16:creationId xmlns:a16="http://schemas.microsoft.com/office/drawing/2014/main" id="{3E390BC2-9C6E-1947-B0E4-02441215DB2B}"/>
                </a:ext>
              </a:extLst>
            </p:cNvPr>
            <p:cNvSpPr/>
            <p:nvPr/>
          </p:nvSpPr>
          <p:spPr>
            <a:xfrm>
              <a:off x="8602109" y="1669912"/>
              <a:ext cx="1559213" cy="419990"/>
            </a:xfrm>
            <a:custGeom>
              <a:avLst/>
              <a:gdLst>
                <a:gd name="connsiteX0" fmla="*/ 0 w 1559213"/>
                <a:gd name="connsiteY0" fmla="*/ 0 h 419990"/>
                <a:gd name="connsiteX1" fmla="*/ 1559213 w 1559213"/>
                <a:gd name="connsiteY1" fmla="*/ 0 h 419990"/>
                <a:gd name="connsiteX2" fmla="*/ 1559213 w 1559213"/>
                <a:gd name="connsiteY2" fmla="*/ 419990 h 419990"/>
                <a:gd name="connsiteX3" fmla="*/ 0 w 1559213"/>
                <a:gd name="connsiteY3" fmla="*/ 419990 h 419990"/>
                <a:gd name="connsiteX4" fmla="*/ 0 w 1559213"/>
                <a:gd name="connsiteY4" fmla="*/ 0 h 41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9213" h="419990">
                  <a:moveTo>
                    <a:pt x="0" y="0"/>
                  </a:moveTo>
                  <a:lnTo>
                    <a:pt x="1559213" y="0"/>
                  </a:lnTo>
                  <a:lnTo>
                    <a:pt x="1559213" y="419990"/>
                  </a:lnTo>
                  <a:lnTo>
                    <a:pt x="0" y="41999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1750" tIns="31750" rIns="31750" bIns="31750" numCol="1" spcCol="1270" anchor="ctr" anchorCtr="0">
              <a:noAutofit/>
            </a:bodyPr>
            <a:lstStyle/>
            <a:p>
              <a:pPr marL="0" lvl="0" indent="0" algn="l" defTabSz="1111250">
                <a:lnSpc>
                  <a:spcPct val="90000"/>
                </a:lnSpc>
                <a:spcBef>
                  <a:spcPct val="0"/>
                </a:spcBef>
                <a:spcAft>
                  <a:spcPct val="35000"/>
                </a:spcAft>
                <a:buNone/>
              </a:pPr>
              <a:endParaRPr lang="en-GB" sz="2500" kern="1200"/>
            </a:p>
          </p:txBody>
        </p:sp>
        <p:sp>
          <p:nvSpPr>
            <p:cNvPr id="41" name="Freeform 40">
              <a:extLst>
                <a:ext uri="{FF2B5EF4-FFF2-40B4-BE49-F238E27FC236}">
                  <a16:creationId xmlns:a16="http://schemas.microsoft.com/office/drawing/2014/main" id="{F0E85E57-A125-0E47-8D0A-0D5082172E24}"/>
                </a:ext>
              </a:extLst>
            </p:cNvPr>
            <p:cNvSpPr/>
            <p:nvPr/>
          </p:nvSpPr>
          <p:spPr>
            <a:xfrm>
              <a:off x="7273891" y="1985955"/>
              <a:ext cx="1241595" cy="419990"/>
            </a:xfrm>
            <a:custGeom>
              <a:avLst/>
              <a:gdLst>
                <a:gd name="connsiteX0" fmla="*/ 0 w 1241595"/>
                <a:gd name="connsiteY0" fmla="*/ 0 h 419990"/>
                <a:gd name="connsiteX1" fmla="*/ 1241595 w 1241595"/>
                <a:gd name="connsiteY1" fmla="*/ 0 h 419990"/>
                <a:gd name="connsiteX2" fmla="*/ 1241595 w 1241595"/>
                <a:gd name="connsiteY2" fmla="*/ 419990 h 419990"/>
                <a:gd name="connsiteX3" fmla="*/ 0 w 1241595"/>
                <a:gd name="connsiteY3" fmla="*/ 419990 h 419990"/>
                <a:gd name="connsiteX4" fmla="*/ 0 w 1241595"/>
                <a:gd name="connsiteY4" fmla="*/ 0 h 41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1595" h="419990">
                  <a:moveTo>
                    <a:pt x="0" y="0"/>
                  </a:moveTo>
                  <a:lnTo>
                    <a:pt x="1241595" y="0"/>
                  </a:lnTo>
                  <a:lnTo>
                    <a:pt x="1241595" y="419990"/>
                  </a:lnTo>
                  <a:lnTo>
                    <a:pt x="0" y="41999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1750" tIns="31750" rIns="31750" bIns="31750" numCol="1" spcCol="1270" anchor="ctr" anchorCtr="0">
              <a:noAutofit/>
            </a:bodyPr>
            <a:lstStyle/>
            <a:p>
              <a:pPr marL="0" lvl="0" indent="0" algn="r" defTabSz="1111250">
                <a:lnSpc>
                  <a:spcPct val="90000"/>
                </a:lnSpc>
                <a:spcBef>
                  <a:spcPct val="0"/>
                </a:spcBef>
                <a:spcAft>
                  <a:spcPct val="35000"/>
                </a:spcAft>
                <a:buNone/>
              </a:pPr>
              <a:endParaRPr lang="en-GB" sz="2500" kern="1200"/>
            </a:p>
          </p:txBody>
        </p:sp>
        <p:sp>
          <p:nvSpPr>
            <p:cNvPr id="42" name="Freeform 41">
              <a:extLst>
                <a:ext uri="{FF2B5EF4-FFF2-40B4-BE49-F238E27FC236}">
                  <a16:creationId xmlns:a16="http://schemas.microsoft.com/office/drawing/2014/main" id="{83CCD604-0977-684D-A0D8-C9DDB79B7FEE}"/>
                </a:ext>
              </a:extLst>
            </p:cNvPr>
            <p:cNvSpPr/>
            <p:nvPr/>
          </p:nvSpPr>
          <p:spPr>
            <a:xfrm>
              <a:off x="9208470" y="2355546"/>
              <a:ext cx="952852" cy="419990"/>
            </a:xfrm>
            <a:custGeom>
              <a:avLst/>
              <a:gdLst>
                <a:gd name="connsiteX0" fmla="*/ 0 w 952852"/>
                <a:gd name="connsiteY0" fmla="*/ 0 h 419990"/>
                <a:gd name="connsiteX1" fmla="*/ 952852 w 952852"/>
                <a:gd name="connsiteY1" fmla="*/ 0 h 419990"/>
                <a:gd name="connsiteX2" fmla="*/ 952852 w 952852"/>
                <a:gd name="connsiteY2" fmla="*/ 419990 h 419990"/>
                <a:gd name="connsiteX3" fmla="*/ 0 w 952852"/>
                <a:gd name="connsiteY3" fmla="*/ 419990 h 419990"/>
                <a:gd name="connsiteX4" fmla="*/ 0 w 952852"/>
                <a:gd name="connsiteY4" fmla="*/ 0 h 41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852" h="419990">
                  <a:moveTo>
                    <a:pt x="0" y="0"/>
                  </a:moveTo>
                  <a:lnTo>
                    <a:pt x="952852" y="0"/>
                  </a:lnTo>
                  <a:lnTo>
                    <a:pt x="952852" y="419990"/>
                  </a:lnTo>
                  <a:lnTo>
                    <a:pt x="0" y="41999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1750" tIns="31750" rIns="31750" bIns="31750" numCol="1" spcCol="1270" anchor="ctr" anchorCtr="0">
              <a:noAutofit/>
            </a:bodyPr>
            <a:lstStyle/>
            <a:p>
              <a:pPr marL="0" lvl="0" indent="0" algn="l" defTabSz="1111250">
                <a:lnSpc>
                  <a:spcPct val="90000"/>
                </a:lnSpc>
                <a:spcBef>
                  <a:spcPct val="0"/>
                </a:spcBef>
                <a:spcAft>
                  <a:spcPct val="35000"/>
                </a:spcAft>
                <a:buNone/>
              </a:pPr>
              <a:endParaRPr lang="en-GB" sz="2500" kern="1200"/>
            </a:p>
          </p:txBody>
        </p:sp>
        <p:sp>
          <p:nvSpPr>
            <p:cNvPr id="43" name="Freeform 42">
              <a:extLst>
                <a:ext uri="{FF2B5EF4-FFF2-40B4-BE49-F238E27FC236}">
                  <a16:creationId xmlns:a16="http://schemas.microsoft.com/office/drawing/2014/main" id="{8E00266B-98F1-2B44-98FC-E791A6D3BCF1}"/>
                </a:ext>
              </a:extLst>
            </p:cNvPr>
            <p:cNvSpPr/>
            <p:nvPr/>
          </p:nvSpPr>
          <p:spPr>
            <a:xfrm>
              <a:off x="8717607" y="3327560"/>
              <a:ext cx="1443716" cy="419990"/>
            </a:xfrm>
            <a:custGeom>
              <a:avLst/>
              <a:gdLst>
                <a:gd name="connsiteX0" fmla="*/ 0 w 1443716"/>
                <a:gd name="connsiteY0" fmla="*/ 0 h 419990"/>
                <a:gd name="connsiteX1" fmla="*/ 1443716 w 1443716"/>
                <a:gd name="connsiteY1" fmla="*/ 0 h 419990"/>
                <a:gd name="connsiteX2" fmla="*/ 1443716 w 1443716"/>
                <a:gd name="connsiteY2" fmla="*/ 419990 h 419990"/>
                <a:gd name="connsiteX3" fmla="*/ 0 w 1443716"/>
                <a:gd name="connsiteY3" fmla="*/ 419990 h 419990"/>
                <a:gd name="connsiteX4" fmla="*/ 0 w 1443716"/>
                <a:gd name="connsiteY4" fmla="*/ 0 h 41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716" h="419990">
                  <a:moveTo>
                    <a:pt x="0" y="0"/>
                  </a:moveTo>
                  <a:lnTo>
                    <a:pt x="1443716" y="0"/>
                  </a:lnTo>
                  <a:lnTo>
                    <a:pt x="1443716" y="419990"/>
                  </a:lnTo>
                  <a:lnTo>
                    <a:pt x="0" y="41999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1750" tIns="31750" rIns="31750" bIns="31750" numCol="1" spcCol="1270" anchor="t" anchorCtr="0">
              <a:noAutofit/>
            </a:bodyPr>
            <a:lstStyle/>
            <a:p>
              <a:pPr marL="0" lvl="0" indent="0" algn="ctr" defTabSz="1111250">
                <a:lnSpc>
                  <a:spcPct val="90000"/>
                </a:lnSpc>
                <a:spcBef>
                  <a:spcPct val="0"/>
                </a:spcBef>
                <a:spcAft>
                  <a:spcPct val="35000"/>
                </a:spcAft>
                <a:buNone/>
              </a:pPr>
              <a:endParaRPr lang="en-GB" sz="2500" kern="1200"/>
            </a:p>
          </p:txBody>
        </p:sp>
      </p:grpSp>
    </p:spTree>
    <p:extLst>
      <p:ext uri="{BB962C8B-B14F-4D97-AF65-F5344CB8AC3E}">
        <p14:creationId xmlns:p14="http://schemas.microsoft.com/office/powerpoint/2010/main" val="1695710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anim calcmode="lin" valueType="num">
                                      <p:cBhvr>
                                        <p:cTn id="15" dur="1000" fill="hold"/>
                                        <p:tgtEl>
                                          <p:spTgt spid="27"/>
                                        </p:tgtEl>
                                        <p:attrNameLst>
                                          <p:attrName>ppt_x</p:attrName>
                                        </p:attrNameLst>
                                      </p:cBhvr>
                                      <p:tavLst>
                                        <p:tav tm="0">
                                          <p:val>
                                            <p:strVal val="#ppt_x"/>
                                          </p:val>
                                        </p:tav>
                                        <p:tav tm="100000">
                                          <p:val>
                                            <p:strVal val="#ppt_x"/>
                                          </p:val>
                                        </p:tav>
                                      </p:tavLst>
                                    </p:anim>
                                    <p:anim calcmode="lin" valueType="num">
                                      <p:cBhvr>
                                        <p:cTn id="1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anim calcmode="lin" valueType="num">
                                      <p:cBhvr>
                                        <p:cTn id="27" dur="1000" fill="hold"/>
                                        <p:tgtEl>
                                          <p:spTgt spid="34"/>
                                        </p:tgtEl>
                                        <p:attrNameLst>
                                          <p:attrName>ppt_x</p:attrName>
                                        </p:attrNameLst>
                                      </p:cBhvr>
                                      <p:tavLst>
                                        <p:tav tm="0">
                                          <p:val>
                                            <p:strVal val="#ppt_x"/>
                                          </p:val>
                                        </p:tav>
                                        <p:tav tm="100000">
                                          <p:val>
                                            <p:strVal val="#ppt_x"/>
                                          </p:val>
                                        </p:tav>
                                      </p:tavLst>
                                    </p:anim>
                                    <p:anim calcmode="lin" valueType="num">
                                      <p:cBhvr>
                                        <p:cTn id="2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1"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1000"/>
                                        <p:tgtEl>
                                          <p:spTgt spid="23"/>
                                        </p:tgtEl>
                                      </p:cBhvr>
                                    </p:animEffect>
                                    <p:anim calcmode="lin" valueType="num">
                                      <p:cBhvr>
                                        <p:cTn id="65" dur="1000" fill="hold"/>
                                        <p:tgtEl>
                                          <p:spTgt spid="23"/>
                                        </p:tgtEl>
                                        <p:attrNameLst>
                                          <p:attrName>ppt_x</p:attrName>
                                        </p:attrNameLst>
                                      </p:cBhvr>
                                      <p:tavLst>
                                        <p:tav tm="0">
                                          <p:val>
                                            <p:strVal val="#ppt_x"/>
                                          </p:val>
                                        </p:tav>
                                        <p:tav tm="100000">
                                          <p:val>
                                            <p:strVal val="#ppt_x"/>
                                          </p:val>
                                        </p:tav>
                                      </p:tavLst>
                                    </p:anim>
                                    <p:anim calcmode="lin" valueType="num">
                                      <p:cBhvr>
                                        <p:cTn id="66" dur="1000" fill="hold"/>
                                        <p:tgtEl>
                                          <p:spTgt spid="23"/>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
                                          </p:val>
                                        </p:tav>
                                        <p:tav tm="100000">
                                          <p:val>
                                            <p:strVal val="#ppt_x"/>
                                          </p:val>
                                        </p:tav>
                                      </p:tavLst>
                                    </p:anim>
                                    <p:anim calcmode="lin" valueType="num">
                                      <p:cBhvr>
                                        <p:cTn id="7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1000"/>
                                        <p:tgtEl>
                                          <p:spTgt spid="15"/>
                                        </p:tgtEl>
                                      </p:cBhvr>
                                    </p:animEffect>
                                    <p:anim calcmode="lin" valueType="num">
                                      <p:cBhvr>
                                        <p:cTn id="77" dur="1000" fill="hold"/>
                                        <p:tgtEl>
                                          <p:spTgt spid="15"/>
                                        </p:tgtEl>
                                        <p:attrNameLst>
                                          <p:attrName>ppt_x</p:attrName>
                                        </p:attrNameLst>
                                      </p:cBhvr>
                                      <p:tavLst>
                                        <p:tav tm="0">
                                          <p:val>
                                            <p:strVal val="#ppt_x"/>
                                          </p:val>
                                        </p:tav>
                                        <p:tav tm="100000">
                                          <p:val>
                                            <p:strVal val="#ppt_x"/>
                                          </p:val>
                                        </p:tav>
                                      </p:tavLst>
                                    </p:anim>
                                    <p:anim calcmode="lin" valueType="num">
                                      <p:cBhvr>
                                        <p:cTn id="78" dur="1000" fill="hold"/>
                                        <p:tgtEl>
                                          <p:spTgt spid="15"/>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1000"/>
                                        <p:tgtEl>
                                          <p:spTgt spid="21"/>
                                        </p:tgtEl>
                                      </p:cBhvr>
                                    </p:animEffect>
                                    <p:anim calcmode="lin" valueType="num">
                                      <p:cBhvr>
                                        <p:cTn id="82" dur="1000" fill="hold"/>
                                        <p:tgtEl>
                                          <p:spTgt spid="21"/>
                                        </p:tgtEl>
                                        <p:attrNameLst>
                                          <p:attrName>ppt_x</p:attrName>
                                        </p:attrNameLst>
                                      </p:cBhvr>
                                      <p:tavLst>
                                        <p:tav tm="0">
                                          <p:val>
                                            <p:strVal val="#ppt_x"/>
                                          </p:val>
                                        </p:tav>
                                        <p:tav tm="100000">
                                          <p:val>
                                            <p:strVal val="#ppt_x"/>
                                          </p:val>
                                        </p:tav>
                                      </p:tavLst>
                                    </p:anim>
                                    <p:anim calcmode="lin" valueType="num">
                                      <p:cBhvr>
                                        <p:cTn id="83" dur="1000" fill="hold"/>
                                        <p:tgtEl>
                                          <p:spTgt spid="21"/>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fade">
                                      <p:cBhvr>
                                        <p:cTn id="86" dur="1000"/>
                                        <p:tgtEl>
                                          <p:spTgt spid="25"/>
                                        </p:tgtEl>
                                      </p:cBhvr>
                                    </p:animEffect>
                                    <p:anim calcmode="lin" valueType="num">
                                      <p:cBhvr>
                                        <p:cTn id="87" dur="1000" fill="hold"/>
                                        <p:tgtEl>
                                          <p:spTgt spid="25"/>
                                        </p:tgtEl>
                                        <p:attrNameLst>
                                          <p:attrName>ppt_x</p:attrName>
                                        </p:attrNameLst>
                                      </p:cBhvr>
                                      <p:tavLst>
                                        <p:tav tm="0">
                                          <p:val>
                                            <p:strVal val="#ppt_x"/>
                                          </p:val>
                                        </p:tav>
                                        <p:tav tm="100000">
                                          <p:val>
                                            <p:strVal val="#ppt_x"/>
                                          </p:val>
                                        </p:tav>
                                      </p:tavLst>
                                    </p:anim>
                                    <p:anim calcmode="lin" valueType="num">
                                      <p:cBhvr>
                                        <p:cTn id="8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grpId="0" nodeType="click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1000"/>
                                        <p:tgtEl>
                                          <p:spTgt spid="28"/>
                                        </p:tgtEl>
                                      </p:cBhvr>
                                    </p:animEffect>
                                    <p:anim calcmode="lin" valueType="num">
                                      <p:cBhvr>
                                        <p:cTn id="94" dur="1000" fill="hold"/>
                                        <p:tgtEl>
                                          <p:spTgt spid="28"/>
                                        </p:tgtEl>
                                        <p:attrNameLst>
                                          <p:attrName>ppt_x</p:attrName>
                                        </p:attrNameLst>
                                      </p:cBhvr>
                                      <p:tavLst>
                                        <p:tav tm="0">
                                          <p:val>
                                            <p:strVal val="#ppt_x"/>
                                          </p:val>
                                        </p:tav>
                                        <p:tav tm="100000">
                                          <p:val>
                                            <p:strVal val="#ppt_x"/>
                                          </p:val>
                                        </p:tav>
                                      </p:tavLst>
                                    </p:anim>
                                    <p:anim calcmode="lin" valueType="num">
                                      <p:cBhvr>
                                        <p:cTn id="9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animBg="1"/>
      <p:bldP spid="13" grpId="1" animBg="1"/>
      <p:bldP spid="22" grpId="0"/>
      <p:bldP spid="23" grpId="0"/>
      <p:bldP spid="25" grpId="0"/>
      <p:bldP spid="26" grpId="0"/>
      <p:bldP spid="27" grpId="0"/>
      <p:bldP spid="2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2"/>
          <p:cNvSpPr txBox="1">
            <a:spLocks noChangeArrowheads="1"/>
          </p:cNvSpPr>
          <p:nvPr/>
        </p:nvSpPr>
        <p:spPr>
          <a:xfrm>
            <a:off x="403122" y="136188"/>
            <a:ext cx="6447501" cy="644663"/>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nSpc>
                <a:spcPct val="170000"/>
              </a:lnSpc>
              <a:spcBef>
                <a:spcPts val="0"/>
              </a:spcBef>
              <a:spcAft>
                <a:spcPts val="600"/>
              </a:spcAft>
            </a:pPr>
            <a:r>
              <a:rPr lang="en-US" altLang="en-US" sz="2800" dirty="0"/>
              <a:t>Preliminary results and future work</a:t>
            </a:r>
          </a:p>
        </p:txBody>
      </p:sp>
      <p:pic>
        <p:nvPicPr>
          <p:cNvPr id="6" name="Picture 5">
            <a:extLst>
              <a:ext uri="{FF2B5EF4-FFF2-40B4-BE49-F238E27FC236}">
                <a16:creationId xmlns:a16="http://schemas.microsoft.com/office/drawing/2014/main" id="{619364F5-D4C2-EE4D-8745-21E755F89A1A}"/>
              </a:ext>
            </a:extLst>
          </p:cNvPr>
          <p:cNvPicPr>
            <a:picLocks noChangeAspect="1"/>
          </p:cNvPicPr>
          <p:nvPr/>
        </p:nvPicPr>
        <p:blipFill>
          <a:blip r:embed="rId3"/>
          <a:srcRect/>
          <a:stretch/>
        </p:blipFill>
        <p:spPr>
          <a:xfrm>
            <a:off x="344393" y="4997560"/>
            <a:ext cx="12192000" cy="1905000"/>
          </a:xfrm>
          <a:prstGeom prst="rect">
            <a:avLst/>
          </a:prstGeom>
        </p:spPr>
      </p:pic>
      <p:sp>
        <p:nvSpPr>
          <p:cNvPr id="29" name="TextBox 6"/>
          <p:cNvSpPr txBox="1">
            <a:spLocks noChangeArrowheads="1"/>
          </p:cNvSpPr>
          <p:nvPr/>
        </p:nvSpPr>
        <p:spPr bwMode="auto">
          <a:xfrm>
            <a:off x="3113241" y="868130"/>
            <a:ext cx="923115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en-US" altLang="en-US" sz="2800" b="1" dirty="0">
                <a:solidFill>
                  <a:srgbClr val="9B57D3"/>
                </a:solidFill>
                <a:latin typeface="Arial" panose="020B0604020202020204" pitchFamily="34" charset="0"/>
                <a:ea typeface="Nunito Bold"/>
                <a:cs typeface="Arial" panose="020B0604020202020204" pitchFamily="34" charset="0"/>
              </a:rPr>
              <a:t>Future/Innovative/Adaptive Decision Making</a:t>
            </a:r>
          </a:p>
        </p:txBody>
      </p:sp>
      <p:sp>
        <p:nvSpPr>
          <p:cNvPr id="30" name="Freeform 29"/>
          <p:cNvSpPr/>
          <p:nvPr/>
        </p:nvSpPr>
        <p:spPr>
          <a:xfrm>
            <a:off x="7008813" y="3238506"/>
            <a:ext cx="3195637" cy="369888"/>
          </a:xfrm>
          <a:custGeom>
            <a:avLst/>
            <a:gdLst/>
            <a:ahLst/>
            <a:cxnLst/>
            <a:rect l="0" t="0" r="0" b="0"/>
            <a:pathLst>
              <a:path>
                <a:moveTo>
                  <a:pt x="0" y="0"/>
                </a:moveTo>
                <a:lnTo>
                  <a:pt x="0" y="184816"/>
                </a:lnTo>
                <a:lnTo>
                  <a:pt x="3194683" y="184816"/>
                </a:lnTo>
                <a:lnTo>
                  <a:pt x="3194683" y="369632"/>
                </a:lnTo>
              </a:path>
            </a:pathLst>
          </a:custGeom>
          <a:noFill/>
          <a:ln w="12700" cap="flat" cmpd="sng" algn="ctr">
            <a:solidFill>
              <a:srgbClr val="45A5ED">
                <a:hueOff val="0"/>
                <a:satOff val="0"/>
                <a:lumOff val="0"/>
                <a:alphaOff val="0"/>
              </a:srgbClr>
            </a:solidFill>
            <a:prstDash val="solid"/>
            <a:miter lim="800000"/>
          </a:ln>
          <a:effectLst/>
        </p:spPr>
      </p:sp>
      <p:sp>
        <p:nvSpPr>
          <p:cNvPr id="31" name="Freeform 30"/>
          <p:cNvSpPr/>
          <p:nvPr/>
        </p:nvSpPr>
        <p:spPr>
          <a:xfrm>
            <a:off x="7008813" y="3238506"/>
            <a:ext cx="1065212" cy="369888"/>
          </a:xfrm>
          <a:custGeom>
            <a:avLst/>
            <a:gdLst/>
            <a:ahLst/>
            <a:cxnLst/>
            <a:rect l="0" t="0" r="0" b="0"/>
            <a:pathLst>
              <a:path>
                <a:moveTo>
                  <a:pt x="0" y="0"/>
                </a:moveTo>
                <a:lnTo>
                  <a:pt x="0" y="184816"/>
                </a:lnTo>
                <a:lnTo>
                  <a:pt x="1064894" y="184816"/>
                </a:lnTo>
                <a:lnTo>
                  <a:pt x="1064894" y="369632"/>
                </a:lnTo>
              </a:path>
            </a:pathLst>
          </a:custGeom>
          <a:noFill/>
          <a:ln w="12700" cap="flat" cmpd="sng" algn="ctr">
            <a:solidFill>
              <a:srgbClr val="45A5ED">
                <a:hueOff val="0"/>
                <a:satOff val="0"/>
                <a:lumOff val="0"/>
                <a:alphaOff val="0"/>
              </a:srgbClr>
            </a:solidFill>
            <a:prstDash val="solid"/>
            <a:miter lim="800000"/>
          </a:ln>
          <a:effectLst/>
        </p:spPr>
      </p:sp>
      <p:sp>
        <p:nvSpPr>
          <p:cNvPr id="32" name="Freeform 31"/>
          <p:cNvSpPr/>
          <p:nvPr/>
        </p:nvSpPr>
        <p:spPr>
          <a:xfrm>
            <a:off x="5945188" y="3238506"/>
            <a:ext cx="1063625" cy="369888"/>
          </a:xfrm>
          <a:custGeom>
            <a:avLst/>
            <a:gdLst/>
            <a:ahLst/>
            <a:cxnLst/>
            <a:rect l="0" t="0" r="0" b="0"/>
            <a:pathLst>
              <a:path>
                <a:moveTo>
                  <a:pt x="1064894" y="0"/>
                </a:moveTo>
                <a:lnTo>
                  <a:pt x="1064894" y="184816"/>
                </a:lnTo>
                <a:lnTo>
                  <a:pt x="0" y="184816"/>
                </a:lnTo>
                <a:lnTo>
                  <a:pt x="0" y="369632"/>
                </a:lnTo>
              </a:path>
            </a:pathLst>
          </a:custGeom>
          <a:noFill/>
          <a:ln w="12700" cap="flat" cmpd="sng" algn="ctr">
            <a:solidFill>
              <a:srgbClr val="45A5ED">
                <a:hueOff val="0"/>
                <a:satOff val="0"/>
                <a:lumOff val="0"/>
                <a:alphaOff val="0"/>
              </a:srgbClr>
            </a:solidFill>
            <a:prstDash val="solid"/>
            <a:miter lim="800000"/>
          </a:ln>
          <a:effectLst/>
        </p:spPr>
      </p:sp>
      <p:sp>
        <p:nvSpPr>
          <p:cNvPr id="33" name="Freeform 32"/>
          <p:cNvSpPr/>
          <p:nvPr/>
        </p:nvSpPr>
        <p:spPr>
          <a:xfrm>
            <a:off x="3814763" y="3238506"/>
            <a:ext cx="3194050" cy="369888"/>
          </a:xfrm>
          <a:custGeom>
            <a:avLst/>
            <a:gdLst/>
            <a:ahLst/>
            <a:cxnLst/>
            <a:rect l="0" t="0" r="0" b="0"/>
            <a:pathLst>
              <a:path>
                <a:moveTo>
                  <a:pt x="3194683" y="0"/>
                </a:moveTo>
                <a:lnTo>
                  <a:pt x="3194683" y="184816"/>
                </a:lnTo>
                <a:lnTo>
                  <a:pt x="0" y="184816"/>
                </a:lnTo>
                <a:lnTo>
                  <a:pt x="0" y="369632"/>
                </a:lnTo>
              </a:path>
            </a:pathLst>
          </a:custGeom>
          <a:noFill/>
          <a:ln w="12700" cap="flat" cmpd="sng" algn="ctr">
            <a:solidFill>
              <a:srgbClr val="45A5ED">
                <a:hueOff val="0"/>
                <a:satOff val="0"/>
                <a:lumOff val="0"/>
                <a:alphaOff val="0"/>
              </a:srgbClr>
            </a:solidFill>
            <a:prstDash val="solid"/>
            <a:miter lim="800000"/>
          </a:ln>
          <a:effectLst/>
        </p:spPr>
      </p:sp>
      <p:sp>
        <p:nvSpPr>
          <p:cNvPr id="34" name="Freeform 33"/>
          <p:cNvSpPr/>
          <p:nvPr/>
        </p:nvSpPr>
        <p:spPr>
          <a:xfrm>
            <a:off x="6129310" y="2358567"/>
            <a:ext cx="1760156" cy="880078"/>
          </a:xfrm>
          <a:custGeom>
            <a:avLst/>
            <a:gdLst>
              <a:gd name="connsiteX0" fmla="*/ 0 w 1760156"/>
              <a:gd name="connsiteY0" fmla="*/ 0 h 880078"/>
              <a:gd name="connsiteX1" fmla="*/ 1760156 w 1760156"/>
              <a:gd name="connsiteY1" fmla="*/ 0 h 880078"/>
              <a:gd name="connsiteX2" fmla="*/ 1760156 w 1760156"/>
              <a:gd name="connsiteY2" fmla="*/ 880078 h 880078"/>
              <a:gd name="connsiteX3" fmla="*/ 0 w 1760156"/>
              <a:gd name="connsiteY3" fmla="*/ 880078 h 880078"/>
              <a:gd name="connsiteX4" fmla="*/ 0 w 1760156"/>
              <a:gd name="connsiteY4" fmla="*/ 0 h 880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156" h="880078">
                <a:moveTo>
                  <a:pt x="0" y="0"/>
                </a:moveTo>
                <a:lnTo>
                  <a:pt x="1760156" y="0"/>
                </a:lnTo>
                <a:lnTo>
                  <a:pt x="1760156" y="880078"/>
                </a:lnTo>
                <a:lnTo>
                  <a:pt x="0" y="880078"/>
                </a:lnTo>
                <a:lnTo>
                  <a:pt x="0" y="0"/>
                </a:lnTo>
                <a:close/>
              </a:path>
            </a:pathLst>
          </a:custGeom>
          <a:gradFill rotWithShape="1">
            <a:gsLst>
              <a:gs pos="0">
                <a:srgbClr val="755DD9">
                  <a:hueOff val="0"/>
                  <a:satOff val="0"/>
                  <a:lumOff val="0"/>
                  <a:alphaOff val="0"/>
                  <a:lumMod val="110000"/>
                  <a:satMod val="105000"/>
                  <a:tint val="67000"/>
                </a:srgbClr>
              </a:gs>
              <a:gs pos="50000">
                <a:srgbClr val="755DD9">
                  <a:hueOff val="0"/>
                  <a:satOff val="0"/>
                  <a:lumOff val="0"/>
                  <a:alphaOff val="0"/>
                  <a:lumMod val="105000"/>
                  <a:satMod val="103000"/>
                  <a:tint val="73000"/>
                </a:srgbClr>
              </a:gs>
              <a:gs pos="100000">
                <a:srgbClr val="755DD9">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0160" tIns="10160" rIns="10160" bIns="10160" spcCol="1270" anchor="ct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en-US" sz="1600" b="1" i="0" u="none" strike="noStrike" kern="0" cap="none" spc="0" normalizeH="0" baseline="0" noProof="0" dirty="0">
                <a:ln>
                  <a:noFill/>
                </a:ln>
                <a:solidFill>
                  <a:srgbClr val="9B57D3"/>
                </a:solidFill>
                <a:effectLst/>
                <a:uLnTx/>
                <a:uFillTx/>
                <a:latin typeface="Arial" panose="020B0604020202020204" pitchFamily="34" charset="0"/>
                <a:ea typeface="Nunito Bold" charset="0"/>
                <a:cs typeface="Arial" panose="020B0604020202020204" pitchFamily="34" charset="0"/>
              </a:rPr>
              <a:t>Innovative/Adaptive Decisions </a:t>
            </a:r>
            <a:endParaRPr kumimoji="0" lang="en-US" sz="1600" b="0"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endParaRPr>
          </a:p>
        </p:txBody>
      </p:sp>
      <p:sp>
        <p:nvSpPr>
          <p:cNvPr id="35" name="Freeform 34"/>
          <p:cNvSpPr/>
          <p:nvPr/>
        </p:nvSpPr>
        <p:spPr>
          <a:xfrm>
            <a:off x="2934626" y="3608278"/>
            <a:ext cx="1760156" cy="880078"/>
          </a:xfrm>
          <a:custGeom>
            <a:avLst/>
            <a:gdLst>
              <a:gd name="connsiteX0" fmla="*/ 0 w 1760156"/>
              <a:gd name="connsiteY0" fmla="*/ 0 h 880078"/>
              <a:gd name="connsiteX1" fmla="*/ 1760156 w 1760156"/>
              <a:gd name="connsiteY1" fmla="*/ 0 h 880078"/>
              <a:gd name="connsiteX2" fmla="*/ 1760156 w 1760156"/>
              <a:gd name="connsiteY2" fmla="*/ 880078 h 880078"/>
              <a:gd name="connsiteX3" fmla="*/ 0 w 1760156"/>
              <a:gd name="connsiteY3" fmla="*/ 880078 h 880078"/>
              <a:gd name="connsiteX4" fmla="*/ 0 w 1760156"/>
              <a:gd name="connsiteY4" fmla="*/ 0 h 880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156" h="880078">
                <a:moveTo>
                  <a:pt x="0" y="0"/>
                </a:moveTo>
                <a:lnTo>
                  <a:pt x="1760156" y="0"/>
                </a:lnTo>
                <a:lnTo>
                  <a:pt x="1760156" y="880078"/>
                </a:lnTo>
                <a:lnTo>
                  <a:pt x="0" y="880078"/>
                </a:lnTo>
                <a:lnTo>
                  <a:pt x="0" y="0"/>
                </a:lnTo>
                <a:close/>
              </a:path>
            </a:pathLst>
          </a:custGeom>
          <a:gradFill rotWithShape="1">
            <a:gsLst>
              <a:gs pos="0">
                <a:srgbClr val="45A5ED">
                  <a:hueOff val="0"/>
                  <a:satOff val="0"/>
                  <a:lumOff val="0"/>
                  <a:alphaOff val="0"/>
                  <a:lumMod val="110000"/>
                  <a:satMod val="105000"/>
                  <a:tint val="67000"/>
                </a:srgbClr>
              </a:gs>
              <a:gs pos="50000">
                <a:srgbClr val="45A5ED">
                  <a:hueOff val="0"/>
                  <a:satOff val="0"/>
                  <a:lumOff val="0"/>
                  <a:alphaOff val="0"/>
                  <a:lumMod val="105000"/>
                  <a:satMod val="103000"/>
                  <a:tint val="73000"/>
                </a:srgbClr>
              </a:gs>
              <a:gs pos="100000">
                <a:srgbClr val="45A5ED">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0160" tIns="10160" rIns="10160" bIns="10160" spcCol="1270" anchor="ct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rPr>
              <a:t>Time </a:t>
            </a:r>
            <a:r>
              <a:rPr lang="en-US" sz="1600" kern="0" dirty="0">
                <a:solidFill>
                  <a:srgbClr val="341933"/>
                </a:solidFill>
                <a:latin typeface="Arial" panose="020B0604020202020204" pitchFamily="34" charset="0"/>
                <a:cs typeface="Arial" panose="020B0604020202020204" pitchFamily="34" charset="0"/>
              </a:rPr>
              <a:t>Efficiency</a:t>
            </a:r>
          </a:p>
        </p:txBody>
      </p:sp>
      <p:sp>
        <p:nvSpPr>
          <p:cNvPr id="36" name="Freeform 35"/>
          <p:cNvSpPr/>
          <p:nvPr/>
        </p:nvSpPr>
        <p:spPr>
          <a:xfrm>
            <a:off x="5064416" y="3608278"/>
            <a:ext cx="1760156" cy="880078"/>
          </a:xfrm>
          <a:custGeom>
            <a:avLst/>
            <a:gdLst>
              <a:gd name="connsiteX0" fmla="*/ 0 w 1760156"/>
              <a:gd name="connsiteY0" fmla="*/ 0 h 880078"/>
              <a:gd name="connsiteX1" fmla="*/ 1760156 w 1760156"/>
              <a:gd name="connsiteY1" fmla="*/ 0 h 880078"/>
              <a:gd name="connsiteX2" fmla="*/ 1760156 w 1760156"/>
              <a:gd name="connsiteY2" fmla="*/ 880078 h 880078"/>
              <a:gd name="connsiteX3" fmla="*/ 0 w 1760156"/>
              <a:gd name="connsiteY3" fmla="*/ 880078 h 880078"/>
              <a:gd name="connsiteX4" fmla="*/ 0 w 1760156"/>
              <a:gd name="connsiteY4" fmla="*/ 0 h 880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156" h="880078">
                <a:moveTo>
                  <a:pt x="0" y="0"/>
                </a:moveTo>
                <a:lnTo>
                  <a:pt x="1760156" y="0"/>
                </a:lnTo>
                <a:lnTo>
                  <a:pt x="1760156" y="880078"/>
                </a:lnTo>
                <a:lnTo>
                  <a:pt x="0" y="880078"/>
                </a:lnTo>
                <a:lnTo>
                  <a:pt x="0" y="0"/>
                </a:lnTo>
                <a:close/>
              </a:path>
            </a:pathLst>
          </a:custGeom>
          <a:gradFill rotWithShape="1">
            <a:gsLst>
              <a:gs pos="0">
                <a:srgbClr val="45A5ED">
                  <a:hueOff val="0"/>
                  <a:satOff val="0"/>
                  <a:lumOff val="0"/>
                  <a:alphaOff val="0"/>
                  <a:lumMod val="110000"/>
                  <a:satMod val="105000"/>
                  <a:tint val="67000"/>
                </a:srgbClr>
              </a:gs>
              <a:gs pos="50000">
                <a:srgbClr val="45A5ED">
                  <a:hueOff val="0"/>
                  <a:satOff val="0"/>
                  <a:lumOff val="0"/>
                  <a:alphaOff val="0"/>
                  <a:lumMod val="105000"/>
                  <a:satMod val="103000"/>
                  <a:tint val="73000"/>
                </a:srgbClr>
              </a:gs>
              <a:gs pos="100000">
                <a:srgbClr val="45A5ED">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0160" tIns="10160" rIns="10160" bIns="10160" spcCol="1270" anchor="ct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rPr>
              <a:t>Better Resources </a:t>
            </a:r>
            <a:r>
              <a:rPr kumimoji="0" lang="en-GB" sz="1600" b="0"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rPr>
              <a:t>Utilisation</a:t>
            </a:r>
          </a:p>
        </p:txBody>
      </p:sp>
      <p:sp>
        <p:nvSpPr>
          <p:cNvPr id="37" name="Freeform 36"/>
          <p:cNvSpPr/>
          <p:nvPr/>
        </p:nvSpPr>
        <p:spPr>
          <a:xfrm>
            <a:off x="7194205" y="3608278"/>
            <a:ext cx="1760156" cy="880078"/>
          </a:xfrm>
          <a:custGeom>
            <a:avLst/>
            <a:gdLst>
              <a:gd name="connsiteX0" fmla="*/ 0 w 1760156"/>
              <a:gd name="connsiteY0" fmla="*/ 0 h 880078"/>
              <a:gd name="connsiteX1" fmla="*/ 1760156 w 1760156"/>
              <a:gd name="connsiteY1" fmla="*/ 0 h 880078"/>
              <a:gd name="connsiteX2" fmla="*/ 1760156 w 1760156"/>
              <a:gd name="connsiteY2" fmla="*/ 880078 h 880078"/>
              <a:gd name="connsiteX3" fmla="*/ 0 w 1760156"/>
              <a:gd name="connsiteY3" fmla="*/ 880078 h 880078"/>
              <a:gd name="connsiteX4" fmla="*/ 0 w 1760156"/>
              <a:gd name="connsiteY4" fmla="*/ 0 h 880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156" h="880078">
                <a:moveTo>
                  <a:pt x="0" y="0"/>
                </a:moveTo>
                <a:lnTo>
                  <a:pt x="1760156" y="0"/>
                </a:lnTo>
                <a:lnTo>
                  <a:pt x="1760156" y="880078"/>
                </a:lnTo>
                <a:lnTo>
                  <a:pt x="0" y="880078"/>
                </a:lnTo>
                <a:lnTo>
                  <a:pt x="0" y="0"/>
                </a:lnTo>
                <a:close/>
              </a:path>
            </a:pathLst>
          </a:custGeom>
          <a:gradFill rotWithShape="1">
            <a:gsLst>
              <a:gs pos="0">
                <a:srgbClr val="45A5ED">
                  <a:hueOff val="0"/>
                  <a:satOff val="0"/>
                  <a:lumOff val="0"/>
                  <a:alphaOff val="0"/>
                  <a:lumMod val="110000"/>
                  <a:satMod val="105000"/>
                  <a:tint val="67000"/>
                </a:srgbClr>
              </a:gs>
              <a:gs pos="50000">
                <a:srgbClr val="45A5ED">
                  <a:hueOff val="0"/>
                  <a:satOff val="0"/>
                  <a:lumOff val="0"/>
                  <a:alphaOff val="0"/>
                  <a:lumMod val="105000"/>
                  <a:satMod val="103000"/>
                  <a:tint val="73000"/>
                </a:srgbClr>
              </a:gs>
              <a:gs pos="100000">
                <a:srgbClr val="45A5ED">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0160" tIns="10160" rIns="10160" bIns="10160" spcCol="1270" anchor="ct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rPr>
              <a:t>Interactive</a:t>
            </a:r>
          </a:p>
        </p:txBody>
      </p:sp>
      <p:sp>
        <p:nvSpPr>
          <p:cNvPr id="38" name="Freeform 37"/>
          <p:cNvSpPr/>
          <p:nvPr/>
        </p:nvSpPr>
        <p:spPr>
          <a:xfrm>
            <a:off x="9323994" y="3608278"/>
            <a:ext cx="1760156" cy="880078"/>
          </a:xfrm>
          <a:custGeom>
            <a:avLst/>
            <a:gdLst>
              <a:gd name="connsiteX0" fmla="*/ 0 w 1760156"/>
              <a:gd name="connsiteY0" fmla="*/ 0 h 880078"/>
              <a:gd name="connsiteX1" fmla="*/ 1760156 w 1760156"/>
              <a:gd name="connsiteY1" fmla="*/ 0 h 880078"/>
              <a:gd name="connsiteX2" fmla="*/ 1760156 w 1760156"/>
              <a:gd name="connsiteY2" fmla="*/ 880078 h 880078"/>
              <a:gd name="connsiteX3" fmla="*/ 0 w 1760156"/>
              <a:gd name="connsiteY3" fmla="*/ 880078 h 880078"/>
              <a:gd name="connsiteX4" fmla="*/ 0 w 1760156"/>
              <a:gd name="connsiteY4" fmla="*/ 0 h 880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156" h="880078">
                <a:moveTo>
                  <a:pt x="0" y="0"/>
                </a:moveTo>
                <a:lnTo>
                  <a:pt x="1760156" y="0"/>
                </a:lnTo>
                <a:lnTo>
                  <a:pt x="1760156" y="880078"/>
                </a:lnTo>
                <a:lnTo>
                  <a:pt x="0" y="880078"/>
                </a:lnTo>
                <a:lnTo>
                  <a:pt x="0" y="0"/>
                </a:lnTo>
                <a:close/>
              </a:path>
            </a:pathLst>
          </a:custGeom>
          <a:gradFill rotWithShape="1">
            <a:gsLst>
              <a:gs pos="0">
                <a:srgbClr val="45A5ED">
                  <a:hueOff val="0"/>
                  <a:satOff val="0"/>
                  <a:lumOff val="0"/>
                  <a:alphaOff val="0"/>
                  <a:lumMod val="110000"/>
                  <a:satMod val="105000"/>
                  <a:tint val="67000"/>
                </a:srgbClr>
              </a:gs>
              <a:gs pos="50000">
                <a:srgbClr val="45A5ED">
                  <a:hueOff val="0"/>
                  <a:satOff val="0"/>
                  <a:lumOff val="0"/>
                  <a:alphaOff val="0"/>
                  <a:lumMod val="105000"/>
                  <a:satMod val="103000"/>
                  <a:tint val="73000"/>
                </a:srgbClr>
              </a:gs>
              <a:gs pos="100000">
                <a:srgbClr val="45A5ED">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lIns="10160" tIns="10160" rIns="10160" bIns="10160" spcCol="1270" anchor="ct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srgbClr val="341933"/>
                </a:solidFill>
                <a:effectLst/>
                <a:uLnTx/>
                <a:uFillTx/>
                <a:latin typeface="Arial" panose="020B0604020202020204" pitchFamily="34" charset="0"/>
                <a:ea typeface="+mn-ea"/>
                <a:cs typeface="Arial" panose="020B0604020202020204" pitchFamily="34" charset="0"/>
              </a:rPr>
              <a:t>More Accurate &amp; instant problem solving</a:t>
            </a:r>
          </a:p>
        </p:txBody>
      </p:sp>
      <p:sp>
        <p:nvSpPr>
          <p:cNvPr id="39" name="Rectangle 38"/>
          <p:cNvSpPr>
            <a:spLocks noChangeArrowheads="1"/>
          </p:cNvSpPr>
          <p:nvPr/>
        </p:nvSpPr>
        <p:spPr bwMode="auto">
          <a:xfrm>
            <a:off x="3113241" y="5009790"/>
            <a:ext cx="86707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en-US" altLang="en-US" sz="1400" i="1" dirty="0">
                <a:solidFill>
                  <a:srgbClr val="FF0000"/>
                </a:solidFill>
                <a:latin typeface="Arial" panose="020B0604020202020204" pitchFamily="34" charset="0"/>
                <a:cs typeface="Arial" panose="020B0604020202020204" pitchFamily="34" charset="0"/>
              </a:rPr>
              <a:t>Fig 12</a:t>
            </a:r>
            <a:r>
              <a:rPr lang="en-US" altLang="en-US" sz="1400" i="1" dirty="0">
                <a:solidFill>
                  <a:srgbClr val="242753"/>
                </a:solidFill>
                <a:latin typeface="Arial" panose="020B0604020202020204" pitchFamily="34" charset="0"/>
                <a:cs typeface="Arial" panose="020B0604020202020204" pitchFamily="34" charset="0"/>
              </a:rPr>
              <a:t>: The benefits of innovative decision making (Author based on data)</a:t>
            </a:r>
            <a:endParaRPr lang="en-GB" altLang="en-US" sz="1400" i="1" dirty="0">
              <a:solidFill>
                <a:srgbClr val="2427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8202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1000"/>
                                        <p:tgtEl>
                                          <p:spTgt spid="33"/>
                                        </p:tgtEl>
                                      </p:cBhvr>
                                    </p:animEffect>
                                    <p:anim calcmode="lin" valueType="num">
                                      <p:cBhvr>
                                        <p:cTn id="27" dur="1000" fill="hold"/>
                                        <p:tgtEl>
                                          <p:spTgt spid="33"/>
                                        </p:tgtEl>
                                        <p:attrNameLst>
                                          <p:attrName>ppt_x</p:attrName>
                                        </p:attrNameLst>
                                      </p:cBhvr>
                                      <p:tavLst>
                                        <p:tav tm="0">
                                          <p:val>
                                            <p:strVal val="#ppt_x"/>
                                          </p:val>
                                        </p:tav>
                                        <p:tav tm="100000">
                                          <p:val>
                                            <p:strVal val="#ppt_x"/>
                                          </p:val>
                                        </p:tav>
                                      </p:tavLst>
                                    </p:anim>
                                    <p:anim calcmode="lin" valueType="num">
                                      <p:cBhvr>
                                        <p:cTn id="28" dur="1000" fill="hold"/>
                                        <p:tgtEl>
                                          <p:spTgt spid="33"/>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000"/>
                                        <p:tgtEl>
                                          <p:spTgt spid="35"/>
                                        </p:tgtEl>
                                      </p:cBhvr>
                                    </p:animEffect>
                                    <p:anim calcmode="lin" valueType="num">
                                      <p:cBhvr>
                                        <p:cTn id="49" dur="1000" fill="hold"/>
                                        <p:tgtEl>
                                          <p:spTgt spid="35"/>
                                        </p:tgtEl>
                                        <p:attrNameLst>
                                          <p:attrName>ppt_x</p:attrName>
                                        </p:attrNameLst>
                                      </p:cBhvr>
                                      <p:tavLst>
                                        <p:tav tm="0">
                                          <p:val>
                                            <p:strVal val="#ppt_x"/>
                                          </p:val>
                                        </p:tav>
                                        <p:tav tm="100000">
                                          <p:val>
                                            <p:strVal val="#ppt_x"/>
                                          </p:val>
                                        </p:tav>
                                      </p:tavLst>
                                    </p:anim>
                                    <p:anim calcmode="lin" valueType="num">
                                      <p:cBhvr>
                                        <p:cTn id="50"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1000"/>
                                        <p:tgtEl>
                                          <p:spTgt spid="36"/>
                                        </p:tgtEl>
                                      </p:cBhvr>
                                    </p:animEffect>
                                    <p:anim calcmode="lin" valueType="num">
                                      <p:cBhvr>
                                        <p:cTn id="56" dur="1000" fill="hold"/>
                                        <p:tgtEl>
                                          <p:spTgt spid="36"/>
                                        </p:tgtEl>
                                        <p:attrNameLst>
                                          <p:attrName>ppt_x</p:attrName>
                                        </p:attrNameLst>
                                      </p:cBhvr>
                                      <p:tavLst>
                                        <p:tav tm="0">
                                          <p:val>
                                            <p:strVal val="#ppt_x"/>
                                          </p:val>
                                        </p:tav>
                                        <p:tav tm="100000">
                                          <p:val>
                                            <p:strVal val="#ppt_x"/>
                                          </p:val>
                                        </p:tav>
                                      </p:tavLst>
                                    </p:anim>
                                    <p:anim calcmode="lin" valueType="num">
                                      <p:cBhvr>
                                        <p:cTn id="5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1000"/>
                                        <p:tgtEl>
                                          <p:spTgt spid="37"/>
                                        </p:tgtEl>
                                      </p:cBhvr>
                                    </p:animEffect>
                                    <p:anim calcmode="lin" valueType="num">
                                      <p:cBhvr>
                                        <p:cTn id="63" dur="1000" fill="hold"/>
                                        <p:tgtEl>
                                          <p:spTgt spid="37"/>
                                        </p:tgtEl>
                                        <p:attrNameLst>
                                          <p:attrName>ppt_x</p:attrName>
                                        </p:attrNameLst>
                                      </p:cBhvr>
                                      <p:tavLst>
                                        <p:tav tm="0">
                                          <p:val>
                                            <p:strVal val="#ppt_x"/>
                                          </p:val>
                                        </p:tav>
                                        <p:tav tm="100000">
                                          <p:val>
                                            <p:strVal val="#ppt_x"/>
                                          </p:val>
                                        </p:tav>
                                      </p:tavLst>
                                    </p:anim>
                                    <p:anim calcmode="lin" valueType="num">
                                      <p:cBhvr>
                                        <p:cTn id="6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fade">
                                      <p:cBhvr>
                                        <p:cTn id="76" dur="1000"/>
                                        <p:tgtEl>
                                          <p:spTgt spid="39"/>
                                        </p:tgtEl>
                                      </p:cBhvr>
                                    </p:animEffect>
                                    <p:anim calcmode="lin" valueType="num">
                                      <p:cBhvr>
                                        <p:cTn id="77" dur="1000" fill="hold"/>
                                        <p:tgtEl>
                                          <p:spTgt spid="39"/>
                                        </p:tgtEl>
                                        <p:attrNameLst>
                                          <p:attrName>ppt_x</p:attrName>
                                        </p:attrNameLst>
                                      </p:cBhvr>
                                      <p:tavLst>
                                        <p:tav tm="0">
                                          <p:val>
                                            <p:strVal val="#ppt_x"/>
                                          </p:val>
                                        </p:tav>
                                        <p:tav tm="100000">
                                          <p:val>
                                            <p:strVal val="#ppt_x"/>
                                          </p:val>
                                        </p:tav>
                                      </p:tavLst>
                                    </p:anim>
                                    <p:anim calcmode="lin" valueType="num">
                                      <p:cBhvr>
                                        <p:cTn id="78"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9" grpId="0"/>
      <p:bldP spid="34" grpId="0" animBg="1"/>
      <p:bldP spid="35" grpId="0" animBg="1"/>
      <p:bldP spid="36" grpId="0" animBg="1"/>
      <p:bldP spid="37" grpId="0" animBg="1"/>
      <p:bldP spid="38" grpId="0" animBg="1"/>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2"/>
          <p:cNvSpPr txBox="1">
            <a:spLocks noChangeArrowheads="1"/>
          </p:cNvSpPr>
          <p:nvPr/>
        </p:nvSpPr>
        <p:spPr>
          <a:xfrm>
            <a:off x="121468" y="-130613"/>
            <a:ext cx="6447501" cy="644663"/>
          </a:xfrm>
          <a:prstGeom prst="rect">
            <a:avLst/>
          </a:prstGeom>
        </p:spPr>
        <p:txBody>
          <a:bodyPr vert="horz" lIns="91440" tIns="45720" rIns="91440" bIns="45720" rtlCol="0" anchor="b">
            <a:noAutofit/>
          </a:bodyPr>
          <a:lstStyle>
            <a:defPPr>
              <a:defRPr lang="en-US"/>
            </a:defPPr>
            <a:lvl1pP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nSpc>
                <a:spcPct val="170000"/>
              </a:lnSpc>
              <a:spcBef>
                <a:spcPts val="0"/>
              </a:spcBef>
              <a:spcAft>
                <a:spcPts val="600"/>
              </a:spcAft>
            </a:pPr>
            <a:r>
              <a:rPr lang="en-US" altLang="en-US" sz="2400" dirty="0"/>
              <a:t>Preliminary results and future work:</a:t>
            </a:r>
          </a:p>
        </p:txBody>
      </p:sp>
      <p:pic>
        <p:nvPicPr>
          <p:cNvPr id="6" name="Picture 5">
            <a:extLst>
              <a:ext uri="{FF2B5EF4-FFF2-40B4-BE49-F238E27FC236}">
                <a16:creationId xmlns:a16="http://schemas.microsoft.com/office/drawing/2014/main" id="{619364F5-D4C2-EE4D-8745-21E755F89A1A}"/>
              </a:ext>
            </a:extLst>
          </p:cNvPr>
          <p:cNvPicPr>
            <a:picLocks noChangeAspect="1"/>
          </p:cNvPicPr>
          <p:nvPr/>
        </p:nvPicPr>
        <p:blipFill>
          <a:blip r:embed="rId3"/>
          <a:srcRect/>
          <a:stretch/>
        </p:blipFill>
        <p:spPr>
          <a:xfrm>
            <a:off x="0" y="4997560"/>
            <a:ext cx="12536393" cy="1905000"/>
          </a:xfrm>
          <a:prstGeom prst="rect">
            <a:avLst/>
          </a:prstGeom>
        </p:spPr>
      </p:pic>
      <p:grpSp>
        <p:nvGrpSpPr>
          <p:cNvPr id="2" name="Group 1">
            <a:extLst>
              <a:ext uri="{FF2B5EF4-FFF2-40B4-BE49-F238E27FC236}">
                <a16:creationId xmlns:a16="http://schemas.microsoft.com/office/drawing/2014/main" id="{E12984E0-5E2A-AC4C-9727-081DED136DE7}"/>
              </a:ext>
            </a:extLst>
          </p:cNvPr>
          <p:cNvGrpSpPr/>
          <p:nvPr/>
        </p:nvGrpSpPr>
        <p:grpSpPr>
          <a:xfrm>
            <a:off x="4833257" y="0"/>
            <a:ext cx="7237275" cy="5586435"/>
            <a:chOff x="4549360" y="397691"/>
            <a:chExt cx="7239518" cy="5424537"/>
          </a:xfrm>
        </p:grpSpPr>
        <p:graphicFrame>
          <p:nvGraphicFramePr>
            <p:cNvPr id="15" name="Diagram 14"/>
            <p:cNvGraphicFramePr/>
            <p:nvPr>
              <p:extLst>
                <p:ext uri="{D42A27DB-BD31-4B8C-83A1-F6EECF244321}">
                  <p14:modId xmlns:p14="http://schemas.microsoft.com/office/powerpoint/2010/main" val="4059828336"/>
                </p:ext>
              </p:extLst>
            </p:nvPr>
          </p:nvGraphicFramePr>
          <p:xfrm>
            <a:off x="6981768" y="1561085"/>
            <a:ext cx="3235404" cy="33123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6" name="Diagram 15"/>
            <p:cNvGraphicFramePr/>
            <p:nvPr>
              <p:extLst>
                <p:ext uri="{D42A27DB-BD31-4B8C-83A1-F6EECF244321}">
                  <p14:modId xmlns:p14="http://schemas.microsoft.com/office/powerpoint/2010/main" val="4006345908"/>
                </p:ext>
              </p:extLst>
            </p:nvPr>
          </p:nvGraphicFramePr>
          <p:xfrm>
            <a:off x="7113289" y="4959338"/>
            <a:ext cx="3176219" cy="39235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17" name="Group 16"/>
            <p:cNvGrpSpPr/>
            <p:nvPr/>
          </p:nvGrpSpPr>
          <p:grpSpPr>
            <a:xfrm rot="16200000">
              <a:off x="4985628" y="3056354"/>
              <a:ext cx="3398252" cy="407714"/>
              <a:chOff x="411860" y="4417598"/>
              <a:chExt cx="4011517" cy="515390"/>
            </a:xfrm>
          </p:grpSpPr>
          <p:sp>
            <p:nvSpPr>
              <p:cNvPr id="18" name="Freeform 17"/>
              <p:cNvSpPr/>
              <p:nvPr/>
            </p:nvSpPr>
            <p:spPr>
              <a:xfrm>
                <a:off x="411860" y="4417598"/>
                <a:ext cx="1542891" cy="515389"/>
              </a:xfrm>
              <a:custGeom>
                <a:avLst/>
                <a:gdLst>
                  <a:gd name="connsiteX0" fmla="*/ 0 w 1542891"/>
                  <a:gd name="connsiteY0" fmla="*/ 0 h 515389"/>
                  <a:gd name="connsiteX1" fmla="*/ 1285197 w 1542891"/>
                  <a:gd name="connsiteY1" fmla="*/ 0 h 515389"/>
                  <a:gd name="connsiteX2" fmla="*/ 1542891 w 1542891"/>
                  <a:gd name="connsiteY2" fmla="*/ 257695 h 515389"/>
                  <a:gd name="connsiteX3" fmla="*/ 1285197 w 1542891"/>
                  <a:gd name="connsiteY3" fmla="*/ 515389 h 515389"/>
                  <a:gd name="connsiteX4" fmla="*/ 0 w 1542891"/>
                  <a:gd name="connsiteY4" fmla="*/ 515389 h 515389"/>
                  <a:gd name="connsiteX5" fmla="*/ 0 w 1542891"/>
                  <a:gd name="connsiteY5" fmla="*/ 0 h 515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2891" h="515389">
                    <a:moveTo>
                      <a:pt x="0" y="0"/>
                    </a:moveTo>
                    <a:lnTo>
                      <a:pt x="1285197" y="0"/>
                    </a:lnTo>
                    <a:lnTo>
                      <a:pt x="1542891" y="257695"/>
                    </a:lnTo>
                    <a:lnTo>
                      <a:pt x="1285197" y="515389"/>
                    </a:lnTo>
                    <a:lnTo>
                      <a:pt x="0" y="515389"/>
                    </a:lnTo>
                    <a:lnTo>
                      <a:pt x="0" y="0"/>
                    </a:lnTo>
                    <a:close/>
                  </a:path>
                </a:pathLst>
              </a:custGeom>
              <a:gradFill rotWithShape="1">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spcFirstLastPara="0" vert="horz" wrap="square" lIns="138684" tIns="69342" rIns="163518" bIns="69342" numCol="1" spcCol="1270" anchor="ctr" anchorCtr="0">
                <a:noAutofit/>
              </a:bodyPr>
              <a:lstStyle/>
              <a:p>
                <a:pPr marL="0" marR="0" lvl="0" indent="0" algn="ctr" defTabSz="11557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Lower</a:t>
                </a:r>
              </a:p>
            </p:txBody>
          </p:sp>
          <p:sp>
            <p:nvSpPr>
              <p:cNvPr id="19" name="Freeform 18"/>
              <p:cNvSpPr/>
              <p:nvPr/>
            </p:nvSpPr>
            <p:spPr>
              <a:xfrm>
                <a:off x="1646172" y="4417599"/>
                <a:ext cx="1658535" cy="515389"/>
              </a:xfrm>
              <a:custGeom>
                <a:avLst/>
                <a:gdLst>
                  <a:gd name="connsiteX0" fmla="*/ 0 w 1542891"/>
                  <a:gd name="connsiteY0" fmla="*/ 0 h 515389"/>
                  <a:gd name="connsiteX1" fmla="*/ 1285197 w 1542891"/>
                  <a:gd name="connsiteY1" fmla="*/ 0 h 515389"/>
                  <a:gd name="connsiteX2" fmla="*/ 1542891 w 1542891"/>
                  <a:gd name="connsiteY2" fmla="*/ 257695 h 515389"/>
                  <a:gd name="connsiteX3" fmla="*/ 1285197 w 1542891"/>
                  <a:gd name="connsiteY3" fmla="*/ 515389 h 515389"/>
                  <a:gd name="connsiteX4" fmla="*/ 0 w 1542891"/>
                  <a:gd name="connsiteY4" fmla="*/ 515389 h 515389"/>
                  <a:gd name="connsiteX5" fmla="*/ 257695 w 1542891"/>
                  <a:gd name="connsiteY5" fmla="*/ 257695 h 515389"/>
                  <a:gd name="connsiteX6" fmla="*/ 0 w 1542891"/>
                  <a:gd name="connsiteY6" fmla="*/ 0 h 515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2891" h="515389">
                    <a:moveTo>
                      <a:pt x="0" y="0"/>
                    </a:moveTo>
                    <a:lnTo>
                      <a:pt x="1285197" y="0"/>
                    </a:lnTo>
                    <a:lnTo>
                      <a:pt x="1542891" y="257695"/>
                    </a:lnTo>
                    <a:lnTo>
                      <a:pt x="1285197" y="515389"/>
                    </a:lnTo>
                    <a:lnTo>
                      <a:pt x="0" y="515389"/>
                    </a:lnTo>
                    <a:lnTo>
                      <a:pt x="257695" y="257695"/>
                    </a:lnTo>
                    <a:lnTo>
                      <a:pt x="0" y="0"/>
                    </a:lnTo>
                    <a:close/>
                  </a:path>
                </a:pathLst>
              </a:custGeom>
              <a:gradFill rotWithShape="1">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spcFirstLastPara="0" vert="horz" wrap="square" lIns="361708" tIns="69342" rIns="292365" bIns="69342" numCol="1" spcCol="1270" anchor="ctr" anchorCtr="0">
                <a:noAutofit/>
              </a:bodyPr>
              <a:lstStyle/>
              <a:p>
                <a:pPr marL="0" marR="0" lvl="0" indent="0" algn="ctr" defTabSz="11557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Middle</a:t>
                </a:r>
              </a:p>
            </p:txBody>
          </p:sp>
          <p:sp>
            <p:nvSpPr>
              <p:cNvPr id="20" name="Freeform 19"/>
              <p:cNvSpPr/>
              <p:nvPr/>
            </p:nvSpPr>
            <p:spPr>
              <a:xfrm>
                <a:off x="2880486" y="4417598"/>
                <a:ext cx="1542891" cy="515389"/>
              </a:xfrm>
              <a:custGeom>
                <a:avLst/>
                <a:gdLst>
                  <a:gd name="connsiteX0" fmla="*/ 0 w 1542891"/>
                  <a:gd name="connsiteY0" fmla="*/ 0 h 515389"/>
                  <a:gd name="connsiteX1" fmla="*/ 1285197 w 1542891"/>
                  <a:gd name="connsiteY1" fmla="*/ 0 h 515389"/>
                  <a:gd name="connsiteX2" fmla="*/ 1542891 w 1542891"/>
                  <a:gd name="connsiteY2" fmla="*/ 257695 h 515389"/>
                  <a:gd name="connsiteX3" fmla="*/ 1285197 w 1542891"/>
                  <a:gd name="connsiteY3" fmla="*/ 515389 h 515389"/>
                  <a:gd name="connsiteX4" fmla="*/ 0 w 1542891"/>
                  <a:gd name="connsiteY4" fmla="*/ 515389 h 515389"/>
                  <a:gd name="connsiteX5" fmla="*/ 257695 w 1542891"/>
                  <a:gd name="connsiteY5" fmla="*/ 257695 h 515389"/>
                  <a:gd name="connsiteX6" fmla="*/ 0 w 1542891"/>
                  <a:gd name="connsiteY6" fmla="*/ 0 h 515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2891" h="515389">
                    <a:moveTo>
                      <a:pt x="0" y="0"/>
                    </a:moveTo>
                    <a:lnTo>
                      <a:pt x="1285197" y="0"/>
                    </a:lnTo>
                    <a:lnTo>
                      <a:pt x="1542891" y="257695"/>
                    </a:lnTo>
                    <a:lnTo>
                      <a:pt x="1285197" y="515389"/>
                    </a:lnTo>
                    <a:lnTo>
                      <a:pt x="0" y="515389"/>
                    </a:lnTo>
                    <a:lnTo>
                      <a:pt x="257695" y="257695"/>
                    </a:lnTo>
                    <a:lnTo>
                      <a:pt x="0" y="0"/>
                    </a:lnTo>
                    <a:close/>
                  </a:path>
                </a:pathLst>
              </a:custGeom>
              <a:gradFill rotWithShape="1">
                <a:gsLst>
                  <a:gs pos="0">
                    <a:srgbClr val="FFC000">
                      <a:hueOff val="0"/>
                      <a:satOff val="0"/>
                      <a:lumOff val="0"/>
                      <a:alphaOff val="0"/>
                      <a:lumMod val="110000"/>
                      <a:satMod val="105000"/>
                      <a:tint val="67000"/>
                    </a:srgbClr>
                  </a:gs>
                  <a:gs pos="50000">
                    <a:srgbClr val="FFC000">
                      <a:hueOff val="0"/>
                      <a:satOff val="0"/>
                      <a:lumOff val="0"/>
                      <a:alphaOff val="0"/>
                      <a:lumMod val="105000"/>
                      <a:satMod val="103000"/>
                      <a:tint val="73000"/>
                    </a:srgbClr>
                  </a:gs>
                  <a:gs pos="100000">
                    <a:srgbClr val="FFC000">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p:spPr>
            <p:txBody>
              <a:bodyPr spcFirstLastPara="0" vert="horz" wrap="square" lIns="361708" tIns="69342" rIns="292365" bIns="69342" numCol="1" spcCol="1270" anchor="ctr" anchorCtr="0">
                <a:noAutofit/>
              </a:bodyPr>
              <a:lstStyle/>
              <a:p>
                <a:pPr marL="0" marR="0" lvl="0" indent="0" algn="ctr" defTabSz="11557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Higher</a:t>
                </a:r>
              </a:p>
            </p:txBody>
          </p:sp>
        </p:grpSp>
        <p:sp>
          <p:nvSpPr>
            <p:cNvPr id="21" name="Right Arrow 20"/>
            <p:cNvSpPr/>
            <p:nvPr/>
          </p:nvSpPr>
          <p:spPr>
            <a:xfrm rot="16200000">
              <a:off x="8788549" y="2971456"/>
              <a:ext cx="3398255" cy="31588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22" name="Straight Arrow Connector 21"/>
            <p:cNvCxnSpPr>
              <a:cxnSpLocks/>
            </p:cNvCxnSpPr>
            <p:nvPr/>
          </p:nvCxnSpPr>
          <p:spPr>
            <a:xfrm flipV="1">
              <a:off x="6340964" y="1438171"/>
              <a:ext cx="0" cy="4046522"/>
            </a:xfrm>
            <a:prstGeom prst="straightConnector1">
              <a:avLst/>
            </a:prstGeom>
            <a:noFill/>
            <a:ln w="19050" cap="flat" cmpd="sng" algn="ctr">
              <a:solidFill>
                <a:srgbClr val="4472C4"/>
              </a:solidFill>
              <a:prstDash val="solid"/>
              <a:miter lim="800000"/>
              <a:tailEnd type="triangle"/>
            </a:ln>
            <a:effectLst/>
          </p:spPr>
        </p:cxnSp>
        <p:cxnSp>
          <p:nvCxnSpPr>
            <p:cNvPr id="23" name="Straight Arrow Connector 22"/>
            <p:cNvCxnSpPr>
              <a:cxnSpLocks/>
            </p:cNvCxnSpPr>
            <p:nvPr/>
          </p:nvCxnSpPr>
          <p:spPr>
            <a:xfrm>
              <a:off x="6340964" y="5484692"/>
              <a:ext cx="4225389" cy="0"/>
            </a:xfrm>
            <a:prstGeom prst="straightConnector1">
              <a:avLst/>
            </a:prstGeom>
            <a:noFill/>
            <a:ln w="19050" cap="flat" cmpd="sng" algn="ctr">
              <a:solidFill>
                <a:srgbClr val="4472C4"/>
              </a:solidFill>
              <a:prstDash val="solid"/>
              <a:miter lim="800000"/>
              <a:headEnd type="none" w="med" len="med"/>
              <a:tailEnd type="arrow" w="med" len="med"/>
            </a:ln>
            <a:effectLst/>
          </p:spPr>
        </p:cxnSp>
        <p:sp>
          <p:nvSpPr>
            <p:cNvPr id="24" name="Rectangle 23"/>
            <p:cNvSpPr/>
            <p:nvPr/>
          </p:nvSpPr>
          <p:spPr>
            <a:xfrm>
              <a:off x="4549360" y="2612740"/>
              <a:ext cx="2001646" cy="400110"/>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Management </a:t>
              </a:r>
            </a:p>
          </p:txBody>
        </p:sp>
        <p:sp>
          <p:nvSpPr>
            <p:cNvPr id="25" name="Rectangle 24"/>
            <p:cNvSpPr/>
            <p:nvPr/>
          </p:nvSpPr>
          <p:spPr>
            <a:xfrm>
              <a:off x="5334695" y="463869"/>
              <a:ext cx="724199" cy="553998"/>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V</a:t>
              </a:r>
            </a:p>
          </p:txBody>
        </p:sp>
        <p:sp>
          <p:nvSpPr>
            <p:cNvPr id="26" name="TextBox 25"/>
            <p:cNvSpPr txBox="1"/>
            <p:nvPr/>
          </p:nvSpPr>
          <p:spPr>
            <a:xfrm>
              <a:off x="5696794" y="720775"/>
              <a:ext cx="490451"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1" u="none" strike="noStrike" kern="0" cap="none" spc="0" normalizeH="0" baseline="0" noProof="0" dirty="0">
                  <a:ln>
                    <a:noFill/>
                  </a:ln>
                  <a:solidFill>
                    <a:prstClr val="black"/>
                  </a:solidFill>
                  <a:effectLst/>
                  <a:uLnTx/>
                  <a:uFillTx/>
                </a:rPr>
                <a:t>ision</a:t>
              </a:r>
            </a:p>
          </p:txBody>
        </p:sp>
        <p:sp>
          <p:nvSpPr>
            <p:cNvPr id="27" name="Rectangle 26"/>
            <p:cNvSpPr/>
            <p:nvPr/>
          </p:nvSpPr>
          <p:spPr>
            <a:xfrm>
              <a:off x="5813668" y="455924"/>
              <a:ext cx="724199" cy="553998"/>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U</a:t>
              </a:r>
            </a:p>
          </p:txBody>
        </p:sp>
        <p:sp>
          <p:nvSpPr>
            <p:cNvPr id="28" name="TextBox 27"/>
            <p:cNvSpPr txBox="1"/>
            <p:nvPr/>
          </p:nvSpPr>
          <p:spPr>
            <a:xfrm>
              <a:off x="6175767" y="712830"/>
              <a:ext cx="841073"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1" u="none" strike="noStrike" kern="0" cap="none" spc="0" normalizeH="0" baseline="0" noProof="0" dirty="0">
                  <a:ln>
                    <a:noFill/>
                  </a:ln>
                  <a:solidFill>
                    <a:prstClr val="black"/>
                  </a:solidFill>
                  <a:effectLst/>
                  <a:uLnTx/>
                  <a:uFillTx/>
                </a:rPr>
                <a:t>nderstand</a:t>
              </a:r>
            </a:p>
          </p:txBody>
        </p:sp>
        <p:sp>
          <p:nvSpPr>
            <p:cNvPr id="40" name="Rectangle 39"/>
            <p:cNvSpPr/>
            <p:nvPr/>
          </p:nvSpPr>
          <p:spPr>
            <a:xfrm>
              <a:off x="9621325" y="411224"/>
              <a:ext cx="724199" cy="553998"/>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C</a:t>
              </a:r>
            </a:p>
          </p:txBody>
        </p:sp>
        <p:sp>
          <p:nvSpPr>
            <p:cNvPr id="41" name="TextBox 40"/>
            <p:cNvSpPr txBox="1"/>
            <p:nvPr/>
          </p:nvSpPr>
          <p:spPr>
            <a:xfrm>
              <a:off x="9983424" y="668130"/>
              <a:ext cx="567744"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1" u="none" strike="noStrike" kern="0" cap="none" spc="0" normalizeH="0" baseline="0" noProof="0" dirty="0">
                  <a:ln>
                    <a:noFill/>
                  </a:ln>
                  <a:solidFill>
                    <a:prstClr val="black"/>
                  </a:solidFill>
                  <a:effectLst/>
                  <a:uLnTx/>
                  <a:uFillTx/>
                </a:rPr>
                <a:t>larity</a:t>
              </a:r>
            </a:p>
          </p:txBody>
        </p:sp>
        <p:sp>
          <p:nvSpPr>
            <p:cNvPr id="42" name="Rectangle 41"/>
            <p:cNvSpPr/>
            <p:nvPr/>
          </p:nvSpPr>
          <p:spPr>
            <a:xfrm>
              <a:off x="10217172" y="397691"/>
              <a:ext cx="724199" cy="553998"/>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A</a:t>
              </a:r>
            </a:p>
          </p:txBody>
        </p:sp>
        <p:sp>
          <p:nvSpPr>
            <p:cNvPr id="43" name="TextBox 42"/>
            <p:cNvSpPr txBox="1"/>
            <p:nvPr/>
          </p:nvSpPr>
          <p:spPr>
            <a:xfrm>
              <a:off x="10633790" y="664691"/>
              <a:ext cx="841073"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1" u="none" strike="noStrike" kern="0" cap="none" spc="0" normalizeH="0" baseline="0" noProof="0" dirty="0">
                  <a:ln>
                    <a:noFill/>
                  </a:ln>
                  <a:solidFill>
                    <a:prstClr val="black"/>
                  </a:solidFill>
                  <a:effectLst/>
                  <a:uLnTx/>
                  <a:uFillTx/>
                </a:rPr>
                <a:t>gility</a:t>
              </a:r>
            </a:p>
          </p:txBody>
        </p:sp>
        <p:sp>
          <p:nvSpPr>
            <p:cNvPr id="44" name="Rectangle 43"/>
            <p:cNvSpPr/>
            <p:nvPr/>
          </p:nvSpPr>
          <p:spPr>
            <a:xfrm>
              <a:off x="10452554" y="1650497"/>
              <a:ext cx="724199" cy="553998"/>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V</a:t>
              </a:r>
            </a:p>
          </p:txBody>
        </p:sp>
        <p:sp>
          <p:nvSpPr>
            <p:cNvPr id="45" name="TextBox 44"/>
            <p:cNvSpPr txBox="1"/>
            <p:nvPr/>
          </p:nvSpPr>
          <p:spPr>
            <a:xfrm>
              <a:off x="10814653" y="1907403"/>
              <a:ext cx="724199"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1" u="none" strike="noStrike" kern="0" cap="none" spc="0" normalizeH="0" baseline="0" noProof="0" dirty="0">
                  <a:ln>
                    <a:noFill/>
                  </a:ln>
                  <a:solidFill>
                    <a:prstClr val="black"/>
                  </a:solidFill>
                  <a:effectLst/>
                  <a:uLnTx/>
                  <a:uFillTx/>
                </a:rPr>
                <a:t>olatile</a:t>
              </a:r>
            </a:p>
          </p:txBody>
        </p:sp>
        <p:sp>
          <p:nvSpPr>
            <p:cNvPr id="46" name="Rectangle 45"/>
            <p:cNvSpPr/>
            <p:nvPr/>
          </p:nvSpPr>
          <p:spPr>
            <a:xfrm>
              <a:off x="10509012" y="2470686"/>
              <a:ext cx="724199" cy="553998"/>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U</a:t>
              </a:r>
            </a:p>
          </p:txBody>
        </p:sp>
        <p:sp>
          <p:nvSpPr>
            <p:cNvPr id="47" name="TextBox 46"/>
            <p:cNvSpPr txBox="1"/>
            <p:nvPr/>
          </p:nvSpPr>
          <p:spPr>
            <a:xfrm>
              <a:off x="10890712" y="2727592"/>
              <a:ext cx="841073"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1" u="none" strike="noStrike" kern="0" cap="none" spc="0" normalizeH="0" baseline="0" noProof="0" dirty="0">
                  <a:ln>
                    <a:noFill/>
                  </a:ln>
                  <a:solidFill>
                    <a:prstClr val="black"/>
                  </a:solidFill>
                  <a:effectLst/>
                  <a:uLnTx/>
                  <a:uFillTx/>
                </a:rPr>
                <a:t>ncertain</a:t>
              </a:r>
            </a:p>
          </p:txBody>
        </p:sp>
        <p:sp>
          <p:nvSpPr>
            <p:cNvPr id="48" name="Rectangle 47"/>
            <p:cNvSpPr/>
            <p:nvPr/>
          </p:nvSpPr>
          <p:spPr>
            <a:xfrm>
              <a:off x="10531521" y="3181324"/>
              <a:ext cx="724199" cy="553998"/>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C</a:t>
              </a:r>
            </a:p>
          </p:txBody>
        </p:sp>
        <p:sp>
          <p:nvSpPr>
            <p:cNvPr id="49" name="TextBox 48"/>
            <p:cNvSpPr txBox="1"/>
            <p:nvPr/>
          </p:nvSpPr>
          <p:spPr>
            <a:xfrm>
              <a:off x="10911103" y="3438230"/>
              <a:ext cx="736384"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1" u="none" strike="noStrike" kern="0" cap="none" spc="0" normalizeH="0" baseline="0" noProof="0" dirty="0">
                  <a:ln>
                    <a:noFill/>
                  </a:ln>
                  <a:solidFill>
                    <a:prstClr val="black"/>
                  </a:solidFill>
                  <a:effectLst/>
                  <a:uLnTx/>
                  <a:uFillTx/>
                </a:rPr>
                <a:t>omplex</a:t>
              </a:r>
            </a:p>
          </p:txBody>
        </p:sp>
        <p:sp>
          <p:nvSpPr>
            <p:cNvPr id="50" name="Rectangle 49"/>
            <p:cNvSpPr/>
            <p:nvPr/>
          </p:nvSpPr>
          <p:spPr>
            <a:xfrm>
              <a:off x="10531521" y="3946892"/>
              <a:ext cx="724199" cy="553998"/>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A</a:t>
              </a:r>
            </a:p>
          </p:txBody>
        </p:sp>
        <p:sp>
          <p:nvSpPr>
            <p:cNvPr id="51" name="TextBox 50"/>
            <p:cNvSpPr txBox="1"/>
            <p:nvPr/>
          </p:nvSpPr>
          <p:spPr>
            <a:xfrm>
              <a:off x="10947805" y="4219986"/>
              <a:ext cx="841073"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1" u="none" strike="noStrike" kern="0" cap="none" spc="0" normalizeH="0" baseline="0" noProof="0" dirty="0">
                  <a:ln>
                    <a:noFill/>
                  </a:ln>
                  <a:solidFill>
                    <a:prstClr val="black"/>
                  </a:solidFill>
                  <a:effectLst/>
                  <a:uLnTx/>
                  <a:uFillTx/>
                </a:rPr>
                <a:t>mbiguous</a:t>
              </a:r>
            </a:p>
          </p:txBody>
        </p:sp>
        <p:sp>
          <p:nvSpPr>
            <p:cNvPr id="52" name="Rectangle 51"/>
            <p:cNvSpPr/>
            <p:nvPr/>
          </p:nvSpPr>
          <p:spPr>
            <a:xfrm>
              <a:off x="7453781" y="599252"/>
              <a:ext cx="2164131" cy="400110"/>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(VUCA Prime)</a:t>
              </a:r>
            </a:p>
          </p:txBody>
        </p:sp>
        <p:sp>
          <p:nvSpPr>
            <p:cNvPr id="55" name="Left-right Arrow 1">
              <a:extLst>
                <a:ext uri="{FF2B5EF4-FFF2-40B4-BE49-F238E27FC236}">
                  <a16:creationId xmlns:a16="http://schemas.microsoft.com/office/drawing/2014/main" id="{6C8B7055-FCAC-4244-83FA-0037BFC39271}"/>
                </a:ext>
              </a:extLst>
            </p:cNvPr>
            <p:cNvSpPr/>
            <p:nvPr/>
          </p:nvSpPr>
          <p:spPr>
            <a:xfrm rot="10800000">
              <a:off x="6359657" y="957456"/>
              <a:ext cx="4188002" cy="299257"/>
            </a:xfrm>
            <a:prstGeom prst="lef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6" name="TextBox 55">
              <a:extLst>
                <a:ext uri="{FF2B5EF4-FFF2-40B4-BE49-F238E27FC236}">
                  <a16:creationId xmlns:a16="http://schemas.microsoft.com/office/drawing/2014/main" id="{0AFB001A-8512-9A41-8FDB-19E67E63FD17}"/>
                </a:ext>
              </a:extLst>
            </p:cNvPr>
            <p:cNvSpPr txBox="1"/>
            <p:nvPr/>
          </p:nvSpPr>
          <p:spPr>
            <a:xfrm>
              <a:off x="7104276" y="3693444"/>
              <a:ext cx="1498518"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             1.</a:t>
              </a:r>
              <a:endParaRPr kumimoji="0" lang="en-US" sz="12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Lower Mgt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Low tech</a:t>
              </a:r>
            </a:p>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a:solidFill>
                    <a:prstClr val="black"/>
                  </a:solidFill>
                </a:rPr>
                <a:t>Low risk</a:t>
              </a:r>
              <a:endParaRPr kumimoji="0" lang="en-US" sz="12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a:solidFill>
                    <a:prstClr val="black"/>
                  </a:solidFill>
                </a:rPr>
                <a:t>Instant decisions</a:t>
              </a:r>
              <a:r>
                <a:rPr kumimoji="0" lang="en-US" sz="1200" b="0" i="0" u="none" strike="noStrike" kern="0" cap="none" spc="0" normalizeH="0" baseline="0" noProof="0" dirty="0">
                  <a:ln>
                    <a:noFill/>
                  </a:ln>
                  <a:solidFill>
                    <a:prstClr val="black"/>
                  </a:solidFill>
                  <a:effectLst/>
                  <a:uLnTx/>
                  <a:uFillTx/>
                </a:rPr>
                <a:t> </a:t>
              </a:r>
            </a:p>
          </p:txBody>
        </p:sp>
        <p:sp>
          <p:nvSpPr>
            <p:cNvPr id="57" name="TextBox 56">
              <a:extLst>
                <a:ext uri="{FF2B5EF4-FFF2-40B4-BE49-F238E27FC236}">
                  <a16:creationId xmlns:a16="http://schemas.microsoft.com/office/drawing/2014/main" id="{97E1962F-F126-4B4C-B824-164F3A10E219}"/>
                </a:ext>
              </a:extLst>
            </p:cNvPr>
            <p:cNvSpPr txBox="1"/>
            <p:nvPr/>
          </p:nvSpPr>
          <p:spPr>
            <a:xfrm>
              <a:off x="7081982" y="1796267"/>
              <a:ext cx="1498518" cy="12003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             3.</a:t>
              </a:r>
              <a:endParaRPr kumimoji="0" lang="en-US" sz="1200" b="0" i="0" u="none" strike="noStrike" kern="0" cap="none" spc="0" normalizeH="0" baseline="0" noProof="0" dirty="0">
                <a:ln>
                  <a:noFill/>
                </a:ln>
                <a:solidFill>
                  <a:prstClr val="black"/>
                </a:solidFill>
                <a:effectLst/>
                <a:uLnTx/>
                <a:uFillTx/>
              </a:endParaRPr>
            </a:p>
            <a:p>
              <a:pPr lvl="0">
                <a:defRPr/>
              </a:pPr>
              <a:r>
                <a:rPr lang="en-US" sz="1200" kern="0" dirty="0">
                  <a:solidFill>
                    <a:prstClr val="black"/>
                  </a:solidFill>
                </a:rPr>
                <a:t>Higher Mgt</a:t>
              </a:r>
            </a:p>
            <a:p>
              <a:pPr lvl="0">
                <a:defRPr/>
              </a:pPr>
              <a:r>
                <a:rPr lang="en-US" sz="1200" kern="0" dirty="0">
                  <a:solidFill>
                    <a:prstClr val="black"/>
                  </a:solidFill>
                </a:rPr>
                <a:t>Low tech</a:t>
              </a:r>
            </a:p>
            <a:p>
              <a:pPr lvl="0">
                <a:defRPr/>
              </a:pPr>
              <a:r>
                <a:rPr lang="en-US" sz="1200" kern="0" dirty="0">
                  <a:solidFill>
                    <a:prstClr val="black"/>
                  </a:solidFill>
                </a:rPr>
                <a:t>High risk</a:t>
              </a:r>
            </a:p>
            <a:p>
              <a:pPr lvl="0">
                <a:defRPr/>
              </a:pPr>
              <a:r>
                <a:rPr lang="en-US" sz="1200" kern="0" dirty="0">
                  <a:solidFill>
                    <a:prstClr val="black"/>
                  </a:solidFill>
                </a:rPr>
                <a:t>Intuitive, Strategic decisions </a:t>
              </a:r>
            </a:p>
          </p:txBody>
        </p:sp>
        <p:sp>
          <p:nvSpPr>
            <p:cNvPr id="58" name="TextBox 57">
              <a:extLst>
                <a:ext uri="{FF2B5EF4-FFF2-40B4-BE49-F238E27FC236}">
                  <a16:creationId xmlns:a16="http://schemas.microsoft.com/office/drawing/2014/main" id="{55B2A02A-6A43-D946-920C-54422087DB15}"/>
                </a:ext>
              </a:extLst>
            </p:cNvPr>
            <p:cNvSpPr txBox="1"/>
            <p:nvPr/>
          </p:nvSpPr>
          <p:spPr>
            <a:xfrm>
              <a:off x="8921081" y="1743815"/>
              <a:ext cx="1498518" cy="13849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             4.</a:t>
              </a:r>
              <a:endParaRPr kumimoji="0" lang="en-US" sz="1200" b="0" i="0" u="none" strike="noStrike" kern="0" cap="none" spc="0" normalizeH="0" baseline="0" noProof="0" dirty="0">
                <a:ln>
                  <a:noFill/>
                </a:ln>
                <a:solidFill>
                  <a:prstClr val="black"/>
                </a:solidFill>
                <a:effectLst/>
                <a:uLnTx/>
                <a:uFillTx/>
              </a:endParaRPr>
            </a:p>
            <a:p>
              <a:pPr lvl="0">
                <a:defRPr/>
              </a:pPr>
              <a:r>
                <a:rPr lang="en-US" sz="1200" kern="0" dirty="0">
                  <a:solidFill>
                    <a:prstClr val="black"/>
                  </a:solidFill>
                </a:rPr>
                <a:t>Higher Mgt</a:t>
              </a:r>
            </a:p>
            <a:p>
              <a:pPr lvl="0">
                <a:defRPr/>
              </a:pPr>
              <a:r>
                <a:rPr lang="en-US" sz="1200" kern="0" dirty="0">
                  <a:solidFill>
                    <a:prstClr val="black"/>
                  </a:solidFill>
                </a:rPr>
                <a:t>Low tech</a:t>
              </a:r>
            </a:p>
            <a:p>
              <a:pPr lvl="0">
                <a:defRPr/>
              </a:pPr>
              <a:r>
                <a:rPr lang="en-US" sz="1200" kern="0" dirty="0">
                  <a:solidFill>
                    <a:prstClr val="black"/>
                  </a:solidFill>
                </a:rPr>
                <a:t>High risk</a:t>
              </a:r>
            </a:p>
            <a:p>
              <a:pPr lvl="0">
                <a:defRPr/>
              </a:pPr>
              <a:r>
                <a:rPr lang="en-US" sz="1200" kern="0" dirty="0">
                  <a:solidFill>
                    <a:prstClr val="black"/>
                  </a:solidFill>
                </a:rPr>
                <a:t>Intuitive, Strategic, complex decisions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endParaRPr>
            </a:p>
          </p:txBody>
        </p:sp>
        <p:sp>
          <p:nvSpPr>
            <p:cNvPr id="59" name="TextBox 58">
              <a:extLst>
                <a:ext uri="{FF2B5EF4-FFF2-40B4-BE49-F238E27FC236}">
                  <a16:creationId xmlns:a16="http://schemas.microsoft.com/office/drawing/2014/main" id="{C589984B-7FFE-CF48-935F-45009800E127}"/>
                </a:ext>
              </a:extLst>
            </p:cNvPr>
            <p:cNvSpPr txBox="1"/>
            <p:nvPr/>
          </p:nvSpPr>
          <p:spPr>
            <a:xfrm>
              <a:off x="8745999" y="3669893"/>
              <a:ext cx="1498518" cy="12003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             2.</a:t>
              </a:r>
              <a:endParaRPr kumimoji="0" lang="en-US" sz="1200" b="0" i="0" u="none" strike="noStrike" kern="0" cap="none" spc="0" normalizeH="0" baseline="0" noProof="0" dirty="0">
                <a:ln>
                  <a:noFill/>
                </a:ln>
                <a:solidFill>
                  <a:prstClr val="black"/>
                </a:solidFill>
                <a:effectLst/>
                <a:uLnTx/>
                <a:uFillTx/>
              </a:endParaRPr>
            </a:p>
            <a:p>
              <a:pPr lvl="0">
                <a:defRPr/>
              </a:pPr>
              <a:r>
                <a:rPr lang="en-US" sz="1200" kern="0" dirty="0">
                  <a:solidFill>
                    <a:prstClr val="black"/>
                  </a:solidFill>
                </a:rPr>
                <a:t>Lower Mgt</a:t>
              </a:r>
            </a:p>
            <a:p>
              <a:pPr lvl="0">
                <a:defRPr/>
              </a:pPr>
              <a:r>
                <a:rPr lang="en-US" sz="1200" kern="0" dirty="0">
                  <a:solidFill>
                    <a:prstClr val="black"/>
                  </a:solidFill>
                </a:rPr>
                <a:t>High tech</a:t>
              </a:r>
            </a:p>
            <a:p>
              <a:pPr lvl="0">
                <a:defRPr/>
              </a:pPr>
              <a:r>
                <a:rPr lang="en-US" sz="1200" kern="0" dirty="0">
                  <a:solidFill>
                    <a:prstClr val="black"/>
                  </a:solidFill>
                </a:rPr>
                <a:t>Low risk</a:t>
              </a:r>
            </a:p>
            <a:p>
              <a:pPr lvl="0">
                <a:defRPr/>
              </a:pPr>
              <a:r>
                <a:rPr lang="en-US" sz="1200" kern="0" dirty="0">
                  <a:solidFill>
                    <a:prstClr val="black"/>
                  </a:solidFill>
                </a:rPr>
                <a:t>Repetitive, routine decisions </a:t>
              </a:r>
            </a:p>
          </p:txBody>
        </p:sp>
        <p:sp>
          <p:nvSpPr>
            <p:cNvPr id="60" name="Rectangle 59">
              <a:extLst>
                <a:ext uri="{FF2B5EF4-FFF2-40B4-BE49-F238E27FC236}">
                  <a16:creationId xmlns:a16="http://schemas.microsoft.com/office/drawing/2014/main" id="{42CBA21E-A3F6-0442-A1AB-A87129A856D1}"/>
                </a:ext>
              </a:extLst>
            </p:cNvPr>
            <p:cNvSpPr/>
            <p:nvPr/>
          </p:nvSpPr>
          <p:spPr>
            <a:xfrm>
              <a:off x="7384640" y="5422118"/>
              <a:ext cx="2436308" cy="400110"/>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rPr>
                <a:t>AI Technologies</a:t>
              </a:r>
            </a:p>
          </p:txBody>
        </p:sp>
      </p:grpSp>
      <p:sp>
        <p:nvSpPr>
          <p:cNvPr id="39" name="Rectangle 38">
            <a:extLst>
              <a:ext uri="{FF2B5EF4-FFF2-40B4-BE49-F238E27FC236}">
                <a16:creationId xmlns:a16="http://schemas.microsoft.com/office/drawing/2014/main" id="{4304F078-03DB-D44F-A338-73DCB7B65C25}"/>
              </a:ext>
            </a:extLst>
          </p:cNvPr>
          <p:cNvSpPr>
            <a:spLocks noChangeArrowheads="1"/>
          </p:cNvSpPr>
          <p:nvPr/>
        </p:nvSpPr>
        <p:spPr bwMode="auto">
          <a:xfrm>
            <a:off x="1218558" y="4939431"/>
            <a:ext cx="56561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en-US" altLang="en-US" sz="1400" i="1" dirty="0">
                <a:solidFill>
                  <a:srgbClr val="FF0000"/>
                </a:solidFill>
                <a:latin typeface="Arial" panose="020B0604020202020204" pitchFamily="34" charset="0"/>
                <a:cs typeface="Arial" panose="020B0604020202020204" pitchFamily="34" charset="0"/>
              </a:rPr>
              <a:t>Fig 13</a:t>
            </a:r>
            <a:r>
              <a:rPr lang="en-US" altLang="en-US" sz="1400" i="1" dirty="0">
                <a:solidFill>
                  <a:srgbClr val="242753"/>
                </a:solidFill>
                <a:latin typeface="Arial" panose="020B0604020202020204" pitchFamily="34" charset="0"/>
                <a:cs typeface="Arial" panose="020B0604020202020204" pitchFamily="34" charset="0"/>
              </a:rPr>
              <a:t>: </a:t>
            </a:r>
            <a:r>
              <a:rPr lang="en-GB" altLang="en-US" sz="1400" i="1" dirty="0">
                <a:solidFill>
                  <a:srgbClr val="242753"/>
                </a:solidFill>
                <a:latin typeface="Arial" panose="020B0604020202020204" pitchFamily="34" charset="0"/>
                <a:cs typeface="Arial" panose="020B0604020202020204" pitchFamily="34" charset="0"/>
              </a:rPr>
              <a:t>T</a:t>
            </a:r>
            <a:r>
              <a:rPr lang="en-GB" sz="1400" i="1" dirty="0">
                <a:solidFill>
                  <a:srgbClr val="242753"/>
                </a:solidFill>
                <a:latin typeface="Arial" panose="020B0604020202020204" pitchFamily="34" charset="0"/>
                <a:cs typeface="Arial" panose="020B0604020202020204" pitchFamily="34" charset="0"/>
              </a:rPr>
              <a:t>he culmination of the findings in the VUCA diagram.</a:t>
            </a:r>
            <a:endParaRPr lang="en-GB" altLang="en-US" sz="1400" i="1" dirty="0">
              <a:solidFill>
                <a:srgbClr val="2427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317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1000"/>
                                        <p:tgtEl>
                                          <p:spTgt spid="39"/>
                                        </p:tgtEl>
                                      </p:cBhvr>
                                    </p:animEffect>
                                    <p:anim calcmode="lin" valueType="num">
                                      <p:cBhvr>
                                        <p:cTn id="15" dur="1000" fill="hold"/>
                                        <p:tgtEl>
                                          <p:spTgt spid="39"/>
                                        </p:tgtEl>
                                        <p:attrNameLst>
                                          <p:attrName>ppt_x</p:attrName>
                                        </p:attrNameLst>
                                      </p:cBhvr>
                                      <p:tavLst>
                                        <p:tav tm="0">
                                          <p:val>
                                            <p:strVal val="#ppt_x"/>
                                          </p:val>
                                        </p:tav>
                                        <p:tav tm="100000">
                                          <p:val>
                                            <p:strVal val="#ppt_x"/>
                                          </p:val>
                                        </p:tav>
                                      </p:tavLst>
                                    </p:anim>
                                    <p:anim calcmode="lin" valueType="num">
                                      <p:cBhvr>
                                        <p:cTn id="1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9"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C84FD15-AB35-174F-B6E0-D2E267E1DA32}"/>
              </a:ext>
            </a:extLst>
          </p:cNvPr>
          <p:cNvPicPr>
            <a:picLocks noChangeAspect="1"/>
          </p:cNvPicPr>
          <p:nvPr/>
        </p:nvPicPr>
        <p:blipFill>
          <a:blip r:embed="rId3"/>
          <a:srcRect/>
          <a:stretch/>
        </p:blipFill>
        <p:spPr>
          <a:xfrm>
            <a:off x="0" y="4953000"/>
            <a:ext cx="12192000" cy="1905000"/>
          </a:xfrm>
          <a:prstGeom prst="rect">
            <a:avLst/>
          </a:prstGeom>
        </p:spPr>
      </p:pic>
      <p:sp>
        <p:nvSpPr>
          <p:cNvPr id="42" name="TextBox 41"/>
          <p:cNvSpPr txBox="1">
            <a:spLocks noChangeArrowheads="1"/>
          </p:cNvSpPr>
          <p:nvPr/>
        </p:nvSpPr>
        <p:spPr bwMode="auto">
          <a:xfrm>
            <a:off x="3145703" y="1842099"/>
            <a:ext cx="702147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fontAlgn="base">
              <a:spcBef>
                <a:spcPct val="0"/>
              </a:spcBef>
              <a:spcAft>
                <a:spcPct val="0"/>
              </a:spcAft>
            </a:pPr>
            <a:r>
              <a:rPr lang="en-US" altLang="en-US" sz="6000" b="1" dirty="0">
                <a:solidFill>
                  <a:srgbClr val="562855"/>
                </a:solidFill>
                <a:latin typeface="Arial" panose="020B0604020202020204" pitchFamily="34" charset="0"/>
                <a:ea typeface="Nunito Bold"/>
                <a:cs typeface="Arial" panose="020B0604020202020204" pitchFamily="34" charset="0"/>
              </a:rPr>
              <a:t>Diolch | Thank you</a:t>
            </a:r>
          </a:p>
        </p:txBody>
      </p:sp>
      <p:sp>
        <p:nvSpPr>
          <p:cNvPr id="43" name="TextBox 42"/>
          <p:cNvSpPr txBox="1"/>
          <p:nvPr/>
        </p:nvSpPr>
        <p:spPr>
          <a:xfrm>
            <a:off x="3770222" y="3361250"/>
            <a:ext cx="5418471" cy="584775"/>
          </a:xfrm>
          <a:prstGeom prst="rect">
            <a:avLst/>
          </a:prstGeom>
          <a:solidFill>
            <a:srgbClr val="755DD9"/>
          </a:solid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EAE5EB"/>
                </a:solidFill>
                <a:effectLst/>
                <a:uLnTx/>
                <a:uFillTx/>
                <a:latin typeface="Arial" panose="020B0604020202020204" pitchFamily="34" charset="0"/>
                <a:ea typeface="Nunito Bold" charset="0"/>
                <a:cs typeface="Arial" panose="020B0604020202020204" pitchFamily="34" charset="0"/>
              </a:rPr>
              <a:t>Suggestions &amp; Questions?</a:t>
            </a:r>
          </a:p>
        </p:txBody>
      </p:sp>
    </p:spTree>
    <p:extLst>
      <p:ext uri="{BB962C8B-B14F-4D97-AF65-F5344CB8AC3E}">
        <p14:creationId xmlns:p14="http://schemas.microsoft.com/office/powerpoint/2010/main" val="423494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0"/>
                                        <p:tgtEl>
                                          <p:spTgt spid="42"/>
                                        </p:tgtEl>
                                      </p:cBhvr>
                                    </p:animEffect>
                                    <p:anim calcmode="lin" valueType="num">
                                      <p:cBhvr>
                                        <p:cTn id="8" dur="5000" fill="hold"/>
                                        <p:tgtEl>
                                          <p:spTgt spid="42"/>
                                        </p:tgtEl>
                                        <p:attrNameLst>
                                          <p:attrName>ppt_w</p:attrName>
                                        </p:attrNameLst>
                                      </p:cBhvr>
                                      <p:tavLst>
                                        <p:tav tm="0" fmla="#ppt_w*sin(2.5*pi*$)">
                                          <p:val>
                                            <p:fltVal val="0"/>
                                          </p:val>
                                        </p:tav>
                                        <p:tav tm="100000">
                                          <p:val>
                                            <p:fltVal val="1"/>
                                          </p:val>
                                        </p:tav>
                                      </p:tavLst>
                                    </p:anim>
                                    <p:anim calcmode="lin" valueType="num">
                                      <p:cBhvr>
                                        <p:cTn id="9" dur="5000" fill="hold"/>
                                        <p:tgtEl>
                                          <p:spTgt spid="4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ipe(down)">
                                      <p:cBhvr>
                                        <p:cTn id="14" dur="580">
                                          <p:stCondLst>
                                            <p:cond delay="0"/>
                                          </p:stCondLst>
                                        </p:cTn>
                                        <p:tgtEl>
                                          <p:spTgt spid="43"/>
                                        </p:tgtEl>
                                      </p:cBhvr>
                                    </p:animEffect>
                                    <p:anim calcmode="lin" valueType="num">
                                      <p:cBhvr>
                                        <p:cTn id="15" dur="1822"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3"/>
                                        </p:tgtEl>
                                        <p:attrNameLst>
                                          <p:attrName>ppt_y</p:attrName>
                                        </p:attrNameLst>
                                      </p:cBhvr>
                                      <p:tavLst>
                                        <p:tav tm="0" fmla="#ppt_y-sin(pi*$)/81">
                                          <p:val>
                                            <p:fltVal val="0"/>
                                          </p:val>
                                        </p:tav>
                                        <p:tav tm="100000">
                                          <p:val>
                                            <p:fltVal val="1"/>
                                          </p:val>
                                        </p:tav>
                                      </p:tavLst>
                                    </p:anim>
                                    <p:animScale>
                                      <p:cBhvr>
                                        <p:cTn id="20" dur="26">
                                          <p:stCondLst>
                                            <p:cond delay="650"/>
                                          </p:stCondLst>
                                        </p:cTn>
                                        <p:tgtEl>
                                          <p:spTgt spid="43"/>
                                        </p:tgtEl>
                                      </p:cBhvr>
                                      <p:to x="100000" y="60000"/>
                                    </p:animScale>
                                    <p:animScale>
                                      <p:cBhvr>
                                        <p:cTn id="21" dur="166" decel="50000">
                                          <p:stCondLst>
                                            <p:cond delay="676"/>
                                          </p:stCondLst>
                                        </p:cTn>
                                        <p:tgtEl>
                                          <p:spTgt spid="43"/>
                                        </p:tgtEl>
                                      </p:cBhvr>
                                      <p:to x="100000" y="100000"/>
                                    </p:animScale>
                                    <p:animScale>
                                      <p:cBhvr>
                                        <p:cTn id="22" dur="26">
                                          <p:stCondLst>
                                            <p:cond delay="1312"/>
                                          </p:stCondLst>
                                        </p:cTn>
                                        <p:tgtEl>
                                          <p:spTgt spid="43"/>
                                        </p:tgtEl>
                                      </p:cBhvr>
                                      <p:to x="100000" y="80000"/>
                                    </p:animScale>
                                    <p:animScale>
                                      <p:cBhvr>
                                        <p:cTn id="23" dur="166" decel="50000">
                                          <p:stCondLst>
                                            <p:cond delay="1338"/>
                                          </p:stCondLst>
                                        </p:cTn>
                                        <p:tgtEl>
                                          <p:spTgt spid="43"/>
                                        </p:tgtEl>
                                      </p:cBhvr>
                                      <p:to x="100000" y="100000"/>
                                    </p:animScale>
                                    <p:animScale>
                                      <p:cBhvr>
                                        <p:cTn id="24" dur="26">
                                          <p:stCondLst>
                                            <p:cond delay="1642"/>
                                          </p:stCondLst>
                                        </p:cTn>
                                        <p:tgtEl>
                                          <p:spTgt spid="43"/>
                                        </p:tgtEl>
                                      </p:cBhvr>
                                      <p:to x="100000" y="90000"/>
                                    </p:animScale>
                                    <p:animScale>
                                      <p:cBhvr>
                                        <p:cTn id="25" dur="166" decel="50000">
                                          <p:stCondLst>
                                            <p:cond delay="1668"/>
                                          </p:stCondLst>
                                        </p:cTn>
                                        <p:tgtEl>
                                          <p:spTgt spid="43"/>
                                        </p:tgtEl>
                                      </p:cBhvr>
                                      <p:to x="100000" y="100000"/>
                                    </p:animScale>
                                    <p:animScale>
                                      <p:cBhvr>
                                        <p:cTn id="26" dur="26">
                                          <p:stCondLst>
                                            <p:cond delay="1808"/>
                                          </p:stCondLst>
                                        </p:cTn>
                                        <p:tgtEl>
                                          <p:spTgt spid="43"/>
                                        </p:tgtEl>
                                      </p:cBhvr>
                                      <p:to x="100000" y="95000"/>
                                    </p:animScale>
                                    <p:animScale>
                                      <p:cBhvr>
                                        <p:cTn id="27" dur="166" decel="50000">
                                          <p:stCondLst>
                                            <p:cond delay="1834"/>
                                          </p:stCondLst>
                                        </p:cTn>
                                        <p:tgtEl>
                                          <p:spTgt spid="4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925000" y="184950"/>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Introduction to the Study:</a:t>
            </a:r>
          </a:p>
        </p:txBody>
      </p:sp>
      <p:sp>
        <p:nvSpPr>
          <p:cNvPr id="6" name="Content Placeholder 2">
            <a:extLst>
              <a:ext uri="{FF2B5EF4-FFF2-40B4-BE49-F238E27FC236}">
                <a16:creationId xmlns:a16="http://schemas.microsoft.com/office/drawing/2014/main" id="{8C0A7162-5064-4A94-AAE2-86EF16434EDD}"/>
              </a:ext>
            </a:extLst>
          </p:cNvPr>
          <p:cNvSpPr txBox="1">
            <a:spLocks/>
          </p:cNvSpPr>
          <p:nvPr/>
        </p:nvSpPr>
        <p:spPr>
          <a:xfrm>
            <a:off x="925000" y="904749"/>
            <a:ext cx="11104704" cy="4486648"/>
          </a:xfrm>
          <a:prstGeom prst="rect">
            <a:avLst/>
          </a:prstGeom>
        </p:spPr>
        <p:txBody>
          <a:bodyPr vert="horz" lIns="91440" tIns="45720" rIns="91440" bIns="45720" rtlCol="0">
            <a:noAutofit/>
          </a:bodyPr>
          <a:lstStyle>
            <a:defPPr>
              <a:defRPr lang="en-US"/>
            </a:defPPr>
            <a:lvl1pPr marL="400050" indent="-400050" defTabSz="342900">
              <a:lnSpc>
                <a:spcPct val="170000"/>
              </a:lnSpc>
              <a:spcBef>
                <a:spcPts val="0"/>
              </a:spcBef>
              <a:spcAft>
                <a:spcPts val="600"/>
              </a:spcAft>
              <a:buClr>
                <a:schemeClr val="accent1"/>
              </a:buClr>
              <a:buSzPct val="80000"/>
              <a:buFont typeface="Wingdings" panose="05000000000000000000" pitchFamily="2" charset="2"/>
              <a:buAutoNum type="arabicPeriod"/>
              <a:defRPr sz="1600">
                <a:solidFill>
                  <a:srgbClr val="242753"/>
                </a:solidFill>
                <a:latin typeface="Arial" panose="020B0604020202020204" pitchFamily="34" charset="0"/>
                <a:cs typeface="Arial" panose="020B0604020202020204" pitchFamily="34" charset="0"/>
              </a:defRPr>
            </a:lvl1pPr>
            <a:lvl2pPr marL="557213" indent="-214313" defTabSz="342900">
              <a:spcBef>
                <a:spcPts val="750"/>
              </a:spcBef>
              <a:spcAft>
                <a:spcPts val="0"/>
              </a:spcAft>
              <a:buClr>
                <a:schemeClr val="accent1"/>
              </a:buClr>
              <a:buSzPct val="80000"/>
              <a:buFont typeface="Wingdings 3" charset="2"/>
              <a:buChar char=""/>
              <a:defRPr sz="1200">
                <a:solidFill>
                  <a:schemeClr val="tx1">
                    <a:lumMod val="75000"/>
                    <a:lumOff val="25000"/>
                  </a:schemeClr>
                </a:solidFill>
              </a:defRPr>
            </a:lvl2pPr>
            <a:lvl3pPr marL="857250" indent="-171450" defTabSz="342900">
              <a:spcBef>
                <a:spcPts val="750"/>
              </a:spcBef>
              <a:spcAft>
                <a:spcPts val="0"/>
              </a:spcAft>
              <a:buClr>
                <a:schemeClr val="accent1"/>
              </a:buClr>
              <a:buSzPct val="80000"/>
              <a:buFont typeface="Wingdings 3" charset="2"/>
              <a:buChar char=""/>
              <a:defRPr sz="1050">
                <a:solidFill>
                  <a:schemeClr val="tx1">
                    <a:lumMod val="75000"/>
                    <a:lumOff val="25000"/>
                  </a:schemeClr>
                </a:solidFill>
              </a:defRPr>
            </a:lvl3pPr>
            <a:lvl4pPr marL="12001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4pPr>
            <a:lvl5pPr marL="15430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5pPr>
            <a:lvl6pPr marL="18859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6pPr>
            <a:lvl7pPr marL="22288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7pPr>
            <a:lvl8pPr marL="25717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8pPr>
            <a:lvl9pPr marL="29146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9pPr>
          </a:lstStyle>
          <a:p>
            <a:pPr>
              <a:buFont typeface="Arial" panose="020B0604020202020204" pitchFamily="34" charset="0"/>
              <a:buChar char="•"/>
            </a:pPr>
            <a:r>
              <a:rPr lang="en-US" dirty="0"/>
              <a:t>The factories of the future will have advanced technologies, positive impact of automation on productivity and income (Aversa et al., 2016)</a:t>
            </a:r>
          </a:p>
          <a:p>
            <a:pPr>
              <a:buFont typeface="Arial" panose="020B0604020202020204" pitchFamily="34" charset="0"/>
              <a:buChar char="•"/>
            </a:pPr>
            <a:r>
              <a:rPr lang="en-US" dirty="0"/>
              <a:t>The new revolution Industry 4.0 is at the verge; a concept developed for smart manufacturing a combination of intelligent technologies (Almada-Lobo, 2016)</a:t>
            </a:r>
          </a:p>
          <a:p>
            <a:pPr>
              <a:buFont typeface="Arial" panose="020B0604020202020204" pitchFamily="34" charset="0"/>
              <a:buChar char="•"/>
            </a:pPr>
            <a:r>
              <a:rPr lang="en-US" dirty="0"/>
              <a:t>Barriers from current to smart manufacturing Industry 4.0, It is due to uncoordinated policies, lack of awareness, and cultural aspects in the underdeveloped region (</a:t>
            </a:r>
            <a:r>
              <a:rPr lang="en-US" dirty="0" err="1"/>
              <a:t>Ślusarczyk</a:t>
            </a:r>
            <a:r>
              <a:rPr lang="en-US" dirty="0"/>
              <a:t>, 2018, Shamim et al., 2016)</a:t>
            </a:r>
          </a:p>
          <a:p>
            <a:pPr>
              <a:buFont typeface="Arial" panose="020B0604020202020204" pitchFamily="34" charset="0"/>
              <a:buChar char="•"/>
            </a:pPr>
            <a:r>
              <a:rPr lang="en-GB" dirty="0"/>
              <a:t>Exponential growth in miniature technology and ubiquitous computing is revolutionising the industrial sector ranging from raw materials to end-users</a:t>
            </a:r>
            <a:r>
              <a:rPr lang="en-US" dirty="0"/>
              <a:t>. </a:t>
            </a:r>
          </a:p>
          <a:p>
            <a:pPr>
              <a:buFont typeface="Arial" panose="020B0604020202020204" pitchFamily="34" charset="0"/>
              <a:buChar char="•"/>
            </a:pPr>
            <a:r>
              <a:rPr lang="en-US" dirty="0"/>
              <a:t>The changing nature of decision making is also a challenge for leadership and technological advancement influences the manufacturing industry by automating manufacturing practices and processes (de Vente et al., 2016).</a:t>
            </a:r>
          </a:p>
          <a:p>
            <a:pPr>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4953000"/>
            <a:ext cx="12192000" cy="1905000"/>
          </a:xfrm>
          <a:prstGeom prst="rect">
            <a:avLst/>
          </a:prstGeom>
        </p:spPr>
      </p:pic>
    </p:spTree>
    <p:extLst>
      <p:ext uri="{BB962C8B-B14F-4D97-AF65-F5344CB8AC3E}">
        <p14:creationId xmlns:p14="http://schemas.microsoft.com/office/powerpoint/2010/main" val="1111086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1000"/>
                                        <p:tgtEl>
                                          <p:spTgt spid="6">
                                            <p:txEl>
                                              <p:pRg st="1" end="1"/>
                                            </p:txEl>
                                          </p:spTgt>
                                        </p:tgtEl>
                                      </p:cBhvr>
                                    </p:animEffect>
                                    <p:anim calcmode="lin" valueType="num">
                                      <p:cBhvr>
                                        <p:cTn id="22"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1000"/>
                                        <p:tgtEl>
                                          <p:spTgt spid="6">
                                            <p:txEl>
                                              <p:pRg st="2" end="2"/>
                                            </p:txEl>
                                          </p:spTgt>
                                        </p:tgtEl>
                                      </p:cBhvr>
                                    </p:animEffect>
                                    <p:anim calcmode="lin" valueType="num">
                                      <p:cBhvr>
                                        <p:cTn id="2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Effect transition="in" filter="fade">
                                      <p:cBhvr>
                                        <p:cTn id="35" dur="1000"/>
                                        <p:tgtEl>
                                          <p:spTgt spid="6">
                                            <p:txEl>
                                              <p:pRg st="3" end="3"/>
                                            </p:txEl>
                                          </p:spTgt>
                                        </p:tgtEl>
                                      </p:cBhvr>
                                    </p:animEffect>
                                    <p:anim calcmode="lin" valueType="num">
                                      <p:cBhvr>
                                        <p:cTn id="36"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4" end="4"/>
                                            </p:txEl>
                                          </p:spTgt>
                                        </p:tgtEl>
                                        <p:attrNameLst>
                                          <p:attrName>style.visibility</p:attrName>
                                        </p:attrNameLst>
                                      </p:cBhvr>
                                      <p:to>
                                        <p:strVal val="visible"/>
                                      </p:to>
                                    </p:set>
                                    <p:animEffect transition="in" filter="fade">
                                      <p:cBhvr>
                                        <p:cTn id="42" dur="1000"/>
                                        <p:tgtEl>
                                          <p:spTgt spid="6">
                                            <p:txEl>
                                              <p:pRg st="4" end="4"/>
                                            </p:txEl>
                                          </p:spTgt>
                                        </p:tgtEl>
                                      </p:cBhvr>
                                    </p:animEffect>
                                    <p:anim calcmode="lin" valueType="num">
                                      <p:cBhvr>
                                        <p:cTn id="43"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969246" y="93305"/>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Problem Statement:</a:t>
            </a:r>
          </a:p>
        </p:txBody>
      </p:sp>
      <p:sp>
        <p:nvSpPr>
          <p:cNvPr id="8" name="TextBox 7"/>
          <p:cNvSpPr txBox="1">
            <a:spLocks noChangeArrowheads="1"/>
          </p:cNvSpPr>
          <p:nvPr/>
        </p:nvSpPr>
        <p:spPr bwMode="auto">
          <a:xfrm>
            <a:off x="7702479" y="1550450"/>
            <a:ext cx="4066734"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just">
              <a:lnSpc>
                <a:spcPts val="2700"/>
              </a:lnSpc>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GB" altLang="en-US" dirty="0"/>
              <a:t>The leader in the organisation can utilise AI-based decision-making system which only requires the understanding and implementation of these technologies, instead of being born with leadership qualities (</a:t>
            </a:r>
            <a:r>
              <a:rPr lang="en-GB" altLang="en-US" dirty="0" err="1"/>
              <a:t>Quan</a:t>
            </a:r>
            <a:r>
              <a:rPr lang="en-GB" altLang="en-US" dirty="0"/>
              <a:t> and Sanderson, 2018). </a:t>
            </a:r>
          </a:p>
        </p:txBody>
      </p:sp>
      <p:sp>
        <p:nvSpPr>
          <p:cNvPr id="9" name="TextBox 8"/>
          <p:cNvSpPr txBox="1"/>
          <p:nvPr/>
        </p:nvSpPr>
        <p:spPr>
          <a:xfrm>
            <a:off x="7637474" y="1070349"/>
            <a:ext cx="3073277" cy="430887"/>
          </a:xfrm>
          <a:prstGeom prst="rect">
            <a:avLst/>
          </a:prstGeom>
          <a:noFill/>
        </p:spPr>
        <p:txBody>
          <a:bodyPr wrap="none">
            <a:spAutoFit/>
          </a:bodyPr>
          <a:lstStyle>
            <a:defPPr>
              <a:defRPr lang="en-US"/>
            </a:defPPr>
            <a:lvl1pPr fontAlgn="auto">
              <a:spcBef>
                <a:spcPts val="0"/>
              </a:spcBef>
              <a:spcAft>
                <a:spcPts val="0"/>
              </a:spcAft>
              <a:defRPr sz="2200">
                <a:solidFill>
                  <a:srgbClr val="0070C0"/>
                </a:solidFill>
                <a:latin typeface="Arial" panose="020B0604020202020204" pitchFamily="34" charset="0"/>
                <a:cs typeface="Arial" panose="020B0604020202020204" pitchFamily="34" charset="0"/>
              </a:defRPr>
            </a:lvl1pPr>
          </a:lstStyle>
          <a:p>
            <a:r>
              <a:rPr lang="en-US" dirty="0"/>
              <a:t>Leadership Challenges</a:t>
            </a:r>
          </a:p>
        </p:txBody>
      </p:sp>
      <p:sp>
        <p:nvSpPr>
          <p:cNvPr id="10" name="TextBox 9"/>
          <p:cNvSpPr txBox="1">
            <a:spLocks noChangeArrowheads="1"/>
          </p:cNvSpPr>
          <p:nvPr/>
        </p:nvSpPr>
        <p:spPr bwMode="auto">
          <a:xfrm>
            <a:off x="821319" y="1550450"/>
            <a:ext cx="2806779" cy="2516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ts val="2700"/>
              </a:lnSpc>
            </a:pPr>
            <a:r>
              <a:rPr lang="en-GB" altLang="en-US" sz="1600" i="1" dirty="0">
                <a:solidFill>
                  <a:srgbClr val="242753"/>
                </a:solidFill>
                <a:latin typeface="Arial" panose="020B0604020202020204" pitchFamily="34" charset="0"/>
                <a:ea typeface="Lato Light"/>
                <a:cs typeface="Arial" panose="020B0604020202020204" pitchFamily="34" charset="0"/>
              </a:rPr>
              <a:t>In the present era, the population is increasing exponentially around the globe, and almost half of humanity is using internet technologies (Glenn, Gordon and </a:t>
            </a:r>
            <a:r>
              <a:rPr lang="en-GB" altLang="en-US" sz="1600" i="1" dirty="0" err="1">
                <a:solidFill>
                  <a:srgbClr val="242753"/>
                </a:solidFill>
                <a:latin typeface="Arial" panose="020B0604020202020204" pitchFamily="34" charset="0"/>
                <a:ea typeface="Lato Light"/>
                <a:cs typeface="Arial" panose="020B0604020202020204" pitchFamily="34" charset="0"/>
              </a:rPr>
              <a:t>Florescu</a:t>
            </a:r>
            <a:r>
              <a:rPr lang="en-GB" altLang="en-US" sz="1600" i="1" dirty="0">
                <a:solidFill>
                  <a:srgbClr val="242753"/>
                </a:solidFill>
                <a:latin typeface="Arial" panose="020B0604020202020204" pitchFamily="34" charset="0"/>
                <a:ea typeface="Lato Light"/>
                <a:cs typeface="Arial" panose="020B0604020202020204" pitchFamily="34" charset="0"/>
              </a:rPr>
              <a:t>, 2014).</a:t>
            </a:r>
          </a:p>
        </p:txBody>
      </p:sp>
      <p:sp>
        <p:nvSpPr>
          <p:cNvPr id="11" name="TextBox 10"/>
          <p:cNvSpPr txBox="1"/>
          <p:nvPr/>
        </p:nvSpPr>
        <p:spPr>
          <a:xfrm>
            <a:off x="821319" y="1072064"/>
            <a:ext cx="2571153" cy="430887"/>
          </a:xfrm>
          <a:prstGeom prst="rect">
            <a:avLst/>
          </a:prstGeom>
          <a:noFill/>
        </p:spPr>
        <p:txBody>
          <a:bodyPr wrap="none">
            <a:spAutoFit/>
          </a:bodyPr>
          <a:lstStyle/>
          <a:p>
            <a:pPr eaLnBrk="1" fontAlgn="auto" hangingPunct="1">
              <a:spcBef>
                <a:spcPts val="0"/>
              </a:spcBef>
              <a:spcAft>
                <a:spcPts val="0"/>
              </a:spcAft>
              <a:defRPr/>
            </a:pPr>
            <a:r>
              <a:rPr lang="en-US" sz="2200" dirty="0">
                <a:solidFill>
                  <a:srgbClr val="0070C0"/>
                </a:solidFill>
                <a:latin typeface="Arial" panose="020B0604020202020204" pitchFamily="34" charset="0"/>
                <a:cs typeface="Arial" panose="020B0604020202020204" pitchFamily="34" charset="0"/>
              </a:rPr>
              <a:t>Tech Advancement</a:t>
            </a:r>
          </a:p>
        </p:txBody>
      </p:sp>
      <p:sp>
        <p:nvSpPr>
          <p:cNvPr id="12" name="TextBox 11"/>
          <p:cNvSpPr txBox="1">
            <a:spLocks noChangeArrowheads="1"/>
          </p:cNvSpPr>
          <p:nvPr/>
        </p:nvSpPr>
        <p:spPr bwMode="auto">
          <a:xfrm>
            <a:off x="4195451" y="1460392"/>
            <a:ext cx="260826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just">
              <a:lnSpc>
                <a:spcPts val="2700"/>
              </a:lnSpc>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GB" altLang="en-US" dirty="0"/>
              <a:t>The efficient decision-making process using AI-based system is increasing in the business world and it will revolutionise the future of the leadership (Sherman, M. 2011)</a:t>
            </a:r>
          </a:p>
        </p:txBody>
      </p:sp>
      <p:sp>
        <p:nvSpPr>
          <p:cNvPr id="13" name="TextBox 12"/>
          <p:cNvSpPr txBox="1"/>
          <p:nvPr/>
        </p:nvSpPr>
        <p:spPr>
          <a:xfrm>
            <a:off x="4371709" y="999265"/>
            <a:ext cx="2255746" cy="430887"/>
          </a:xfrm>
          <a:prstGeom prst="rect">
            <a:avLst/>
          </a:prstGeom>
          <a:noFill/>
        </p:spPr>
        <p:txBody>
          <a:bodyPr wrap="none">
            <a:spAutoFit/>
          </a:bodyPr>
          <a:lstStyle>
            <a:defPPr>
              <a:defRPr lang="en-US"/>
            </a:defPPr>
            <a:lvl1pPr fontAlgn="auto">
              <a:spcBef>
                <a:spcPts val="0"/>
              </a:spcBef>
              <a:spcAft>
                <a:spcPts val="0"/>
              </a:spcAft>
              <a:defRPr sz="2200">
                <a:solidFill>
                  <a:srgbClr val="0070C0"/>
                </a:solidFill>
                <a:latin typeface="Arial" panose="020B0604020202020204" pitchFamily="34" charset="0"/>
                <a:cs typeface="Arial" panose="020B0604020202020204" pitchFamily="34" charset="0"/>
              </a:defRPr>
            </a:lvl1pPr>
          </a:lstStyle>
          <a:p>
            <a:r>
              <a:rPr lang="en-US" dirty="0"/>
              <a:t>Decision Making</a:t>
            </a:r>
          </a:p>
        </p:txBody>
      </p:sp>
      <p:sp>
        <p:nvSpPr>
          <p:cNvPr id="14" name="TextBox 13"/>
          <p:cNvSpPr txBox="1">
            <a:spLocks noChangeArrowheads="1"/>
          </p:cNvSpPr>
          <p:nvPr/>
        </p:nvSpPr>
        <p:spPr bwMode="auto">
          <a:xfrm>
            <a:off x="5211898" y="3884829"/>
            <a:ext cx="6936714" cy="1864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a:lnSpc>
                <a:spcPts val="3600"/>
              </a:lnSpc>
            </a:pPr>
            <a:r>
              <a:rPr lang="en-GB" sz="1400" i="1" dirty="0">
                <a:solidFill>
                  <a:srgbClr val="C00000"/>
                </a:solidFill>
                <a:latin typeface="Arial" panose="020B0604020202020204" pitchFamily="34" charset="0"/>
                <a:ea typeface="Lato Light"/>
                <a:cs typeface="Arial" panose="020B0604020202020204" pitchFamily="34" charset="0"/>
              </a:rPr>
              <a:t>There is a risk and anxiety of failure attached with the implementation of AI in the decision-making process, however, that can mitigate unintended consequences as smart technologies are thought to learn and develop independently ( collective efforts of leader &amp; programmers) </a:t>
            </a:r>
            <a:r>
              <a:rPr lang="en-US" altLang="en-US" sz="1400" i="1" dirty="0">
                <a:solidFill>
                  <a:srgbClr val="C00000"/>
                </a:solidFill>
                <a:latin typeface="Arial" panose="020B0604020202020204" pitchFamily="34" charset="0"/>
                <a:ea typeface="Lato Light"/>
                <a:cs typeface="Arial" panose="020B0604020202020204" pitchFamily="34" charset="0"/>
              </a:rPr>
              <a:t>(Smith and Green, 2018).</a:t>
            </a:r>
          </a:p>
        </p:txBody>
      </p:sp>
      <p:cxnSp>
        <p:nvCxnSpPr>
          <p:cNvPr id="15" name="Straight Arrow Connector 14"/>
          <p:cNvCxnSpPr>
            <a:cxnSpLocks/>
          </p:cNvCxnSpPr>
          <p:nvPr/>
        </p:nvCxnSpPr>
        <p:spPr>
          <a:xfrm flipV="1">
            <a:off x="6909049" y="3429057"/>
            <a:ext cx="870214" cy="6374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5284818"/>
            <a:ext cx="12192000" cy="1573182"/>
          </a:xfrm>
          <a:prstGeom prst="rect">
            <a:avLst/>
          </a:prstGeom>
        </p:spPr>
      </p:pic>
    </p:spTree>
    <p:extLst>
      <p:ext uri="{BB962C8B-B14F-4D97-AF65-F5344CB8AC3E}">
        <p14:creationId xmlns:p14="http://schemas.microsoft.com/office/powerpoint/2010/main" val="293714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1000"/>
                                        <p:tgtEl>
                                          <p:spTgt spid="15"/>
                                        </p:tgtEl>
                                      </p:cBhvr>
                                    </p:animEffect>
                                    <p:anim calcmode="lin" valueType="num">
                                      <p:cBhvr>
                                        <p:cTn id="62" dur="1000" fill="hold"/>
                                        <p:tgtEl>
                                          <p:spTgt spid="15"/>
                                        </p:tgtEl>
                                        <p:attrNameLst>
                                          <p:attrName>ppt_x</p:attrName>
                                        </p:attrNameLst>
                                      </p:cBhvr>
                                      <p:tavLst>
                                        <p:tav tm="0">
                                          <p:val>
                                            <p:strVal val="#ppt_x"/>
                                          </p:val>
                                        </p:tav>
                                        <p:tav tm="100000">
                                          <p:val>
                                            <p:strVal val="#ppt_x"/>
                                          </p:val>
                                        </p:tav>
                                      </p:tavLst>
                                    </p:anim>
                                    <p:anim calcmode="lin" valueType="num">
                                      <p:cBhvr>
                                        <p:cTn id="6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954497" y="197514"/>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Propose Study Aims and Objectives: </a:t>
            </a:r>
          </a:p>
        </p:txBody>
      </p:sp>
      <p:sp>
        <p:nvSpPr>
          <p:cNvPr id="8" name="TextBox 7"/>
          <p:cNvSpPr txBox="1">
            <a:spLocks noChangeArrowheads="1"/>
          </p:cNvSpPr>
          <p:nvPr/>
        </p:nvSpPr>
        <p:spPr bwMode="auto">
          <a:xfrm>
            <a:off x="7680960" y="1804836"/>
            <a:ext cx="4347542" cy="247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just">
              <a:lnSpc>
                <a:spcPts val="2700"/>
              </a:lnSpc>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pPr marL="285750" indent="-285750">
              <a:buFont typeface="Arial" panose="020B0604020202020204" pitchFamily="34" charset="0"/>
              <a:buChar char="•"/>
            </a:pPr>
            <a:r>
              <a:rPr lang="en-US" altLang="en-US" dirty="0"/>
              <a:t>To develop and recommend the logical implication of an AI-based decision-making framework for the leadership in the Manufacturing sector of Wales. </a:t>
            </a:r>
          </a:p>
          <a:p>
            <a:pPr marL="285750" indent="-285750">
              <a:buFont typeface="Arial" panose="020B0604020202020204" pitchFamily="34" charset="0"/>
              <a:buChar char="•"/>
            </a:pPr>
            <a:r>
              <a:rPr lang="en-GB" dirty="0"/>
              <a:t>Provide a foundation of a reliable AI-base decision-making agent/system in the manufacturing sector. </a:t>
            </a:r>
            <a:endParaRPr lang="en-US" altLang="en-US" dirty="0"/>
          </a:p>
        </p:txBody>
      </p:sp>
      <p:sp>
        <p:nvSpPr>
          <p:cNvPr id="9" name="TextBox 8"/>
          <p:cNvSpPr txBox="1"/>
          <p:nvPr/>
        </p:nvSpPr>
        <p:spPr>
          <a:xfrm>
            <a:off x="7881433" y="988773"/>
            <a:ext cx="4554526" cy="769441"/>
          </a:xfrm>
          <a:prstGeom prst="rect">
            <a:avLst/>
          </a:prstGeom>
          <a:noFill/>
        </p:spPr>
        <p:txBody>
          <a:bodyPr wrap="square">
            <a:spAutoFit/>
          </a:bodyPr>
          <a:lstStyle>
            <a:defPPr>
              <a:defRPr lang="en-US"/>
            </a:defPPr>
            <a:lvl1pPr fontAlgn="auto">
              <a:spcBef>
                <a:spcPts val="0"/>
              </a:spcBef>
              <a:spcAft>
                <a:spcPts val="0"/>
              </a:spcAft>
              <a:defRPr sz="2200">
                <a:solidFill>
                  <a:srgbClr val="0070C0"/>
                </a:solidFill>
                <a:latin typeface="Arial" panose="020B0604020202020204" pitchFamily="34" charset="0"/>
                <a:cs typeface="Arial" panose="020B0604020202020204" pitchFamily="34" charset="0"/>
              </a:defRPr>
            </a:lvl1pPr>
          </a:lstStyle>
          <a:p>
            <a:r>
              <a:rPr lang="en-US" dirty="0"/>
              <a:t>Recommendation for Logical Implication</a:t>
            </a:r>
          </a:p>
        </p:txBody>
      </p:sp>
      <p:sp>
        <p:nvSpPr>
          <p:cNvPr id="10" name="TextBox 9"/>
          <p:cNvSpPr txBox="1">
            <a:spLocks noChangeArrowheads="1"/>
          </p:cNvSpPr>
          <p:nvPr/>
        </p:nvSpPr>
        <p:spPr bwMode="auto">
          <a:xfrm>
            <a:off x="1049911" y="1567213"/>
            <a:ext cx="2806779" cy="3181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a:lnSpc>
                <a:spcPts val="2700"/>
              </a:lnSpc>
            </a:pPr>
            <a:r>
              <a:rPr lang="en-GB" sz="1600" i="1" dirty="0">
                <a:solidFill>
                  <a:srgbClr val="242753"/>
                </a:solidFill>
                <a:latin typeface="Arial" panose="020B0604020202020204" pitchFamily="34" charset="0"/>
                <a:ea typeface="Lato Light"/>
                <a:cs typeface="Arial" panose="020B0604020202020204" pitchFamily="34" charset="0"/>
              </a:rPr>
              <a:t>To discover the future leadership role in the presence of Artificial Intelligence and how these smart technologies will change, assist and transform the leadership decision-making within the Welsh manufacturing sector</a:t>
            </a:r>
            <a:endParaRPr lang="en-US" altLang="en-US" sz="1600" i="1" dirty="0">
              <a:solidFill>
                <a:srgbClr val="242753"/>
              </a:solidFill>
              <a:latin typeface="Arial" panose="020B0604020202020204" pitchFamily="34" charset="0"/>
              <a:ea typeface="Lato Light"/>
              <a:cs typeface="Arial" panose="020B0604020202020204" pitchFamily="34" charset="0"/>
            </a:endParaRPr>
          </a:p>
        </p:txBody>
      </p:sp>
      <p:sp>
        <p:nvSpPr>
          <p:cNvPr id="11" name="TextBox 10"/>
          <p:cNvSpPr txBox="1"/>
          <p:nvPr/>
        </p:nvSpPr>
        <p:spPr>
          <a:xfrm>
            <a:off x="954497" y="1072064"/>
            <a:ext cx="3023585" cy="430887"/>
          </a:xfrm>
          <a:prstGeom prst="rect">
            <a:avLst/>
          </a:prstGeom>
          <a:noFill/>
        </p:spPr>
        <p:txBody>
          <a:bodyPr wrap="none">
            <a:spAutoFit/>
          </a:bodyPr>
          <a:lstStyle/>
          <a:p>
            <a:pPr>
              <a:defRPr/>
            </a:pPr>
            <a:r>
              <a:rPr lang="en-US" sz="2200" dirty="0">
                <a:solidFill>
                  <a:srgbClr val="0070C0"/>
                </a:solidFill>
                <a:latin typeface="Arial" panose="020B0604020202020204" pitchFamily="34" charset="0"/>
                <a:cs typeface="Arial" panose="020B0604020202020204" pitchFamily="34" charset="0"/>
              </a:rPr>
              <a:t>Assess &amp; Identification</a:t>
            </a:r>
          </a:p>
        </p:txBody>
      </p:sp>
      <p:sp>
        <p:nvSpPr>
          <p:cNvPr id="12" name="TextBox 11"/>
          <p:cNvSpPr txBox="1">
            <a:spLocks noChangeArrowheads="1"/>
          </p:cNvSpPr>
          <p:nvPr/>
        </p:nvSpPr>
        <p:spPr bwMode="auto">
          <a:xfrm>
            <a:off x="4401935" y="1567213"/>
            <a:ext cx="260826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just">
              <a:lnSpc>
                <a:spcPts val="2700"/>
              </a:lnSpc>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en-US" dirty="0"/>
              <a:t>To critically examine the manufacturing sector of Wales and to determine the associated challenges for leadership in the presence of AI and smart technologies in the next decades.</a:t>
            </a:r>
          </a:p>
        </p:txBody>
      </p:sp>
      <p:sp>
        <p:nvSpPr>
          <p:cNvPr id="13" name="TextBox 12"/>
          <p:cNvSpPr txBox="1"/>
          <p:nvPr/>
        </p:nvSpPr>
        <p:spPr>
          <a:xfrm>
            <a:off x="4401935" y="1072064"/>
            <a:ext cx="3055645" cy="430887"/>
          </a:xfrm>
          <a:prstGeom prst="rect">
            <a:avLst/>
          </a:prstGeom>
          <a:noFill/>
        </p:spPr>
        <p:txBody>
          <a:bodyPr wrap="none">
            <a:spAutoFit/>
          </a:bodyPr>
          <a:lstStyle>
            <a:defPPr>
              <a:defRPr lang="en-US"/>
            </a:defPPr>
            <a:lvl1pPr fontAlgn="auto">
              <a:spcBef>
                <a:spcPts val="0"/>
              </a:spcBef>
              <a:spcAft>
                <a:spcPts val="0"/>
              </a:spcAft>
              <a:defRPr sz="2200">
                <a:solidFill>
                  <a:srgbClr val="0070C0"/>
                </a:solidFill>
                <a:latin typeface="Arial" panose="020B0604020202020204" pitchFamily="34" charset="0"/>
                <a:cs typeface="Arial" panose="020B0604020202020204" pitchFamily="34" charset="0"/>
              </a:defRPr>
            </a:lvl1pPr>
          </a:lstStyle>
          <a:p>
            <a:r>
              <a:rPr lang="en-US" dirty="0"/>
              <a:t>Associated Challenges</a:t>
            </a:r>
          </a:p>
        </p:txBody>
      </p:sp>
      <p:pic>
        <p:nvPicPr>
          <p:cNvPr id="16" name="Picture 15">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5284818"/>
            <a:ext cx="12192000" cy="1573182"/>
          </a:xfrm>
          <a:prstGeom prst="rect">
            <a:avLst/>
          </a:prstGeom>
        </p:spPr>
      </p:pic>
    </p:spTree>
    <p:extLst>
      <p:ext uri="{BB962C8B-B14F-4D97-AF65-F5344CB8AC3E}">
        <p14:creationId xmlns:p14="http://schemas.microsoft.com/office/powerpoint/2010/main" val="147777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931759" y="197514"/>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Manufacturing Sector of Wales: </a:t>
            </a:r>
          </a:p>
        </p:txBody>
      </p:sp>
      <p:sp>
        <p:nvSpPr>
          <p:cNvPr id="8" name="TextBox 7"/>
          <p:cNvSpPr txBox="1">
            <a:spLocks noChangeArrowheads="1"/>
          </p:cNvSpPr>
          <p:nvPr/>
        </p:nvSpPr>
        <p:spPr bwMode="auto">
          <a:xfrm>
            <a:off x="8259096" y="1524628"/>
            <a:ext cx="3742269"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just">
              <a:lnSpc>
                <a:spcPts val="2700"/>
              </a:lnSpc>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en-US" dirty="0"/>
              <a:t>Manufacturing accounts for nearly one-third of the GDP of Wales.</a:t>
            </a:r>
          </a:p>
        </p:txBody>
      </p:sp>
      <p:sp>
        <p:nvSpPr>
          <p:cNvPr id="9" name="TextBox 8"/>
          <p:cNvSpPr txBox="1"/>
          <p:nvPr/>
        </p:nvSpPr>
        <p:spPr>
          <a:xfrm>
            <a:off x="8259096" y="1043883"/>
            <a:ext cx="4554526" cy="430887"/>
          </a:xfrm>
          <a:prstGeom prst="rect">
            <a:avLst/>
          </a:prstGeom>
          <a:noFill/>
        </p:spPr>
        <p:txBody>
          <a:bodyPr wrap="square">
            <a:spAutoFit/>
          </a:bodyPr>
          <a:lstStyle>
            <a:defPPr>
              <a:defRPr lang="en-US"/>
            </a:defPPr>
            <a:lvl1pPr fontAlgn="auto">
              <a:spcBef>
                <a:spcPts val="0"/>
              </a:spcBef>
              <a:spcAft>
                <a:spcPts val="0"/>
              </a:spcAft>
              <a:defRPr sz="2200">
                <a:solidFill>
                  <a:srgbClr val="0070C0"/>
                </a:solidFill>
                <a:latin typeface="Arial" panose="020B0604020202020204" pitchFamily="34" charset="0"/>
                <a:cs typeface="Arial" panose="020B0604020202020204" pitchFamily="34" charset="0"/>
              </a:defRPr>
            </a:lvl1pPr>
          </a:lstStyle>
          <a:p>
            <a:r>
              <a:rPr lang="en-US" dirty="0"/>
              <a:t>Key to the Welsh Economy</a:t>
            </a:r>
          </a:p>
        </p:txBody>
      </p:sp>
      <p:sp>
        <p:nvSpPr>
          <p:cNvPr id="10" name="TextBox 9"/>
          <p:cNvSpPr txBox="1">
            <a:spLocks noChangeArrowheads="1"/>
          </p:cNvSpPr>
          <p:nvPr/>
        </p:nvSpPr>
        <p:spPr bwMode="auto">
          <a:xfrm>
            <a:off x="773058" y="1498918"/>
            <a:ext cx="7466831" cy="3739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285750" indent="-285750">
              <a:lnSpc>
                <a:spcPct val="150000"/>
              </a:lnSpc>
              <a:buFont typeface="Arial" panose="020B0604020202020204" pitchFamily="34" charset="0"/>
              <a:buChar char="•"/>
            </a:pPr>
            <a:r>
              <a:rPr lang="en-GB" sz="1600" i="1" dirty="0">
                <a:solidFill>
                  <a:srgbClr val="242753"/>
                </a:solidFill>
                <a:latin typeface="Arial" panose="020B0604020202020204" pitchFamily="34" charset="0"/>
                <a:ea typeface="Lato Light"/>
                <a:cs typeface="Arial" panose="020B0604020202020204" pitchFamily="34" charset="0"/>
              </a:rPr>
              <a:t>It will allow and help the organisations to identify required skills and reduce the risk of failure in adoption/implementation of smart technologies such as due to complex nature it can be expensive and required skills</a:t>
            </a:r>
          </a:p>
          <a:p>
            <a:pPr marL="285750" indent="-285750">
              <a:lnSpc>
                <a:spcPct val="150000"/>
              </a:lnSpc>
              <a:buFont typeface="Arial" panose="020B0604020202020204" pitchFamily="34" charset="0"/>
              <a:buChar char="•"/>
            </a:pPr>
            <a:r>
              <a:rPr lang="en-GB" sz="1600" i="1" dirty="0">
                <a:solidFill>
                  <a:srgbClr val="242753"/>
                </a:solidFill>
                <a:latin typeface="Arial" panose="020B0604020202020204" pitchFamily="34" charset="0"/>
                <a:ea typeface="Lato Light"/>
                <a:cs typeface="Arial" panose="020B0604020202020204" pitchFamily="34" charset="0"/>
              </a:rPr>
              <a:t>It will help leadership to be upskill and get benefit from smart technologies in the manufacturing sector of Wales in the future. </a:t>
            </a:r>
          </a:p>
          <a:p>
            <a:pPr marL="285750" indent="-285750">
              <a:lnSpc>
                <a:spcPct val="150000"/>
              </a:lnSpc>
              <a:buFont typeface="Arial" panose="020B0604020202020204" pitchFamily="34" charset="0"/>
              <a:buChar char="•"/>
            </a:pPr>
            <a:r>
              <a:rPr lang="en-US" altLang="en-US" sz="1600" i="1" dirty="0">
                <a:solidFill>
                  <a:srgbClr val="242753"/>
                </a:solidFill>
                <a:latin typeface="Arial" panose="020B0604020202020204" pitchFamily="34" charset="0"/>
                <a:ea typeface="Lato Light"/>
                <a:cs typeface="Arial" panose="020B0604020202020204" pitchFamily="34" charset="0"/>
              </a:rPr>
              <a:t>As past studies predominantly focus on the role of AI &amp; decision making; however, limited literature found from leadership perspective specially in the manufacturing sector.</a:t>
            </a:r>
          </a:p>
          <a:p>
            <a:pPr marL="285750" indent="-285750">
              <a:lnSpc>
                <a:spcPct val="150000"/>
              </a:lnSpc>
              <a:buFont typeface="Arial" panose="020B0604020202020204" pitchFamily="34" charset="0"/>
              <a:buChar char="•"/>
            </a:pPr>
            <a:r>
              <a:rPr lang="en-US" altLang="en-US" sz="1600" i="1" dirty="0">
                <a:solidFill>
                  <a:srgbClr val="242753"/>
                </a:solidFill>
                <a:latin typeface="Arial" panose="020B0604020202020204" pitchFamily="34" charset="0"/>
                <a:ea typeface="Lato Light"/>
                <a:cs typeface="Arial" panose="020B0604020202020204" pitchFamily="34" charset="0"/>
              </a:rPr>
              <a:t>Furthermore, it will reduce the gap between policy makers and industry to work together to reduce the lack of knowledge of digitalization in Industry 4.0.</a:t>
            </a:r>
          </a:p>
        </p:txBody>
      </p:sp>
      <p:sp>
        <p:nvSpPr>
          <p:cNvPr id="11" name="TextBox 10"/>
          <p:cNvSpPr txBox="1"/>
          <p:nvPr/>
        </p:nvSpPr>
        <p:spPr>
          <a:xfrm>
            <a:off x="773058" y="956881"/>
            <a:ext cx="1705916" cy="430887"/>
          </a:xfrm>
          <a:prstGeom prst="rect">
            <a:avLst/>
          </a:prstGeom>
          <a:noFill/>
        </p:spPr>
        <p:txBody>
          <a:bodyPr wrap="none">
            <a:spAutoFit/>
          </a:bodyPr>
          <a:lstStyle/>
          <a:p>
            <a:pPr>
              <a:defRPr/>
            </a:pPr>
            <a:r>
              <a:rPr lang="en-US" sz="2200" dirty="0">
                <a:solidFill>
                  <a:srgbClr val="0070C0"/>
                </a:solidFill>
                <a:latin typeface="Arial" panose="020B0604020202020204" pitchFamily="34" charset="0"/>
                <a:cs typeface="Arial" panose="020B0604020202020204" pitchFamily="34" charset="0"/>
              </a:rPr>
              <a:t>Significance</a:t>
            </a:r>
          </a:p>
        </p:txBody>
      </p:sp>
      <p:pic>
        <p:nvPicPr>
          <p:cNvPr id="16" name="Picture 15">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5284818"/>
            <a:ext cx="12192000" cy="1573182"/>
          </a:xfrm>
          <a:prstGeom prst="rect">
            <a:avLst/>
          </a:prstGeom>
        </p:spPr>
      </p:pic>
      <p:pic>
        <p:nvPicPr>
          <p:cNvPr id="2" name="Picture 1"/>
          <p:cNvPicPr>
            <a:picLocks noChangeAspect="1"/>
          </p:cNvPicPr>
          <p:nvPr/>
        </p:nvPicPr>
        <p:blipFill>
          <a:blip r:embed="rId4"/>
          <a:stretch>
            <a:fillRect/>
          </a:stretch>
        </p:blipFill>
        <p:spPr>
          <a:xfrm>
            <a:off x="8259096" y="2287468"/>
            <a:ext cx="3742269" cy="3019340"/>
          </a:xfrm>
          <a:prstGeom prst="rect">
            <a:avLst/>
          </a:prstGeom>
        </p:spPr>
      </p:pic>
      <p:sp>
        <p:nvSpPr>
          <p:cNvPr id="14" name="TextBox 13"/>
          <p:cNvSpPr txBox="1">
            <a:spLocks noChangeArrowheads="1"/>
          </p:cNvSpPr>
          <p:nvPr/>
        </p:nvSpPr>
        <p:spPr bwMode="auto">
          <a:xfrm>
            <a:off x="6008010" y="5263064"/>
            <a:ext cx="6585908" cy="392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285750" indent="-285750" algn="just">
              <a:lnSpc>
                <a:spcPts val="2700"/>
              </a:lnSpc>
              <a:buFont typeface="Arial" panose="020B0604020202020204" pitchFamily="34" charset="0"/>
              <a:buChar char="•"/>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pPr marL="0" indent="0">
              <a:buNone/>
            </a:pPr>
            <a:r>
              <a:rPr lang="en-US" altLang="en-US" sz="1400" dirty="0">
                <a:solidFill>
                  <a:srgbClr val="FF0000"/>
                </a:solidFill>
              </a:rPr>
              <a:t>Fig 1</a:t>
            </a:r>
            <a:r>
              <a:rPr lang="en-US" altLang="en-US" sz="1400" dirty="0"/>
              <a:t>: A manufacturing future for Wales: a framework for action (OGL, 2020)</a:t>
            </a:r>
          </a:p>
        </p:txBody>
      </p:sp>
    </p:spTree>
    <p:extLst>
      <p:ext uri="{BB962C8B-B14F-4D97-AF65-F5344CB8AC3E}">
        <p14:creationId xmlns:p14="http://schemas.microsoft.com/office/powerpoint/2010/main" val="3878149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animEffect transition="in" filter="fade">
                                      <p:cBhvr>
                                        <p:cTn id="21" dur="1000"/>
                                        <p:tgtEl>
                                          <p:spTgt spid="10">
                                            <p:txEl>
                                              <p:pRg st="0" end="0"/>
                                            </p:txEl>
                                          </p:spTgt>
                                        </p:tgtEl>
                                      </p:cBhvr>
                                    </p:animEffect>
                                    <p:anim calcmode="lin" valueType="num">
                                      <p:cBhvr>
                                        <p:cTn id="22"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xEl>
                                              <p:pRg st="1" end="1"/>
                                            </p:txEl>
                                          </p:spTgt>
                                        </p:tgtEl>
                                        <p:attrNameLst>
                                          <p:attrName>style.visibility</p:attrName>
                                        </p:attrNameLst>
                                      </p:cBhvr>
                                      <p:to>
                                        <p:strVal val="visible"/>
                                      </p:to>
                                    </p:set>
                                    <p:animEffect transition="in" filter="fade">
                                      <p:cBhvr>
                                        <p:cTn id="28" dur="1000"/>
                                        <p:tgtEl>
                                          <p:spTgt spid="10">
                                            <p:txEl>
                                              <p:pRg st="1" end="1"/>
                                            </p:txEl>
                                          </p:spTgt>
                                        </p:tgtEl>
                                      </p:cBhvr>
                                    </p:animEffect>
                                    <p:anim calcmode="lin" valueType="num">
                                      <p:cBhvr>
                                        <p:cTn id="29"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0">
                                            <p:txEl>
                                              <p:pRg st="2" end="2"/>
                                            </p:txEl>
                                          </p:spTgt>
                                        </p:tgtEl>
                                        <p:attrNameLst>
                                          <p:attrName>style.visibility</p:attrName>
                                        </p:attrNameLst>
                                      </p:cBhvr>
                                      <p:to>
                                        <p:strVal val="visible"/>
                                      </p:to>
                                    </p:set>
                                    <p:animEffect transition="in" filter="fade">
                                      <p:cBhvr>
                                        <p:cTn id="35" dur="1000"/>
                                        <p:tgtEl>
                                          <p:spTgt spid="10">
                                            <p:txEl>
                                              <p:pRg st="2" end="2"/>
                                            </p:txEl>
                                          </p:spTgt>
                                        </p:tgtEl>
                                      </p:cBhvr>
                                    </p:animEffect>
                                    <p:anim calcmode="lin" valueType="num">
                                      <p:cBhvr>
                                        <p:cTn id="36"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0">
                                            <p:txEl>
                                              <p:pRg st="3" end="3"/>
                                            </p:txEl>
                                          </p:spTgt>
                                        </p:tgtEl>
                                        <p:attrNameLst>
                                          <p:attrName>style.visibility</p:attrName>
                                        </p:attrNameLst>
                                      </p:cBhvr>
                                      <p:to>
                                        <p:strVal val="visible"/>
                                      </p:to>
                                    </p:set>
                                    <p:animEffect transition="in" filter="fade">
                                      <p:cBhvr>
                                        <p:cTn id="42" dur="1000"/>
                                        <p:tgtEl>
                                          <p:spTgt spid="10">
                                            <p:txEl>
                                              <p:pRg st="3" end="3"/>
                                            </p:txEl>
                                          </p:spTgt>
                                        </p:tgtEl>
                                      </p:cBhvr>
                                    </p:animEffect>
                                    <p:anim calcmode="lin" valueType="num">
                                      <p:cBhvr>
                                        <p:cTn id="43"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1000"/>
                                        <p:tgtEl>
                                          <p:spTgt spid="8"/>
                                        </p:tgtEl>
                                      </p:cBhvr>
                                    </p:animEffect>
                                    <p:anim calcmode="lin" valueType="num">
                                      <p:cBhvr>
                                        <p:cTn id="57" dur="1000" fill="hold"/>
                                        <p:tgtEl>
                                          <p:spTgt spid="8"/>
                                        </p:tgtEl>
                                        <p:attrNameLst>
                                          <p:attrName>ppt_x</p:attrName>
                                        </p:attrNameLst>
                                      </p:cBhvr>
                                      <p:tavLst>
                                        <p:tav tm="0">
                                          <p:val>
                                            <p:strVal val="#ppt_x"/>
                                          </p:val>
                                        </p:tav>
                                        <p:tav tm="100000">
                                          <p:val>
                                            <p:strVal val="#ppt_x"/>
                                          </p:val>
                                        </p:tav>
                                      </p:tavLst>
                                    </p:anim>
                                    <p:anim calcmode="lin" valueType="num">
                                      <p:cBhvr>
                                        <p:cTn id="5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fade">
                                      <p:cBhvr>
                                        <p:cTn id="63" dur="1000"/>
                                        <p:tgtEl>
                                          <p:spTgt spid="2"/>
                                        </p:tgtEl>
                                      </p:cBhvr>
                                    </p:animEffect>
                                    <p:anim calcmode="lin" valueType="num">
                                      <p:cBhvr>
                                        <p:cTn id="64" dur="1000" fill="hold"/>
                                        <p:tgtEl>
                                          <p:spTgt spid="2"/>
                                        </p:tgtEl>
                                        <p:attrNameLst>
                                          <p:attrName>ppt_x</p:attrName>
                                        </p:attrNameLst>
                                      </p:cBhvr>
                                      <p:tavLst>
                                        <p:tav tm="0">
                                          <p:val>
                                            <p:strVal val="#ppt_x"/>
                                          </p:val>
                                        </p:tav>
                                        <p:tav tm="100000">
                                          <p:val>
                                            <p:strVal val="#ppt_x"/>
                                          </p:val>
                                        </p:tav>
                                      </p:tavLst>
                                    </p:anim>
                                    <p:anim calcmode="lin" valueType="num">
                                      <p:cBhvr>
                                        <p:cTn id="65" dur="1000" fill="hold"/>
                                        <p:tgtEl>
                                          <p:spTgt spid="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1000"/>
                                        <p:tgtEl>
                                          <p:spTgt spid="14"/>
                                        </p:tgtEl>
                                      </p:cBhvr>
                                    </p:animEffect>
                                    <p:anim calcmode="lin" valueType="num">
                                      <p:cBhvr>
                                        <p:cTn id="69" dur="1000" fill="hold"/>
                                        <p:tgtEl>
                                          <p:spTgt spid="14"/>
                                        </p:tgtEl>
                                        <p:attrNameLst>
                                          <p:attrName>ppt_x</p:attrName>
                                        </p:attrNameLst>
                                      </p:cBhvr>
                                      <p:tavLst>
                                        <p:tav tm="0">
                                          <p:val>
                                            <p:strVal val="#ppt_x"/>
                                          </p:val>
                                        </p:tav>
                                        <p:tav tm="100000">
                                          <p:val>
                                            <p:strVal val="#ppt_x"/>
                                          </p:val>
                                        </p:tav>
                                      </p:tavLst>
                                    </p:anim>
                                    <p:anim calcmode="lin" valueType="num">
                                      <p:cBhvr>
                                        <p:cTn id="7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931759" y="197514"/>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Manufacturing Sector of Wales: </a:t>
            </a:r>
          </a:p>
        </p:txBody>
      </p:sp>
      <p:sp>
        <p:nvSpPr>
          <p:cNvPr id="9" name="TextBox 8"/>
          <p:cNvSpPr txBox="1"/>
          <p:nvPr/>
        </p:nvSpPr>
        <p:spPr>
          <a:xfrm>
            <a:off x="688310" y="1856347"/>
            <a:ext cx="2933665" cy="1107996"/>
          </a:xfrm>
          <a:prstGeom prst="rect">
            <a:avLst/>
          </a:prstGeom>
          <a:noFill/>
        </p:spPr>
        <p:txBody>
          <a:bodyPr wrap="square">
            <a:spAutoFit/>
          </a:bodyPr>
          <a:lstStyle>
            <a:defPPr>
              <a:defRPr lang="en-US"/>
            </a:defPPr>
            <a:lvl1pPr fontAlgn="auto">
              <a:spcBef>
                <a:spcPts val="0"/>
              </a:spcBef>
              <a:spcAft>
                <a:spcPts val="0"/>
              </a:spcAft>
              <a:defRPr sz="2200">
                <a:solidFill>
                  <a:srgbClr val="0070C0"/>
                </a:solidFill>
                <a:latin typeface="Arial" panose="020B0604020202020204" pitchFamily="34" charset="0"/>
                <a:cs typeface="Arial" panose="020B0604020202020204" pitchFamily="34" charset="0"/>
              </a:defRPr>
            </a:lvl1pPr>
          </a:lstStyle>
          <a:p>
            <a:pPr algn="ctr"/>
            <a:r>
              <a:rPr lang="en-US" dirty="0"/>
              <a:t>Key Challenges Welsh Manufacturing Sector</a:t>
            </a:r>
          </a:p>
        </p:txBody>
      </p:sp>
      <p:pic>
        <p:nvPicPr>
          <p:cNvPr id="16" name="Picture 15">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5284818"/>
            <a:ext cx="12192000" cy="1573182"/>
          </a:xfrm>
          <a:prstGeom prst="rect">
            <a:avLst/>
          </a:prstGeom>
        </p:spPr>
      </p:pic>
      <p:sp>
        <p:nvSpPr>
          <p:cNvPr id="14" name="TextBox 13"/>
          <p:cNvSpPr txBox="1">
            <a:spLocks noChangeArrowheads="1"/>
          </p:cNvSpPr>
          <p:nvPr/>
        </p:nvSpPr>
        <p:spPr bwMode="auto">
          <a:xfrm>
            <a:off x="1792270" y="5133147"/>
            <a:ext cx="6585908" cy="392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285750" indent="-285750" algn="just">
              <a:lnSpc>
                <a:spcPts val="2700"/>
              </a:lnSpc>
              <a:buFont typeface="Arial" panose="020B0604020202020204" pitchFamily="34" charset="0"/>
              <a:buChar char="•"/>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pPr marL="0" indent="0">
              <a:buNone/>
            </a:pPr>
            <a:r>
              <a:rPr lang="en-US" altLang="en-US" sz="1400" dirty="0">
                <a:solidFill>
                  <a:srgbClr val="FF0000"/>
                </a:solidFill>
              </a:rPr>
              <a:t>Fig 2</a:t>
            </a:r>
            <a:r>
              <a:rPr lang="en-US" altLang="en-US" sz="1400" dirty="0"/>
              <a:t>: A manufacturing future for Wales: a framework for action (OGL, 2020)</a:t>
            </a:r>
          </a:p>
        </p:txBody>
      </p:sp>
      <p:pic>
        <p:nvPicPr>
          <p:cNvPr id="6" name="Picture 5" descr="Chart&#10;&#10;Description automatically generated">
            <a:extLst>
              <a:ext uri="{FF2B5EF4-FFF2-40B4-BE49-F238E27FC236}">
                <a16:creationId xmlns:a16="http://schemas.microsoft.com/office/drawing/2014/main" id="{85764C74-4765-7D47-9DB4-24A35EA0AECD}"/>
              </a:ext>
            </a:extLst>
          </p:cNvPr>
          <p:cNvPicPr>
            <a:picLocks noChangeAspect="1"/>
          </p:cNvPicPr>
          <p:nvPr/>
        </p:nvPicPr>
        <p:blipFill>
          <a:blip r:embed="rId4"/>
          <a:stretch>
            <a:fillRect/>
          </a:stretch>
        </p:blipFill>
        <p:spPr>
          <a:xfrm>
            <a:off x="4665174" y="643868"/>
            <a:ext cx="7254153" cy="4656273"/>
          </a:xfrm>
          <a:prstGeom prst="rect">
            <a:avLst/>
          </a:prstGeom>
        </p:spPr>
      </p:pic>
    </p:spTree>
    <p:extLst>
      <p:ext uri="{BB962C8B-B14F-4D97-AF65-F5344CB8AC3E}">
        <p14:creationId xmlns:p14="http://schemas.microsoft.com/office/powerpoint/2010/main" val="84934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939312" y="131499"/>
            <a:ext cx="9451106" cy="563353"/>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Research Questions (RQ): </a:t>
            </a:r>
          </a:p>
        </p:txBody>
      </p:sp>
      <p:sp>
        <p:nvSpPr>
          <p:cNvPr id="8" name="TextBox 7"/>
          <p:cNvSpPr txBox="1">
            <a:spLocks noChangeArrowheads="1"/>
          </p:cNvSpPr>
          <p:nvPr/>
        </p:nvSpPr>
        <p:spPr bwMode="auto">
          <a:xfrm>
            <a:off x="7510951" y="1849526"/>
            <a:ext cx="3742269" cy="109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just">
              <a:lnSpc>
                <a:spcPts val="2700"/>
              </a:lnSpc>
              <a:defRPr sz="1600" i="1">
                <a:solidFill>
                  <a:srgbClr val="242753"/>
                </a:solidFill>
                <a:latin typeface="Arial" panose="020B0604020202020204" pitchFamily="34" charset="0"/>
                <a:ea typeface="Lato Light"/>
                <a:cs typeface="Arial" panose="020B0604020202020204" pitchFamily="34"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en-US" dirty="0"/>
              <a:t>In which areas smart technologies can assist Leadership in the improvement of manufacturing sectors of Wales.</a:t>
            </a:r>
          </a:p>
        </p:txBody>
      </p:sp>
      <p:sp>
        <p:nvSpPr>
          <p:cNvPr id="9" name="TextBox 8"/>
          <p:cNvSpPr txBox="1"/>
          <p:nvPr/>
        </p:nvSpPr>
        <p:spPr>
          <a:xfrm>
            <a:off x="7936664" y="1190360"/>
            <a:ext cx="3482810" cy="430887"/>
          </a:xfrm>
          <a:prstGeom prst="rect">
            <a:avLst/>
          </a:prstGeom>
          <a:noFill/>
        </p:spPr>
        <p:txBody>
          <a:bodyPr wrap="square">
            <a:spAutoFit/>
          </a:bodyPr>
          <a:lstStyle>
            <a:defPPr>
              <a:defRPr lang="en-US"/>
            </a:defPPr>
            <a:lvl1pPr fontAlgn="auto">
              <a:spcBef>
                <a:spcPts val="0"/>
              </a:spcBef>
              <a:spcAft>
                <a:spcPts val="0"/>
              </a:spcAft>
              <a:defRPr sz="2200">
                <a:solidFill>
                  <a:srgbClr val="0070C0"/>
                </a:solidFill>
                <a:latin typeface="Arial" panose="020B0604020202020204" pitchFamily="34" charset="0"/>
                <a:cs typeface="Arial" panose="020B0604020202020204" pitchFamily="34" charset="0"/>
              </a:defRPr>
            </a:lvl1pPr>
          </a:lstStyle>
          <a:p>
            <a:r>
              <a:rPr lang="en-US" dirty="0"/>
              <a:t>Sub Question 2</a:t>
            </a:r>
          </a:p>
        </p:txBody>
      </p:sp>
      <p:sp>
        <p:nvSpPr>
          <p:cNvPr id="10" name="TextBox 9"/>
          <p:cNvSpPr txBox="1">
            <a:spLocks noChangeArrowheads="1"/>
          </p:cNvSpPr>
          <p:nvPr/>
        </p:nvSpPr>
        <p:spPr bwMode="auto">
          <a:xfrm>
            <a:off x="673838" y="1849526"/>
            <a:ext cx="354419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a:lnSpc>
                <a:spcPts val="2700"/>
              </a:lnSpc>
            </a:pPr>
            <a:r>
              <a:rPr lang="en-US" altLang="en-US" sz="1600" i="1" dirty="0">
                <a:solidFill>
                  <a:srgbClr val="242753"/>
                </a:solidFill>
                <a:latin typeface="Arial" panose="020B0604020202020204" pitchFamily="34" charset="0"/>
                <a:ea typeface="Lato Light"/>
                <a:cs typeface="Arial" panose="020B0604020202020204" pitchFamily="34" charset="0"/>
              </a:rPr>
              <a:t>How can humans and Artificial Intelligence play a complementary role in decision making in the manufacturing sector of Wales.</a:t>
            </a:r>
          </a:p>
        </p:txBody>
      </p:sp>
      <p:sp>
        <p:nvSpPr>
          <p:cNvPr id="11" name="TextBox 10"/>
          <p:cNvSpPr txBox="1"/>
          <p:nvPr/>
        </p:nvSpPr>
        <p:spPr>
          <a:xfrm>
            <a:off x="983556" y="1190360"/>
            <a:ext cx="1298753" cy="430887"/>
          </a:xfrm>
          <a:prstGeom prst="rect">
            <a:avLst/>
          </a:prstGeom>
          <a:noFill/>
        </p:spPr>
        <p:txBody>
          <a:bodyPr wrap="none">
            <a:spAutoFit/>
          </a:bodyPr>
          <a:lstStyle/>
          <a:p>
            <a:pPr>
              <a:defRPr/>
            </a:pPr>
            <a:r>
              <a:rPr lang="en-US" sz="2200" dirty="0">
                <a:solidFill>
                  <a:srgbClr val="0070C0"/>
                </a:solidFill>
                <a:latin typeface="Arial" panose="020B0604020202020204" pitchFamily="34" charset="0"/>
                <a:cs typeface="Arial" panose="020B0604020202020204" pitchFamily="34" charset="0"/>
              </a:rPr>
              <a:t>Main RQ</a:t>
            </a:r>
          </a:p>
        </p:txBody>
      </p:sp>
      <p:pic>
        <p:nvPicPr>
          <p:cNvPr id="16" name="Picture 15">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5284818"/>
            <a:ext cx="12192000" cy="1573182"/>
          </a:xfrm>
          <a:prstGeom prst="rect">
            <a:avLst/>
          </a:prstGeom>
        </p:spPr>
      </p:pic>
      <p:sp>
        <p:nvSpPr>
          <p:cNvPr id="12" name="TextBox 11"/>
          <p:cNvSpPr txBox="1">
            <a:spLocks noChangeArrowheads="1"/>
          </p:cNvSpPr>
          <p:nvPr/>
        </p:nvSpPr>
        <p:spPr bwMode="auto">
          <a:xfrm>
            <a:off x="4218037" y="3825511"/>
            <a:ext cx="354419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a:lnSpc>
                <a:spcPts val="2700"/>
              </a:lnSpc>
            </a:pPr>
            <a:r>
              <a:rPr lang="en-US" altLang="en-US" sz="1600" i="1" dirty="0">
                <a:solidFill>
                  <a:srgbClr val="242753"/>
                </a:solidFill>
                <a:latin typeface="Arial" panose="020B0604020202020204" pitchFamily="34" charset="0"/>
                <a:ea typeface="Lato Light"/>
                <a:cs typeface="Arial" panose="020B0604020202020204" pitchFamily="34" charset="0"/>
              </a:rPr>
              <a:t>What measures, if any, can be taken to improve the decision-making process in the manufacturing sector of Wales by using AI-Technologies.</a:t>
            </a:r>
          </a:p>
        </p:txBody>
      </p:sp>
      <p:sp>
        <p:nvSpPr>
          <p:cNvPr id="13" name="TextBox 12"/>
          <p:cNvSpPr txBox="1"/>
          <p:nvPr/>
        </p:nvSpPr>
        <p:spPr>
          <a:xfrm>
            <a:off x="4527755" y="3166345"/>
            <a:ext cx="2052165" cy="430887"/>
          </a:xfrm>
          <a:prstGeom prst="rect">
            <a:avLst/>
          </a:prstGeom>
          <a:noFill/>
        </p:spPr>
        <p:txBody>
          <a:bodyPr wrap="none">
            <a:spAutoFit/>
          </a:bodyPr>
          <a:lstStyle/>
          <a:p>
            <a:pPr>
              <a:defRPr/>
            </a:pPr>
            <a:r>
              <a:rPr lang="en-US" sz="2200" dirty="0">
                <a:solidFill>
                  <a:srgbClr val="0070C0"/>
                </a:solidFill>
                <a:latin typeface="Arial" panose="020B0604020202020204" pitchFamily="34" charset="0"/>
                <a:cs typeface="Arial" panose="020B0604020202020204" pitchFamily="34" charset="0"/>
              </a:rPr>
              <a:t>Sub Question1</a:t>
            </a:r>
          </a:p>
        </p:txBody>
      </p:sp>
    </p:spTree>
    <p:extLst>
      <p:ext uri="{BB962C8B-B14F-4D97-AF65-F5344CB8AC3E}">
        <p14:creationId xmlns:p14="http://schemas.microsoft.com/office/powerpoint/2010/main" val="863026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EF6ADA-7B13-4673-8FDE-FC9CF37C913C}"/>
              </a:ext>
            </a:extLst>
          </p:cNvPr>
          <p:cNvSpPr txBox="1">
            <a:spLocks/>
          </p:cNvSpPr>
          <p:nvPr/>
        </p:nvSpPr>
        <p:spPr>
          <a:xfrm>
            <a:off x="895504" y="247543"/>
            <a:ext cx="7466831" cy="514416"/>
          </a:xfrm>
          <a:prstGeom prst="rect">
            <a:avLst/>
          </a:prstGeom>
        </p:spPr>
        <p:txBody>
          <a:bodyPr vert="horz" lIns="91440" tIns="45720" rIns="91440" bIns="45720" rtlCol="0" anchor="b">
            <a:noAutofit/>
          </a:bodyPr>
          <a:lstStyle>
            <a:defPPr>
              <a:defRPr lang="en-US"/>
            </a:defPPr>
            <a:lvl1pPr algn="ctr">
              <a:lnSpc>
                <a:spcPct val="90000"/>
              </a:lnSpc>
              <a:spcBef>
                <a:spcPct val="0"/>
              </a:spcBef>
              <a:buNone/>
              <a:defRPr sz="3000" b="1">
                <a:solidFill>
                  <a:srgbClr val="242753"/>
                </a:solidFill>
                <a:latin typeface="Arial" panose="020B0604020202020204" pitchFamily="34" charset="0"/>
                <a:cs typeface="Arial" panose="020B0604020202020204" pitchFamily="34" charset="0"/>
              </a:defRPr>
            </a:lvl1pPr>
          </a:lstStyle>
          <a:p>
            <a:pPr algn="l"/>
            <a:r>
              <a:rPr lang="en-US" dirty="0"/>
              <a:t>Literature Review:</a:t>
            </a:r>
          </a:p>
        </p:txBody>
      </p:sp>
      <p:sp>
        <p:nvSpPr>
          <p:cNvPr id="6" name="Content Placeholder 2">
            <a:extLst>
              <a:ext uri="{FF2B5EF4-FFF2-40B4-BE49-F238E27FC236}">
                <a16:creationId xmlns:a16="http://schemas.microsoft.com/office/drawing/2014/main" id="{8C0A7162-5064-4A94-AAE2-86EF16434EDD}"/>
              </a:ext>
            </a:extLst>
          </p:cNvPr>
          <p:cNvSpPr txBox="1">
            <a:spLocks/>
          </p:cNvSpPr>
          <p:nvPr/>
        </p:nvSpPr>
        <p:spPr>
          <a:xfrm>
            <a:off x="895504" y="1044552"/>
            <a:ext cx="10844211" cy="3575825"/>
          </a:xfrm>
          <a:prstGeom prst="rect">
            <a:avLst/>
          </a:prstGeom>
        </p:spPr>
        <p:txBody>
          <a:bodyPr vert="horz" lIns="91440" tIns="45720" rIns="91440" bIns="45720" rtlCol="0">
            <a:noAutofit/>
          </a:bodyPr>
          <a:lstStyle>
            <a:defPPr>
              <a:defRPr lang="en-US"/>
            </a:defPPr>
            <a:lvl1pPr marL="400050" indent="-400050" defTabSz="342900">
              <a:lnSpc>
                <a:spcPct val="170000"/>
              </a:lnSpc>
              <a:spcBef>
                <a:spcPts val="0"/>
              </a:spcBef>
              <a:spcAft>
                <a:spcPts val="600"/>
              </a:spcAft>
              <a:buClr>
                <a:schemeClr val="accent1"/>
              </a:buClr>
              <a:buSzPct val="80000"/>
              <a:buFont typeface="Wingdings" panose="05000000000000000000" pitchFamily="2" charset="2"/>
              <a:buAutoNum type="arabicPeriod"/>
              <a:defRPr sz="1600">
                <a:solidFill>
                  <a:srgbClr val="242753"/>
                </a:solidFill>
                <a:latin typeface="Arial" panose="020B0604020202020204" pitchFamily="34" charset="0"/>
                <a:cs typeface="Arial" panose="020B0604020202020204" pitchFamily="34" charset="0"/>
              </a:defRPr>
            </a:lvl1pPr>
            <a:lvl2pPr marL="557213" indent="-214313" defTabSz="342900">
              <a:spcBef>
                <a:spcPts val="750"/>
              </a:spcBef>
              <a:spcAft>
                <a:spcPts val="0"/>
              </a:spcAft>
              <a:buClr>
                <a:schemeClr val="accent1"/>
              </a:buClr>
              <a:buSzPct val="80000"/>
              <a:buFont typeface="Wingdings 3" charset="2"/>
              <a:buChar char=""/>
              <a:defRPr sz="1200">
                <a:solidFill>
                  <a:schemeClr val="tx1">
                    <a:lumMod val="75000"/>
                    <a:lumOff val="25000"/>
                  </a:schemeClr>
                </a:solidFill>
              </a:defRPr>
            </a:lvl2pPr>
            <a:lvl3pPr marL="857250" indent="-171450" defTabSz="342900">
              <a:spcBef>
                <a:spcPts val="750"/>
              </a:spcBef>
              <a:spcAft>
                <a:spcPts val="0"/>
              </a:spcAft>
              <a:buClr>
                <a:schemeClr val="accent1"/>
              </a:buClr>
              <a:buSzPct val="80000"/>
              <a:buFont typeface="Wingdings 3" charset="2"/>
              <a:buChar char=""/>
              <a:defRPr sz="1050">
                <a:solidFill>
                  <a:schemeClr val="tx1">
                    <a:lumMod val="75000"/>
                    <a:lumOff val="25000"/>
                  </a:schemeClr>
                </a:solidFill>
              </a:defRPr>
            </a:lvl3pPr>
            <a:lvl4pPr marL="12001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4pPr>
            <a:lvl5pPr marL="15430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5pPr>
            <a:lvl6pPr marL="18859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6pPr>
            <a:lvl7pPr marL="22288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7pPr>
            <a:lvl8pPr marL="25717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8pPr>
            <a:lvl9pPr marL="2914650" indent="-171450" defTabSz="342900">
              <a:spcBef>
                <a:spcPts val="750"/>
              </a:spcBef>
              <a:spcAft>
                <a:spcPts val="0"/>
              </a:spcAft>
              <a:buClr>
                <a:schemeClr val="accent1"/>
              </a:buClr>
              <a:buSzPct val="80000"/>
              <a:buFont typeface="Wingdings 3" charset="2"/>
              <a:buChar char=""/>
              <a:defRPr sz="900">
                <a:solidFill>
                  <a:schemeClr val="tx1">
                    <a:lumMod val="75000"/>
                    <a:lumOff val="25000"/>
                  </a:schemeClr>
                </a:solidFill>
              </a:defRPr>
            </a:lvl9pPr>
          </a:lstStyle>
          <a:p>
            <a:r>
              <a:rPr lang="en-US" dirty="0"/>
              <a:t>Leaders are to lead but emergence of advanced Tech can change or augment their</a:t>
            </a:r>
            <a:r>
              <a:rPr lang="en-US" dirty="0">
                <a:solidFill>
                  <a:srgbClr val="FF0000"/>
                </a:solidFill>
              </a:rPr>
              <a:t> </a:t>
            </a:r>
            <a:r>
              <a:rPr lang="en-US" dirty="0"/>
              <a:t>role (Smith and Green, 2018, </a:t>
            </a:r>
            <a:r>
              <a:rPr lang="en-US" dirty="0" err="1"/>
              <a:t>Wogu</a:t>
            </a:r>
            <a:r>
              <a:rPr lang="en-US" dirty="0"/>
              <a:t> et al., 2017, Quan and Sanderson, 2018). </a:t>
            </a:r>
          </a:p>
          <a:p>
            <a:r>
              <a:rPr lang="en-US" dirty="0"/>
              <a:t>Automated decision will be a key tool for leaders or decision makers (Harris and Davenport, 2005)</a:t>
            </a:r>
          </a:p>
          <a:p>
            <a:r>
              <a:rPr lang="en-US" dirty="0"/>
              <a:t>Leadership will have to supervise both humans &amp; machines (Robots) (Smith &amp; Green, 2018)</a:t>
            </a:r>
          </a:p>
          <a:p>
            <a:r>
              <a:rPr lang="en-US" dirty="0"/>
              <a:t>Critical factors and future challenges for leaders in the implementation of Industry 4.0 such as lack of skilled workforce, aging society, increasing product variability, new process of decision making (Shamim et al., 2016, </a:t>
            </a:r>
            <a:r>
              <a:rPr lang="en-US" dirty="0" err="1"/>
              <a:t>Wogu</a:t>
            </a:r>
            <a:r>
              <a:rPr lang="en-US" dirty="0"/>
              <a:t> et al., 2017, </a:t>
            </a:r>
            <a:r>
              <a:rPr lang="en-US" dirty="0" err="1"/>
              <a:t>Quan</a:t>
            </a:r>
            <a:r>
              <a:rPr lang="en-US" dirty="0"/>
              <a:t> and Sanderson, 2018). </a:t>
            </a:r>
          </a:p>
        </p:txBody>
      </p:sp>
      <p:pic>
        <p:nvPicPr>
          <p:cNvPr id="7" name="Picture 6">
            <a:extLst>
              <a:ext uri="{FF2B5EF4-FFF2-40B4-BE49-F238E27FC236}">
                <a16:creationId xmlns:a16="http://schemas.microsoft.com/office/drawing/2014/main" id="{12FF7D5D-5311-884A-8634-C4521079741C}"/>
              </a:ext>
            </a:extLst>
          </p:cNvPr>
          <p:cNvPicPr>
            <a:picLocks noChangeAspect="1"/>
          </p:cNvPicPr>
          <p:nvPr/>
        </p:nvPicPr>
        <p:blipFill>
          <a:blip r:embed="rId3"/>
          <a:srcRect/>
          <a:stretch/>
        </p:blipFill>
        <p:spPr>
          <a:xfrm>
            <a:off x="0" y="4953000"/>
            <a:ext cx="12192000" cy="1905000"/>
          </a:xfrm>
          <a:prstGeom prst="rect">
            <a:avLst/>
          </a:prstGeom>
        </p:spPr>
      </p:pic>
    </p:spTree>
    <p:extLst>
      <p:ext uri="{BB962C8B-B14F-4D97-AF65-F5344CB8AC3E}">
        <p14:creationId xmlns:p14="http://schemas.microsoft.com/office/powerpoint/2010/main" val="2862365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1000"/>
                                        <p:tgtEl>
                                          <p:spTgt spid="6">
                                            <p:txEl>
                                              <p:pRg st="1" end="1"/>
                                            </p:txEl>
                                          </p:spTgt>
                                        </p:tgtEl>
                                      </p:cBhvr>
                                    </p:animEffect>
                                    <p:anim calcmode="lin" valueType="num">
                                      <p:cBhvr>
                                        <p:cTn id="22"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1000"/>
                                        <p:tgtEl>
                                          <p:spTgt spid="6">
                                            <p:txEl>
                                              <p:pRg st="2" end="2"/>
                                            </p:txEl>
                                          </p:spTgt>
                                        </p:tgtEl>
                                      </p:cBhvr>
                                    </p:animEffect>
                                    <p:anim calcmode="lin" valueType="num">
                                      <p:cBhvr>
                                        <p:cTn id="2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Effect transition="in" filter="fade">
                                      <p:cBhvr>
                                        <p:cTn id="35" dur="1000"/>
                                        <p:tgtEl>
                                          <p:spTgt spid="6">
                                            <p:txEl>
                                              <p:pRg st="3" end="3"/>
                                            </p:txEl>
                                          </p:spTgt>
                                        </p:tgtEl>
                                      </p:cBhvr>
                                    </p:animEffect>
                                    <p:anim calcmode="lin" valueType="num">
                                      <p:cBhvr>
                                        <p:cTn id="36"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2B903B57E5BD34AAA29B42E297278DD" ma:contentTypeVersion="12" ma:contentTypeDescription="Create a new document." ma:contentTypeScope="" ma:versionID="f84873a78ace0ae61abc8906c966b55a">
  <xsd:schema xmlns:xsd="http://www.w3.org/2001/XMLSchema" xmlns:xs="http://www.w3.org/2001/XMLSchema" xmlns:p="http://schemas.microsoft.com/office/2006/metadata/properties" xmlns:ns3="29d83a06-1e94-4fd2-9814-cac69bf57521" xmlns:ns4="3cfd1688-ed05-46e4-9609-a7034be7dfca" targetNamespace="http://schemas.microsoft.com/office/2006/metadata/properties" ma:root="true" ma:fieldsID="87b0a6b5650805007da55a10a0e990dd" ns3:_="" ns4:_="">
    <xsd:import namespace="29d83a06-1e94-4fd2-9814-cac69bf57521"/>
    <xsd:import namespace="3cfd1688-ed05-46e4-9609-a7034be7dfc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d83a06-1e94-4fd2-9814-cac69bf575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cfd1688-ed05-46e4-9609-a7034be7dfc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863CB13-88F5-484B-B814-A08D78054FBB}">
  <ds:schemaRefs>
    <ds:schemaRef ds:uri="3cfd1688-ed05-46e4-9609-a7034be7dfca"/>
    <ds:schemaRef ds:uri="http://purl.org/dc/dcmitype/"/>
    <ds:schemaRef ds:uri="http://purl.org/dc/terms/"/>
    <ds:schemaRef ds:uri="http://schemas.microsoft.com/office/2006/metadata/properties"/>
    <ds:schemaRef ds:uri="http://purl.org/dc/elements/1.1/"/>
    <ds:schemaRef ds:uri="29d83a06-1e94-4fd2-9814-cac69bf57521"/>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s>
</ds:datastoreItem>
</file>

<file path=customXml/itemProps2.xml><?xml version="1.0" encoding="utf-8"?>
<ds:datastoreItem xmlns:ds="http://schemas.openxmlformats.org/officeDocument/2006/customXml" ds:itemID="{16A2085A-5E15-4893-8D67-3BE868C4A7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d83a06-1e94-4fd2-9814-cac69bf57521"/>
    <ds:schemaRef ds:uri="3cfd1688-ed05-46e4-9609-a7034be7df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F1F1DE7-2A7B-41B3-BEFA-A1E57B1C8D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3877</TotalTime>
  <Words>2469</Words>
  <Application>Microsoft Macintosh PowerPoint</Application>
  <PresentationFormat>Widescreen</PresentationFormat>
  <Paragraphs>417</Paragraphs>
  <Slides>29</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Abhaya Libre</vt: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Dafydd Davies [eed]</dc:creator>
  <cp:lastModifiedBy>Faisal Shahzad [fas9]</cp:lastModifiedBy>
  <cp:revision>76</cp:revision>
  <dcterms:created xsi:type="dcterms:W3CDTF">2020-05-18T14:38:34Z</dcterms:created>
  <dcterms:modified xsi:type="dcterms:W3CDTF">2021-05-15T22:45:30Z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0x01010092B903B57E5BD34AAA29B42E297278DD</vt:lpwstr>
  </property>
</Properties>
</file>