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59" r:id="rId8"/>
    <p:sldId id="260" r:id="rId9"/>
    <p:sldId id="261" r:id="rId10"/>
    <p:sldId id="264" r:id="rId11"/>
    <p:sldId id="265" r:id="rId12"/>
    <p:sldId id="266" r:id="rId13"/>
    <p:sldId id="267"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5/14/2021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5/14/2021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5/14/2021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5/14/2021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5/14/2021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5/14/2021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ECA78-ED80-4A3C-BFE9-46E8A07F6694}"/>
              </a:ext>
            </a:extLst>
          </p:cNvPr>
          <p:cNvSpPr>
            <a:spLocks noGrp="1"/>
          </p:cNvSpPr>
          <p:nvPr>
            <p:ph type="ctrTitle"/>
          </p:nvPr>
        </p:nvSpPr>
        <p:spPr/>
        <p:txBody>
          <a:bodyPr/>
          <a:lstStyle/>
          <a:p>
            <a:r>
              <a:rPr lang="en-US" sz="4000" b="1" dirty="0"/>
              <a:t>Effect of Social media influencers and brand endorsers on brand loyalty through brand image</a:t>
            </a:r>
            <a:endParaRPr lang="en-US" sz="11500" b="1" dirty="0"/>
          </a:p>
        </p:txBody>
      </p:sp>
      <p:sp>
        <p:nvSpPr>
          <p:cNvPr id="3" name="Subtitle 2">
            <a:extLst>
              <a:ext uri="{FF2B5EF4-FFF2-40B4-BE49-F238E27FC236}">
                <a16:creationId xmlns:a16="http://schemas.microsoft.com/office/drawing/2014/main" id="{91D7623E-7AD5-44CE-8A0C-1D89AAD1B0EE}"/>
              </a:ext>
            </a:extLst>
          </p:cNvPr>
          <p:cNvSpPr>
            <a:spLocks noGrp="1"/>
          </p:cNvSpPr>
          <p:nvPr>
            <p:ph type="subTitle" idx="1"/>
          </p:nvPr>
        </p:nvSpPr>
        <p:spPr>
          <a:xfrm>
            <a:off x="2679905" y="4258120"/>
            <a:ext cx="6831673" cy="1086237"/>
          </a:xfrm>
        </p:spPr>
        <p:txBody>
          <a:bodyPr/>
          <a:lstStyle/>
          <a:p>
            <a:r>
              <a:rPr lang="en-US" dirty="0"/>
              <a:t>-Dhruv SAINI, Megha SHARMA &amp; Sharad GUPTA</a:t>
            </a:r>
          </a:p>
        </p:txBody>
      </p:sp>
      <p:sp>
        <p:nvSpPr>
          <p:cNvPr id="4" name="TextBox 3">
            <a:extLst>
              <a:ext uri="{FF2B5EF4-FFF2-40B4-BE49-F238E27FC236}">
                <a16:creationId xmlns:a16="http://schemas.microsoft.com/office/drawing/2014/main" id="{DA16D633-0E18-4137-9650-6C52DF8B1F18}"/>
              </a:ext>
            </a:extLst>
          </p:cNvPr>
          <p:cNvSpPr txBox="1"/>
          <p:nvPr/>
        </p:nvSpPr>
        <p:spPr>
          <a:xfrm>
            <a:off x="8229601" y="313314"/>
            <a:ext cx="2332382" cy="1446550"/>
          </a:xfrm>
          <a:prstGeom prst="rect">
            <a:avLst/>
          </a:prstGeom>
          <a:noFill/>
        </p:spPr>
        <p:txBody>
          <a:bodyPr wrap="square" rtlCol="0">
            <a:spAutoFit/>
          </a:bodyPr>
          <a:lstStyle/>
          <a:p>
            <a:r>
              <a:rPr lang="en-US" sz="1400" b="1" dirty="0"/>
              <a:t>Presenting Author-Megha SHARMA</a:t>
            </a:r>
          </a:p>
          <a:p>
            <a:r>
              <a:rPr lang="en-US" sz="1400" b="1" dirty="0"/>
              <a:t>Dhruv SAINI</a:t>
            </a:r>
          </a:p>
          <a:p>
            <a:r>
              <a:rPr lang="en-US" sz="1400" b="1" dirty="0"/>
              <a:t>Track name-MeghaAMI-01</a:t>
            </a:r>
          </a:p>
          <a:p>
            <a:r>
              <a:rPr lang="en-US" sz="1400" b="1" dirty="0"/>
              <a:t>DhruvAMI-01</a:t>
            </a:r>
          </a:p>
          <a:p>
            <a:endParaRPr lang="en-US" dirty="0"/>
          </a:p>
        </p:txBody>
      </p:sp>
    </p:spTree>
    <p:extLst>
      <p:ext uri="{BB962C8B-B14F-4D97-AF65-F5344CB8AC3E}">
        <p14:creationId xmlns:p14="http://schemas.microsoft.com/office/powerpoint/2010/main" val="2716406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0F759-E8A4-41A8-B6F2-A06B24B2CF7C}"/>
              </a:ext>
            </a:extLst>
          </p:cNvPr>
          <p:cNvSpPr>
            <a:spLocks noGrp="1"/>
          </p:cNvSpPr>
          <p:nvPr>
            <p:ph type="title"/>
          </p:nvPr>
        </p:nvSpPr>
        <p:spPr/>
        <p:txBody>
          <a:bodyPr/>
          <a:lstStyle/>
          <a:p>
            <a:r>
              <a:rPr lang="en-US" dirty="0"/>
              <a:t>IMPLICATIONS:</a:t>
            </a:r>
          </a:p>
        </p:txBody>
      </p:sp>
      <p:sp>
        <p:nvSpPr>
          <p:cNvPr id="3" name="Content Placeholder 2">
            <a:extLst>
              <a:ext uri="{FF2B5EF4-FFF2-40B4-BE49-F238E27FC236}">
                <a16:creationId xmlns:a16="http://schemas.microsoft.com/office/drawing/2014/main" id="{2F1A02F0-7F22-49B4-9955-E12DDB6EE019}"/>
              </a:ext>
            </a:extLst>
          </p:cNvPr>
          <p:cNvSpPr>
            <a:spLocks noGrp="1"/>
          </p:cNvSpPr>
          <p:nvPr>
            <p:ph idx="1"/>
          </p:nvPr>
        </p:nvSpPr>
        <p:spPr/>
        <p:txBody>
          <a:bodyPr/>
          <a:lstStyle/>
          <a:p>
            <a:r>
              <a:rPr lang="en-US" dirty="0">
                <a:solidFill>
                  <a:srgbClr val="000000"/>
                </a:solidFill>
                <a:latin typeface="+mj-lt"/>
              </a:rPr>
              <a:t>M</a:t>
            </a:r>
            <a:r>
              <a:rPr lang="en-US" b="0" i="0" dirty="0">
                <a:solidFill>
                  <a:srgbClr val="000000"/>
                </a:solidFill>
                <a:effectLst/>
                <a:latin typeface="+mj-lt"/>
              </a:rPr>
              <a:t>anagers can leverage both CEs as well as SMIs in their advertising strategies.</a:t>
            </a:r>
          </a:p>
          <a:p>
            <a:pPr marL="0" indent="0">
              <a:buNone/>
            </a:pPr>
            <a:endParaRPr lang="en-US" b="0" i="0" dirty="0">
              <a:solidFill>
                <a:srgbClr val="000000"/>
              </a:solidFill>
              <a:effectLst/>
              <a:latin typeface="+mj-lt"/>
            </a:endParaRPr>
          </a:p>
          <a:p>
            <a:r>
              <a:rPr lang="en-US" dirty="0">
                <a:solidFill>
                  <a:srgbClr val="000000"/>
                </a:solidFill>
                <a:latin typeface="+mj-lt"/>
              </a:rPr>
              <a:t>M</a:t>
            </a:r>
            <a:r>
              <a:rPr lang="en-US" b="0" i="0" dirty="0">
                <a:solidFill>
                  <a:srgbClr val="000000"/>
                </a:solidFill>
                <a:effectLst/>
                <a:latin typeface="+mj-lt"/>
              </a:rPr>
              <a:t>anagers can expect to have influence on not only the brand image but also the brand loyalty due to their focus on CEs and SMIs.</a:t>
            </a:r>
          </a:p>
          <a:p>
            <a:pPr marL="0" indent="0">
              <a:buNone/>
            </a:pPr>
            <a:endParaRPr lang="en-US" b="0" i="0" dirty="0">
              <a:solidFill>
                <a:srgbClr val="000000"/>
              </a:solidFill>
              <a:effectLst/>
              <a:latin typeface="+mj-lt"/>
            </a:endParaRPr>
          </a:p>
          <a:p>
            <a:r>
              <a:rPr lang="en-US" dirty="0">
                <a:solidFill>
                  <a:srgbClr val="000000"/>
                </a:solidFill>
                <a:latin typeface="+mj-lt"/>
              </a:rPr>
              <a:t>M</a:t>
            </a:r>
            <a:r>
              <a:rPr lang="en-US" b="0" i="0" dirty="0">
                <a:solidFill>
                  <a:srgbClr val="000000"/>
                </a:solidFill>
                <a:effectLst/>
                <a:latin typeface="+mj-lt"/>
              </a:rPr>
              <a:t>anagers must focus on some important aspects for selecting CEs and SMIs.</a:t>
            </a:r>
            <a:endParaRPr lang="en-US" dirty="0">
              <a:latin typeface="+mj-lt"/>
            </a:endParaRPr>
          </a:p>
        </p:txBody>
      </p:sp>
    </p:spTree>
    <p:extLst>
      <p:ext uri="{BB962C8B-B14F-4D97-AF65-F5344CB8AC3E}">
        <p14:creationId xmlns:p14="http://schemas.microsoft.com/office/powerpoint/2010/main" val="34397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83038-FE5E-4510-82D6-D1857B0C4F1D}"/>
              </a:ext>
            </a:extLst>
          </p:cNvPr>
          <p:cNvSpPr>
            <a:spLocks noGrp="1"/>
          </p:cNvSpPr>
          <p:nvPr>
            <p:ph type="title"/>
          </p:nvPr>
        </p:nvSpPr>
        <p:spPr>
          <a:xfrm>
            <a:off x="1371600" y="685800"/>
            <a:ext cx="9601200" cy="796771"/>
          </a:xfrm>
        </p:spPr>
        <p:txBody>
          <a:bodyPr/>
          <a:lstStyle/>
          <a:p>
            <a:r>
              <a:rPr lang="en-US" dirty="0"/>
              <a:t>CONCLUSION:</a:t>
            </a:r>
          </a:p>
        </p:txBody>
      </p:sp>
      <p:sp>
        <p:nvSpPr>
          <p:cNvPr id="3" name="Content Placeholder 2">
            <a:extLst>
              <a:ext uri="{FF2B5EF4-FFF2-40B4-BE49-F238E27FC236}">
                <a16:creationId xmlns:a16="http://schemas.microsoft.com/office/drawing/2014/main" id="{9942F22C-4101-4BEB-B30D-0C7F605DD187}"/>
              </a:ext>
            </a:extLst>
          </p:cNvPr>
          <p:cNvSpPr>
            <a:spLocks noGrp="1"/>
          </p:cNvSpPr>
          <p:nvPr>
            <p:ph idx="1"/>
          </p:nvPr>
        </p:nvSpPr>
        <p:spPr>
          <a:xfrm>
            <a:off x="1295400" y="1631272"/>
            <a:ext cx="9601200" cy="1023152"/>
          </a:xfrm>
        </p:spPr>
        <p:txBody>
          <a:bodyPr/>
          <a:lstStyle/>
          <a:p>
            <a:r>
              <a:rPr lang="en-US" b="0" i="0" dirty="0">
                <a:solidFill>
                  <a:srgbClr val="000000"/>
                </a:solidFill>
                <a:effectLst/>
                <a:latin typeface="+mj-lt"/>
              </a:rPr>
              <a:t>We set out to explore how CEs and SMIs impact brand loyalty using secondary sources of information. </a:t>
            </a:r>
          </a:p>
          <a:p>
            <a:pPr marL="0" indent="0">
              <a:buNone/>
            </a:pPr>
            <a:endParaRPr lang="en-US" dirty="0"/>
          </a:p>
        </p:txBody>
      </p:sp>
      <p:sp>
        <p:nvSpPr>
          <p:cNvPr id="4" name="Title 1">
            <a:extLst>
              <a:ext uri="{FF2B5EF4-FFF2-40B4-BE49-F238E27FC236}">
                <a16:creationId xmlns:a16="http://schemas.microsoft.com/office/drawing/2014/main" id="{570877DB-4D60-4C4F-BFC6-94CB133C1FB4}"/>
              </a:ext>
            </a:extLst>
          </p:cNvPr>
          <p:cNvSpPr txBox="1">
            <a:spLocks/>
          </p:cNvSpPr>
          <p:nvPr/>
        </p:nvSpPr>
        <p:spPr>
          <a:xfrm>
            <a:off x="1371600" y="2803125"/>
            <a:ext cx="9601200" cy="796771"/>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dirty="0"/>
              <a:t>FUTURE SCOPE OF STUDY:</a:t>
            </a:r>
          </a:p>
        </p:txBody>
      </p:sp>
      <p:sp>
        <p:nvSpPr>
          <p:cNvPr id="5" name="Content Placeholder 2">
            <a:extLst>
              <a:ext uri="{FF2B5EF4-FFF2-40B4-BE49-F238E27FC236}">
                <a16:creationId xmlns:a16="http://schemas.microsoft.com/office/drawing/2014/main" id="{EFBA13A1-92E2-4463-930B-BF7097F45439}"/>
              </a:ext>
            </a:extLst>
          </p:cNvPr>
          <p:cNvSpPr txBox="1">
            <a:spLocks/>
          </p:cNvSpPr>
          <p:nvPr/>
        </p:nvSpPr>
        <p:spPr>
          <a:xfrm>
            <a:off x="1465556" y="3834413"/>
            <a:ext cx="9601200" cy="2477610"/>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b="0" i="0" dirty="0">
                <a:solidFill>
                  <a:srgbClr val="000000"/>
                </a:solidFill>
                <a:effectLst/>
                <a:latin typeface="+mj-lt"/>
              </a:rPr>
              <a:t>The first of these would be the examination of these multiple pathways from CEs and SMIs to brand loyalty.</a:t>
            </a:r>
          </a:p>
          <a:p>
            <a:r>
              <a:rPr lang="en-US" b="0" i="0" dirty="0">
                <a:solidFill>
                  <a:srgbClr val="000000"/>
                </a:solidFill>
                <a:effectLst/>
                <a:latin typeface="+mj-lt"/>
              </a:rPr>
              <a:t>Second, future research can compare effectiveness of CEs and SMIs through these pathways. </a:t>
            </a:r>
            <a:endParaRPr lang="en-US" dirty="0">
              <a:solidFill>
                <a:srgbClr val="000000"/>
              </a:solidFill>
              <a:latin typeface="+mj-lt"/>
            </a:endParaRPr>
          </a:p>
          <a:p>
            <a:r>
              <a:rPr lang="en-US" b="0" i="0" dirty="0">
                <a:solidFill>
                  <a:srgbClr val="000000"/>
                </a:solidFill>
                <a:effectLst/>
                <a:latin typeface="+mj-lt"/>
              </a:rPr>
              <a:t>Third, future research can compare these pathways across product categories and geographic locations.</a:t>
            </a:r>
            <a:endParaRPr lang="en-US" dirty="0">
              <a:solidFill>
                <a:srgbClr val="000000"/>
              </a:solidFill>
              <a:latin typeface="+mj-lt"/>
            </a:endParaRPr>
          </a:p>
        </p:txBody>
      </p:sp>
    </p:spTree>
    <p:extLst>
      <p:ext uri="{BB962C8B-B14F-4D97-AF65-F5344CB8AC3E}">
        <p14:creationId xmlns:p14="http://schemas.microsoft.com/office/powerpoint/2010/main" val="128792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D4E92-9EB5-4D01-A817-7750FFB7F946}"/>
              </a:ext>
            </a:extLst>
          </p:cNvPr>
          <p:cNvSpPr>
            <a:spLocks noGrp="1"/>
          </p:cNvSpPr>
          <p:nvPr>
            <p:ph type="title"/>
          </p:nvPr>
        </p:nvSpPr>
        <p:spPr>
          <a:xfrm>
            <a:off x="1611297" y="2752078"/>
            <a:ext cx="9601200" cy="2511826"/>
          </a:xfrm>
        </p:spPr>
        <p:txBody>
          <a:bodyPr>
            <a:normAutofit/>
          </a:bodyPr>
          <a:lstStyle/>
          <a:p>
            <a:pPr algn="ctr"/>
            <a:r>
              <a:rPr lang="en-US" sz="7200" b="1" dirty="0"/>
              <a:t>THANK YOU!</a:t>
            </a:r>
          </a:p>
        </p:txBody>
      </p:sp>
    </p:spTree>
    <p:extLst>
      <p:ext uri="{BB962C8B-B14F-4D97-AF65-F5344CB8AC3E}">
        <p14:creationId xmlns:p14="http://schemas.microsoft.com/office/powerpoint/2010/main" val="2305037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4C0B9-9560-47C7-B184-456271CD56B4}"/>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20A45A74-4CBF-47ED-BE91-4F8CB4D34225}"/>
              </a:ext>
            </a:extLst>
          </p:cNvPr>
          <p:cNvSpPr>
            <a:spLocks noGrp="1"/>
          </p:cNvSpPr>
          <p:nvPr>
            <p:ph idx="1"/>
          </p:nvPr>
        </p:nvSpPr>
        <p:spPr>
          <a:xfrm>
            <a:off x="1371600" y="1917577"/>
            <a:ext cx="9601200" cy="3949823"/>
          </a:xfrm>
        </p:spPr>
        <p:txBody>
          <a:bodyPr/>
          <a:lstStyle/>
          <a:p>
            <a:r>
              <a:rPr lang="en-US" dirty="0"/>
              <a:t>Celebrity Endorsement (CE) and Social Media Influencers (SMI): an Important tool for Customer Decision Making Purpose.</a:t>
            </a:r>
          </a:p>
          <a:p>
            <a:pPr marL="0" indent="0">
              <a:buNone/>
            </a:pPr>
            <a:endParaRPr lang="en-US" dirty="0"/>
          </a:p>
          <a:p>
            <a:r>
              <a:rPr lang="en-US" dirty="0">
                <a:solidFill>
                  <a:srgbClr val="000000"/>
                </a:solidFill>
                <a:latin typeface="+mj-lt"/>
              </a:rPr>
              <a:t>A</a:t>
            </a:r>
            <a:r>
              <a:rPr lang="en-US" b="0" i="0" dirty="0">
                <a:solidFill>
                  <a:srgbClr val="000000"/>
                </a:solidFill>
                <a:effectLst/>
                <a:latin typeface="+mj-lt"/>
              </a:rPr>
              <a:t>ims at developing a model of relationships among CEs, SMIs, brand image, and brand loyalty. </a:t>
            </a:r>
          </a:p>
          <a:p>
            <a:pPr marL="0" indent="0">
              <a:buNone/>
            </a:pPr>
            <a:endParaRPr lang="en-US" b="0" i="0" dirty="0">
              <a:solidFill>
                <a:srgbClr val="000000"/>
              </a:solidFill>
              <a:effectLst/>
              <a:latin typeface="+mj-lt"/>
            </a:endParaRPr>
          </a:p>
          <a:p>
            <a:r>
              <a:rPr lang="en-US" b="0" i="0" dirty="0">
                <a:solidFill>
                  <a:srgbClr val="000000"/>
                </a:solidFill>
                <a:effectLst/>
                <a:latin typeface="+mj-lt"/>
              </a:rPr>
              <a:t>Important managerial implications and multiple directions for future research conclude this article. </a:t>
            </a:r>
            <a:endParaRPr lang="en-US" dirty="0">
              <a:latin typeface="+mj-lt"/>
            </a:endParaRPr>
          </a:p>
        </p:txBody>
      </p:sp>
    </p:spTree>
    <p:extLst>
      <p:ext uri="{BB962C8B-B14F-4D97-AF65-F5344CB8AC3E}">
        <p14:creationId xmlns:p14="http://schemas.microsoft.com/office/powerpoint/2010/main" val="60827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BDF17-8828-4E30-B4ED-084C4FFE878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2A97148-8243-465B-8CE1-5A4BB324CCBB}"/>
              </a:ext>
            </a:extLst>
          </p:cNvPr>
          <p:cNvSpPr>
            <a:spLocks noGrp="1"/>
          </p:cNvSpPr>
          <p:nvPr>
            <p:ph idx="1"/>
          </p:nvPr>
        </p:nvSpPr>
        <p:spPr>
          <a:xfrm>
            <a:off x="1371600" y="1926454"/>
            <a:ext cx="9601200" cy="4438835"/>
          </a:xfrm>
        </p:spPr>
        <p:txBody>
          <a:bodyPr>
            <a:normAutofit lnSpcReduction="10000"/>
          </a:bodyPr>
          <a:lstStyle/>
          <a:p>
            <a:r>
              <a:rPr lang="en-US" b="0" i="0" dirty="0">
                <a:solidFill>
                  <a:srgbClr val="000000"/>
                </a:solidFill>
                <a:effectLst/>
                <a:latin typeface="+mj-lt"/>
              </a:rPr>
              <a:t>Very often, marketers spend lot of their resources in terms of money and effort to endorse and advertise their products and services through SMI and CE (Erdogan, 1999). </a:t>
            </a:r>
          </a:p>
          <a:p>
            <a:pPr marL="0" indent="0">
              <a:buNone/>
            </a:pPr>
            <a:endParaRPr lang="en-US" b="0" i="0" dirty="0">
              <a:solidFill>
                <a:srgbClr val="000000"/>
              </a:solidFill>
              <a:effectLst/>
              <a:latin typeface="+mj-lt"/>
            </a:endParaRPr>
          </a:p>
          <a:p>
            <a:r>
              <a:rPr lang="en-US" b="0" i="0" dirty="0">
                <a:solidFill>
                  <a:srgbClr val="000000"/>
                </a:solidFill>
                <a:effectLst/>
                <a:latin typeface="+mj-lt"/>
              </a:rPr>
              <a:t>CEs help in increasing awareness of the brand and creating a positive image of the brand in consumer’s mind (Sharma &amp; Kumar, 2013).</a:t>
            </a:r>
          </a:p>
          <a:p>
            <a:pPr marL="0" indent="0">
              <a:buNone/>
            </a:pPr>
            <a:endParaRPr lang="en-US" b="0" i="0" dirty="0">
              <a:solidFill>
                <a:srgbClr val="000000"/>
              </a:solidFill>
              <a:effectLst/>
              <a:latin typeface="+mj-lt"/>
            </a:endParaRPr>
          </a:p>
          <a:p>
            <a:r>
              <a:rPr lang="en-US" b="0" i="0" dirty="0">
                <a:solidFill>
                  <a:srgbClr val="000000"/>
                </a:solidFill>
                <a:effectLst/>
                <a:latin typeface="+mj-lt"/>
              </a:rPr>
              <a:t>CEs remain the primary tools in mass media till a few years back.</a:t>
            </a:r>
          </a:p>
          <a:p>
            <a:pPr marL="0" indent="0">
              <a:buNone/>
            </a:pPr>
            <a:endParaRPr lang="en-US" dirty="0">
              <a:solidFill>
                <a:srgbClr val="000000"/>
              </a:solidFill>
              <a:latin typeface="+mj-lt"/>
            </a:endParaRPr>
          </a:p>
          <a:p>
            <a:r>
              <a:rPr lang="en-US" b="0" i="0" dirty="0">
                <a:solidFill>
                  <a:srgbClr val="000000"/>
                </a:solidFill>
                <a:effectLst/>
                <a:latin typeface="+mj-lt"/>
              </a:rPr>
              <a:t>With the increasing acceptance of social media in today’s fast-paced life, many SMIs impact the buying decision of consumers by improving brand image and consequently the brand loyalty of the consumers</a:t>
            </a:r>
            <a:endParaRPr lang="en-US" dirty="0">
              <a:latin typeface="+mj-lt"/>
            </a:endParaRPr>
          </a:p>
        </p:txBody>
      </p:sp>
    </p:spTree>
    <p:extLst>
      <p:ext uri="{BB962C8B-B14F-4D97-AF65-F5344CB8AC3E}">
        <p14:creationId xmlns:p14="http://schemas.microsoft.com/office/powerpoint/2010/main" val="244767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7C8B0-F79A-4E4C-8CD9-D1CFBCCC7747}"/>
              </a:ext>
            </a:extLst>
          </p:cNvPr>
          <p:cNvSpPr>
            <a:spLocks noGrp="1"/>
          </p:cNvSpPr>
          <p:nvPr>
            <p:ph type="title"/>
          </p:nvPr>
        </p:nvSpPr>
        <p:spPr>
          <a:xfrm>
            <a:off x="1371600" y="685800"/>
            <a:ext cx="9601200" cy="903303"/>
          </a:xfrm>
        </p:spPr>
        <p:txBody>
          <a:bodyPr/>
          <a:lstStyle/>
          <a:p>
            <a:r>
              <a:rPr lang="en-US" dirty="0"/>
              <a:t>LITERATURE REVIEW:</a:t>
            </a:r>
          </a:p>
        </p:txBody>
      </p:sp>
      <p:sp>
        <p:nvSpPr>
          <p:cNvPr id="3" name="Text Placeholder 2">
            <a:extLst>
              <a:ext uri="{FF2B5EF4-FFF2-40B4-BE49-F238E27FC236}">
                <a16:creationId xmlns:a16="http://schemas.microsoft.com/office/drawing/2014/main" id="{FDE1B3FC-76C8-43A9-B659-7F642675E3FB}"/>
              </a:ext>
            </a:extLst>
          </p:cNvPr>
          <p:cNvSpPr>
            <a:spLocks noGrp="1"/>
          </p:cNvSpPr>
          <p:nvPr>
            <p:ph type="body" idx="1"/>
          </p:nvPr>
        </p:nvSpPr>
        <p:spPr>
          <a:xfrm>
            <a:off x="1371600" y="1553028"/>
            <a:ext cx="4443984" cy="823912"/>
          </a:xfrm>
        </p:spPr>
        <p:txBody>
          <a:bodyPr/>
          <a:lstStyle/>
          <a:p>
            <a:r>
              <a:rPr lang="en-US" sz="2800" dirty="0"/>
              <a:t>CELEBRITY ENDORSEMENTS:</a:t>
            </a:r>
          </a:p>
        </p:txBody>
      </p:sp>
      <p:sp>
        <p:nvSpPr>
          <p:cNvPr id="4" name="Content Placeholder 3">
            <a:extLst>
              <a:ext uri="{FF2B5EF4-FFF2-40B4-BE49-F238E27FC236}">
                <a16:creationId xmlns:a16="http://schemas.microsoft.com/office/drawing/2014/main" id="{EED10236-8463-4CFA-9A06-D147D54D55FC}"/>
              </a:ext>
            </a:extLst>
          </p:cNvPr>
          <p:cNvSpPr>
            <a:spLocks noGrp="1"/>
          </p:cNvSpPr>
          <p:nvPr>
            <p:ph sz="half" idx="2"/>
          </p:nvPr>
        </p:nvSpPr>
        <p:spPr>
          <a:xfrm>
            <a:off x="1371600" y="2547891"/>
            <a:ext cx="4443984" cy="4101484"/>
          </a:xfrm>
        </p:spPr>
        <p:txBody>
          <a:bodyPr>
            <a:normAutofit/>
          </a:bodyPr>
          <a:lstStyle/>
          <a:p>
            <a:r>
              <a:rPr lang="en-US" sz="1800" b="0" i="0" dirty="0">
                <a:solidFill>
                  <a:srgbClr val="000000"/>
                </a:solidFill>
                <a:effectLst/>
                <a:latin typeface="+mj-lt"/>
              </a:rPr>
              <a:t>Celebrity endorser is a person whom people know for his/her achievements in his/her respective fields other than that of the products or services that he/she endorse (Friedman and Friedman, 1979).</a:t>
            </a:r>
          </a:p>
          <a:p>
            <a:pPr marL="0" indent="0">
              <a:buNone/>
            </a:pPr>
            <a:endParaRPr lang="en-US" sz="1800" b="0" i="0" dirty="0">
              <a:solidFill>
                <a:srgbClr val="000000"/>
              </a:solidFill>
              <a:effectLst/>
              <a:latin typeface="+mj-lt"/>
            </a:endParaRPr>
          </a:p>
          <a:p>
            <a:r>
              <a:rPr lang="en-US" sz="1800" dirty="0">
                <a:solidFill>
                  <a:srgbClr val="000000"/>
                </a:solidFill>
                <a:latin typeface="+mj-lt"/>
              </a:rPr>
              <a:t>T</a:t>
            </a:r>
            <a:r>
              <a:rPr lang="en-US" sz="1800" b="0" i="0" dirty="0">
                <a:solidFill>
                  <a:srgbClr val="000000"/>
                </a:solidFill>
                <a:effectLst/>
                <a:latin typeface="+mj-lt"/>
              </a:rPr>
              <a:t>here can be negative impact of celebrity endorsement as well if there is over endorsement or in case the celebrity’s reputation nosedives due to any unforeseen reason (Hassan &amp; Jamil, 2014). </a:t>
            </a:r>
            <a:endParaRPr lang="en-US" dirty="0">
              <a:latin typeface="+mj-lt"/>
            </a:endParaRPr>
          </a:p>
        </p:txBody>
      </p:sp>
      <p:sp>
        <p:nvSpPr>
          <p:cNvPr id="5" name="Text Placeholder 4">
            <a:extLst>
              <a:ext uri="{FF2B5EF4-FFF2-40B4-BE49-F238E27FC236}">
                <a16:creationId xmlns:a16="http://schemas.microsoft.com/office/drawing/2014/main" id="{7FC10F2E-A699-4D59-871A-64BF97C6942F}"/>
              </a:ext>
            </a:extLst>
          </p:cNvPr>
          <p:cNvSpPr>
            <a:spLocks noGrp="1"/>
          </p:cNvSpPr>
          <p:nvPr>
            <p:ph type="body" sz="quarter" idx="3"/>
          </p:nvPr>
        </p:nvSpPr>
        <p:spPr>
          <a:xfrm>
            <a:off x="6525014" y="1553028"/>
            <a:ext cx="4443984" cy="823912"/>
          </a:xfrm>
        </p:spPr>
        <p:txBody>
          <a:bodyPr/>
          <a:lstStyle/>
          <a:p>
            <a:r>
              <a:rPr lang="en-US" sz="2800" dirty="0"/>
              <a:t>SOCIAL MEDIA INFLUENCERS:</a:t>
            </a:r>
          </a:p>
        </p:txBody>
      </p:sp>
      <p:sp>
        <p:nvSpPr>
          <p:cNvPr id="6" name="Content Placeholder 5">
            <a:extLst>
              <a:ext uri="{FF2B5EF4-FFF2-40B4-BE49-F238E27FC236}">
                <a16:creationId xmlns:a16="http://schemas.microsoft.com/office/drawing/2014/main" id="{E3F1CCED-7941-4824-B971-55A80ABD3FBA}"/>
              </a:ext>
            </a:extLst>
          </p:cNvPr>
          <p:cNvSpPr>
            <a:spLocks noGrp="1"/>
          </p:cNvSpPr>
          <p:nvPr>
            <p:ph sz="quarter" idx="4"/>
          </p:nvPr>
        </p:nvSpPr>
        <p:spPr>
          <a:xfrm>
            <a:off x="6525014" y="2547891"/>
            <a:ext cx="4443984" cy="4101484"/>
          </a:xfrm>
        </p:spPr>
        <p:txBody>
          <a:bodyPr>
            <a:normAutofit/>
          </a:bodyPr>
          <a:lstStyle/>
          <a:p>
            <a:r>
              <a:rPr lang="en-US" sz="1800" b="0" i="0" dirty="0">
                <a:solidFill>
                  <a:srgbClr val="000000"/>
                </a:solidFill>
                <a:effectLst/>
                <a:latin typeface="+mj-lt"/>
              </a:rPr>
              <a:t>SMI is considered as a person who has gained high popularity on social media sites and social networking sites. We refer to social media sites and social networking sites collectively as “Social Media”.</a:t>
            </a:r>
          </a:p>
          <a:p>
            <a:pPr marL="0" indent="0">
              <a:buNone/>
            </a:pPr>
            <a:endParaRPr lang="en-US" sz="1800" b="0" i="0" dirty="0">
              <a:solidFill>
                <a:srgbClr val="000000"/>
              </a:solidFill>
              <a:effectLst/>
              <a:latin typeface="+mj-lt"/>
            </a:endParaRPr>
          </a:p>
          <a:p>
            <a:r>
              <a:rPr lang="en-US" sz="1800" b="0" i="0" dirty="0">
                <a:solidFill>
                  <a:srgbClr val="000000"/>
                </a:solidFill>
                <a:effectLst/>
                <a:latin typeface="+mj-lt"/>
              </a:rPr>
              <a:t>More consumers buy based on recommendations of SMIs as compared to that of family members and thus showing that SMIs are trusted higher than family members for their recommendations for buying any product (Jain et al., 2016). </a:t>
            </a:r>
            <a:endParaRPr lang="en-US" dirty="0">
              <a:latin typeface="+mj-lt"/>
            </a:endParaRPr>
          </a:p>
        </p:txBody>
      </p:sp>
    </p:spTree>
    <p:extLst>
      <p:ext uri="{BB962C8B-B14F-4D97-AF65-F5344CB8AC3E}">
        <p14:creationId xmlns:p14="http://schemas.microsoft.com/office/powerpoint/2010/main" val="112169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60F0810-B793-46D3-8FF6-442708FA6A67}"/>
              </a:ext>
            </a:extLst>
          </p:cNvPr>
          <p:cNvSpPr>
            <a:spLocks noGrp="1"/>
          </p:cNvSpPr>
          <p:nvPr>
            <p:ph type="body" idx="1"/>
          </p:nvPr>
        </p:nvSpPr>
        <p:spPr>
          <a:xfrm>
            <a:off x="1371600" y="1032147"/>
            <a:ext cx="4443984" cy="823912"/>
          </a:xfrm>
        </p:spPr>
        <p:txBody>
          <a:bodyPr/>
          <a:lstStyle/>
          <a:p>
            <a:r>
              <a:rPr lang="en-US" dirty="0"/>
              <a:t>BRAND IMAGE:</a:t>
            </a:r>
          </a:p>
        </p:txBody>
      </p:sp>
      <p:sp>
        <p:nvSpPr>
          <p:cNvPr id="4" name="Content Placeholder 3">
            <a:extLst>
              <a:ext uri="{FF2B5EF4-FFF2-40B4-BE49-F238E27FC236}">
                <a16:creationId xmlns:a16="http://schemas.microsoft.com/office/drawing/2014/main" id="{30512A44-0F0C-4C16-B9A6-BFD388980CAE}"/>
              </a:ext>
            </a:extLst>
          </p:cNvPr>
          <p:cNvSpPr>
            <a:spLocks noGrp="1"/>
          </p:cNvSpPr>
          <p:nvPr>
            <p:ph sz="half" idx="2"/>
          </p:nvPr>
        </p:nvSpPr>
        <p:spPr>
          <a:xfrm>
            <a:off x="1371600" y="2183907"/>
            <a:ext cx="4443984" cy="3888419"/>
          </a:xfrm>
        </p:spPr>
        <p:txBody>
          <a:bodyPr>
            <a:normAutofit lnSpcReduction="10000"/>
          </a:bodyPr>
          <a:lstStyle/>
          <a:p>
            <a:r>
              <a:rPr lang="en-US" b="0" i="0" dirty="0">
                <a:solidFill>
                  <a:srgbClr val="000000"/>
                </a:solidFill>
                <a:effectLst/>
                <a:latin typeface="+mj-lt"/>
              </a:rPr>
              <a:t>Brand image can be defined as a set of beliefs and ideas that people have about a particular brand.</a:t>
            </a:r>
          </a:p>
          <a:p>
            <a:pPr marL="0" indent="0">
              <a:buNone/>
            </a:pPr>
            <a:endParaRPr lang="en-US" b="0" i="0" dirty="0">
              <a:solidFill>
                <a:srgbClr val="000000"/>
              </a:solidFill>
              <a:effectLst/>
              <a:latin typeface="+mj-lt"/>
            </a:endParaRPr>
          </a:p>
          <a:p>
            <a:r>
              <a:rPr lang="en-US" b="0" i="0" dirty="0">
                <a:solidFill>
                  <a:srgbClr val="000000"/>
                </a:solidFill>
                <a:effectLst/>
                <a:latin typeface="+mj-lt"/>
              </a:rPr>
              <a:t>Formulated based on recommendations, viewpoint, and suggestions offered by celebrity endorsers, social media influencers, family, friends, and others.</a:t>
            </a:r>
          </a:p>
          <a:p>
            <a:endParaRPr lang="en-US" dirty="0"/>
          </a:p>
        </p:txBody>
      </p:sp>
      <p:sp>
        <p:nvSpPr>
          <p:cNvPr id="5" name="Text Placeholder 4">
            <a:extLst>
              <a:ext uri="{FF2B5EF4-FFF2-40B4-BE49-F238E27FC236}">
                <a16:creationId xmlns:a16="http://schemas.microsoft.com/office/drawing/2014/main" id="{C3573EA0-37C4-4335-B718-969C27923DB4}"/>
              </a:ext>
            </a:extLst>
          </p:cNvPr>
          <p:cNvSpPr>
            <a:spLocks noGrp="1"/>
          </p:cNvSpPr>
          <p:nvPr>
            <p:ph type="body" sz="quarter" idx="3"/>
          </p:nvPr>
        </p:nvSpPr>
        <p:spPr>
          <a:xfrm>
            <a:off x="6376418" y="1023270"/>
            <a:ext cx="4443984" cy="823912"/>
          </a:xfrm>
        </p:spPr>
        <p:txBody>
          <a:bodyPr/>
          <a:lstStyle/>
          <a:p>
            <a:r>
              <a:rPr lang="en-US" dirty="0"/>
              <a:t>BRAND LOYALTY:</a:t>
            </a:r>
          </a:p>
        </p:txBody>
      </p:sp>
      <p:sp>
        <p:nvSpPr>
          <p:cNvPr id="6" name="Content Placeholder 5">
            <a:extLst>
              <a:ext uri="{FF2B5EF4-FFF2-40B4-BE49-F238E27FC236}">
                <a16:creationId xmlns:a16="http://schemas.microsoft.com/office/drawing/2014/main" id="{C2B463FC-B5B8-49BE-AAF9-69AEEE287363}"/>
              </a:ext>
            </a:extLst>
          </p:cNvPr>
          <p:cNvSpPr>
            <a:spLocks noGrp="1"/>
          </p:cNvSpPr>
          <p:nvPr>
            <p:ph sz="quarter" idx="4"/>
          </p:nvPr>
        </p:nvSpPr>
        <p:spPr>
          <a:xfrm>
            <a:off x="6525014" y="2183907"/>
            <a:ext cx="4443984" cy="3888419"/>
          </a:xfrm>
        </p:spPr>
        <p:txBody>
          <a:bodyPr>
            <a:normAutofit lnSpcReduction="10000"/>
          </a:bodyPr>
          <a:lstStyle/>
          <a:p>
            <a:r>
              <a:rPr lang="en-US" b="0" i="0" dirty="0">
                <a:solidFill>
                  <a:srgbClr val="000000"/>
                </a:solidFill>
                <a:effectLst/>
                <a:latin typeface="+mj-lt"/>
              </a:rPr>
              <a:t>Brand loyalty can be defined as a promise or commitment that the consumer or buyer shows to the seller of the product or service by buying repeatedly from a particular brand without switching to any other brand.</a:t>
            </a:r>
          </a:p>
          <a:p>
            <a:pPr marL="0" indent="0">
              <a:buNone/>
            </a:pPr>
            <a:endParaRPr lang="en-US" b="0" i="0" dirty="0">
              <a:solidFill>
                <a:srgbClr val="000000"/>
              </a:solidFill>
              <a:effectLst/>
              <a:latin typeface="+mj-lt"/>
            </a:endParaRPr>
          </a:p>
          <a:p>
            <a:pPr algn="just" rtl="0" fontAlgn="base"/>
            <a:r>
              <a:rPr lang="en-US" b="0" i="0" dirty="0">
                <a:solidFill>
                  <a:srgbClr val="000000"/>
                </a:solidFill>
                <a:effectLst/>
                <a:latin typeface="+mj-lt"/>
              </a:rPr>
              <a:t>Brand loyalty consists of both behavior and attitude loyalty, and both must be present for brand loyalty (Dick &amp; Badu, 1994; Oliver, 1997).  </a:t>
            </a:r>
          </a:p>
          <a:p>
            <a:pPr marL="0" indent="0" algn="just" rtl="0" fontAlgn="base">
              <a:buNone/>
            </a:pP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86636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5453-BA89-44E3-8CDA-484565B977B4}"/>
              </a:ext>
            </a:extLst>
          </p:cNvPr>
          <p:cNvSpPr>
            <a:spLocks noGrp="1"/>
          </p:cNvSpPr>
          <p:nvPr>
            <p:ph type="title"/>
          </p:nvPr>
        </p:nvSpPr>
        <p:spPr/>
        <p:txBody>
          <a:bodyPr/>
          <a:lstStyle/>
          <a:p>
            <a:r>
              <a:rPr lang="en-US" dirty="0"/>
              <a:t>DISCUSSION:</a:t>
            </a:r>
            <a:br>
              <a:rPr lang="en-US" dirty="0"/>
            </a:br>
            <a:endParaRPr lang="en-US" dirty="0"/>
          </a:p>
        </p:txBody>
      </p:sp>
      <p:sp>
        <p:nvSpPr>
          <p:cNvPr id="3" name="Content Placeholder 2">
            <a:extLst>
              <a:ext uri="{FF2B5EF4-FFF2-40B4-BE49-F238E27FC236}">
                <a16:creationId xmlns:a16="http://schemas.microsoft.com/office/drawing/2014/main" id="{641EB983-B193-45FA-BCCA-6903952BBB10}"/>
              </a:ext>
            </a:extLst>
          </p:cNvPr>
          <p:cNvSpPr>
            <a:spLocks noGrp="1"/>
          </p:cNvSpPr>
          <p:nvPr>
            <p:ph idx="1"/>
          </p:nvPr>
        </p:nvSpPr>
        <p:spPr>
          <a:xfrm>
            <a:off x="1371600" y="2171700"/>
            <a:ext cx="9601200" cy="2746529"/>
          </a:xfrm>
        </p:spPr>
        <p:txBody>
          <a:bodyPr/>
          <a:lstStyle/>
          <a:p>
            <a:r>
              <a:rPr lang="en-US" dirty="0">
                <a:solidFill>
                  <a:srgbClr val="000000"/>
                </a:solidFill>
                <a:latin typeface="+mj-lt"/>
              </a:rPr>
              <a:t>T</a:t>
            </a:r>
            <a:r>
              <a:rPr lang="en-US" b="0" i="0" dirty="0">
                <a:solidFill>
                  <a:srgbClr val="000000"/>
                </a:solidFill>
                <a:effectLst/>
                <a:latin typeface="+mj-lt"/>
              </a:rPr>
              <a:t>o establish the how CEs and SMIs impact brand image and brand loyalty.</a:t>
            </a:r>
          </a:p>
          <a:p>
            <a:pPr marL="0" indent="0">
              <a:buNone/>
            </a:pPr>
            <a:endParaRPr lang="en-US" b="0" i="0" dirty="0">
              <a:solidFill>
                <a:srgbClr val="000000"/>
              </a:solidFill>
              <a:effectLst/>
              <a:latin typeface="+mj-lt"/>
            </a:endParaRPr>
          </a:p>
          <a:p>
            <a:r>
              <a:rPr lang="en-US" dirty="0">
                <a:solidFill>
                  <a:srgbClr val="000000"/>
                </a:solidFill>
                <a:latin typeface="+mj-lt"/>
              </a:rPr>
              <a:t>T</a:t>
            </a:r>
            <a:r>
              <a:rPr lang="en-US" b="0" i="0" dirty="0">
                <a:solidFill>
                  <a:srgbClr val="000000"/>
                </a:solidFill>
                <a:effectLst/>
                <a:latin typeface="+mj-lt"/>
              </a:rPr>
              <a:t>o evaluate whether CE or SMI have greater impact on consumer decision making.</a:t>
            </a:r>
          </a:p>
          <a:p>
            <a:pPr marL="0" indent="0">
              <a:buNone/>
            </a:pPr>
            <a:endParaRPr lang="en-US" b="0" i="0" dirty="0">
              <a:solidFill>
                <a:srgbClr val="000000"/>
              </a:solidFill>
              <a:effectLst/>
              <a:latin typeface="+mj-lt"/>
            </a:endParaRPr>
          </a:p>
          <a:p>
            <a:r>
              <a:rPr lang="en-US" dirty="0">
                <a:solidFill>
                  <a:srgbClr val="000000"/>
                </a:solidFill>
                <a:latin typeface="+mj-lt"/>
              </a:rPr>
              <a:t>T</a:t>
            </a:r>
            <a:r>
              <a:rPr lang="en-US" b="0" i="0" dirty="0">
                <a:solidFill>
                  <a:srgbClr val="000000"/>
                </a:solidFill>
                <a:effectLst/>
                <a:latin typeface="+mj-lt"/>
              </a:rPr>
              <a:t>o outline different directions in which future research can proceed.</a:t>
            </a:r>
          </a:p>
          <a:p>
            <a:endParaRPr lang="en-US" dirty="0"/>
          </a:p>
        </p:txBody>
      </p:sp>
    </p:spTree>
    <p:extLst>
      <p:ext uri="{BB962C8B-B14F-4D97-AF65-F5344CB8AC3E}">
        <p14:creationId xmlns:p14="http://schemas.microsoft.com/office/powerpoint/2010/main" val="64461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357F-19F5-4BE5-8C36-90FABCC995AD}"/>
              </a:ext>
            </a:extLst>
          </p:cNvPr>
          <p:cNvSpPr>
            <a:spLocks noGrp="1"/>
          </p:cNvSpPr>
          <p:nvPr>
            <p:ph type="title"/>
          </p:nvPr>
        </p:nvSpPr>
        <p:spPr>
          <a:xfrm>
            <a:off x="1562100" y="6010275"/>
            <a:ext cx="9601200" cy="470424"/>
          </a:xfrm>
        </p:spPr>
        <p:txBody>
          <a:bodyPr>
            <a:normAutofit/>
          </a:bodyPr>
          <a:lstStyle/>
          <a:p>
            <a:r>
              <a:rPr lang="en-US" sz="1800" b="0" i="1" dirty="0">
                <a:effectLst/>
                <a:latin typeface="Times New Roman" panose="02020603050405020304" pitchFamily="18" charset="0"/>
              </a:rPr>
              <a:t>SMI and CE influence Brand loyalty through multiple pathways </a:t>
            </a:r>
            <a:endParaRPr lang="en-US" dirty="0"/>
          </a:p>
        </p:txBody>
      </p:sp>
      <p:pic>
        <p:nvPicPr>
          <p:cNvPr id="3" name="Picture 2">
            <a:extLst>
              <a:ext uri="{FF2B5EF4-FFF2-40B4-BE49-F238E27FC236}">
                <a16:creationId xmlns:a16="http://schemas.microsoft.com/office/drawing/2014/main" id="{843D34AF-782F-44C9-A44F-34738360070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22194" y="1705043"/>
            <a:ext cx="9550581" cy="3600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017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5E201D3-88DB-4247-B417-70DF698224FD}"/>
              </a:ext>
            </a:extLst>
          </p:cNvPr>
          <p:cNvSpPr>
            <a:spLocks noGrp="1"/>
          </p:cNvSpPr>
          <p:nvPr>
            <p:ph type="body" idx="1"/>
          </p:nvPr>
        </p:nvSpPr>
        <p:spPr>
          <a:xfrm>
            <a:off x="1371600" y="221942"/>
            <a:ext cx="4443984" cy="1085459"/>
          </a:xfrm>
        </p:spPr>
        <p:txBody>
          <a:bodyPr/>
          <a:lstStyle/>
          <a:p>
            <a:r>
              <a:rPr lang="en-US" sz="2400" b="1" i="0" dirty="0">
                <a:solidFill>
                  <a:srgbClr val="000000"/>
                </a:solidFill>
                <a:effectLst/>
                <a:latin typeface="+mj-lt"/>
              </a:rPr>
              <a:t>Proposition 1 (P1): Increase in CE increases the brand image and vice versa. </a:t>
            </a:r>
            <a:endParaRPr lang="en-US" sz="3600" b="1" dirty="0">
              <a:latin typeface="+mj-lt"/>
            </a:endParaRPr>
          </a:p>
        </p:txBody>
      </p:sp>
      <p:sp>
        <p:nvSpPr>
          <p:cNvPr id="4" name="Content Placeholder 3">
            <a:extLst>
              <a:ext uri="{FF2B5EF4-FFF2-40B4-BE49-F238E27FC236}">
                <a16:creationId xmlns:a16="http://schemas.microsoft.com/office/drawing/2014/main" id="{6A6F864C-4CCA-40B3-AC6A-90EB469ACE8C}"/>
              </a:ext>
            </a:extLst>
          </p:cNvPr>
          <p:cNvSpPr>
            <a:spLocks noGrp="1"/>
          </p:cNvSpPr>
          <p:nvPr>
            <p:ph sz="half" idx="2"/>
          </p:nvPr>
        </p:nvSpPr>
        <p:spPr>
          <a:xfrm>
            <a:off x="1371600" y="1724025"/>
            <a:ext cx="4443984" cy="4650486"/>
          </a:xfrm>
        </p:spPr>
        <p:txBody>
          <a:bodyPr/>
          <a:lstStyle/>
          <a:p>
            <a:r>
              <a:rPr lang="en-US" b="0" i="0" dirty="0">
                <a:solidFill>
                  <a:srgbClr val="000000"/>
                </a:solidFill>
                <a:effectLst/>
                <a:latin typeface="+mj-lt"/>
              </a:rPr>
              <a:t>Once a celebrity is associated with a brand, their ongoing life effects the lives of the brand, which is the main reason that choosing the apt celebrity for the marketing activity is very important.</a:t>
            </a:r>
          </a:p>
          <a:p>
            <a:pPr marL="0" indent="0">
              <a:buNone/>
            </a:pPr>
            <a:endParaRPr lang="en-US" b="0" i="0" dirty="0">
              <a:solidFill>
                <a:srgbClr val="000000"/>
              </a:solidFill>
              <a:effectLst/>
              <a:latin typeface="+mj-lt"/>
            </a:endParaRPr>
          </a:p>
          <a:p>
            <a:r>
              <a:rPr lang="en-US" b="0" i="0" dirty="0">
                <a:solidFill>
                  <a:srgbClr val="000000"/>
                </a:solidFill>
                <a:effectLst/>
                <a:latin typeface="+mj-lt"/>
              </a:rPr>
              <a:t>CE can impact the brand image positively as well as negatively</a:t>
            </a:r>
            <a:endParaRPr lang="en-US" dirty="0">
              <a:latin typeface="+mj-lt"/>
            </a:endParaRPr>
          </a:p>
        </p:txBody>
      </p:sp>
      <p:sp>
        <p:nvSpPr>
          <p:cNvPr id="5" name="Text Placeholder 4">
            <a:extLst>
              <a:ext uri="{FF2B5EF4-FFF2-40B4-BE49-F238E27FC236}">
                <a16:creationId xmlns:a16="http://schemas.microsoft.com/office/drawing/2014/main" id="{2D916C09-7043-4A03-B87A-A65DFBB13A7E}"/>
              </a:ext>
            </a:extLst>
          </p:cNvPr>
          <p:cNvSpPr>
            <a:spLocks noGrp="1"/>
          </p:cNvSpPr>
          <p:nvPr>
            <p:ph type="body" sz="quarter" idx="3"/>
          </p:nvPr>
        </p:nvSpPr>
        <p:spPr>
          <a:xfrm>
            <a:off x="6525014" y="483489"/>
            <a:ext cx="4443984" cy="823912"/>
          </a:xfrm>
        </p:spPr>
        <p:txBody>
          <a:bodyPr/>
          <a:lstStyle/>
          <a:p>
            <a:r>
              <a:rPr lang="en-US" sz="2400" b="1" i="0" dirty="0">
                <a:solidFill>
                  <a:srgbClr val="000000"/>
                </a:solidFill>
                <a:effectLst/>
                <a:latin typeface="+mj-lt"/>
              </a:rPr>
              <a:t>Proposition 2 (P2): Increase in brand image increases the brand loyalty and vice versa.  </a:t>
            </a:r>
            <a:endParaRPr lang="en-US" sz="3600" b="1" dirty="0">
              <a:latin typeface="+mj-lt"/>
            </a:endParaRPr>
          </a:p>
        </p:txBody>
      </p:sp>
      <p:sp>
        <p:nvSpPr>
          <p:cNvPr id="6" name="Content Placeholder 5">
            <a:extLst>
              <a:ext uri="{FF2B5EF4-FFF2-40B4-BE49-F238E27FC236}">
                <a16:creationId xmlns:a16="http://schemas.microsoft.com/office/drawing/2014/main" id="{92CE4309-F054-4C82-A6C2-ABE6B2070174}"/>
              </a:ext>
            </a:extLst>
          </p:cNvPr>
          <p:cNvSpPr>
            <a:spLocks noGrp="1"/>
          </p:cNvSpPr>
          <p:nvPr>
            <p:ph sz="quarter" idx="4"/>
          </p:nvPr>
        </p:nvSpPr>
        <p:spPr>
          <a:xfrm>
            <a:off x="6525014" y="1724025"/>
            <a:ext cx="4443984" cy="4650486"/>
          </a:xfrm>
        </p:spPr>
        <p:txBody>
          <a:bodyPr>
            <a:normAutofit/>
          </a:bodyPr>
          <a:lstStyle/>
          <a:p>
            <a:r>
              <a:rPr lang="en-US" dirty="0">
                <a:solidFill>
                  <a:srgbClr val="000000"/>
                </a:solidFill>
                <a:latin typeface="+mj-lt"/>
              </a:rPr>
              <a:t>A</a:t>
            </a:r>
            <a:r>
              <a:rPr lang="en-US" b="0" i="0" dirty="0">
                <a:solidFill>
                  <a:srgbClr val="000000"/>
                </a:solidFill>
                <a:effectLst/>
                <a:latin typeface="+mj-lt"/>
              </a:rPr>
              <a:t> particular set of beliefs play an important role in the buying behavior of the consumer, which in long term develops brand loyalty towards a product or a service.  In this way, brand image is also associated with the brand loyalty. </a:t>
            </a:r>
          </a:p>
          <a:p>
            <a:pPr marL="0" indent="0">
              <a:buNone/>
            </a:pPr>
            <a:endParaRPr lang="en-US" b="0" i="0" dirty="0">
              <a:solidFill>
                <a:srgbClr val="000000"/>
              </a:solidFill>
              <a:effectLst/>
              <a:latin typeface="+mj-lt"/>
            </a:endParaRPr>
          </a:p>
          <a:p>
            <a:r>
              <a:rPr lang="en-US" b="0" i="0" dirty="0">
                <a:solidFill>
                  <a:srgbClr val="000000"/>
                </a:solidFill>
                <a:effectLst/>
                <a:latin typeface="+mj-lt"/>
              </a:rPr>
              <a:t>A positive brand image would lead to higher brand loyalty and a negative brand image would reduce the brand loyalty.</a:t>
            </a:r>
            <a:endParaRPr lang="en-US" dirty="0">
              <a:latin typeface="+mj-lt"/>
            </a:endParaRPr>
          </a:p>
        </p:txBody>
      </p:sp>
    </p:spTree>
    <p:extLst>
      <p:ext uri="{BB962C8B-B14F-4D97-AF65-F5344CB8AC3E}">
        <p14:creationId xmlns:p14="http://schemas.microsoft.com/office/powerpoint/2010/main" val="340929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AFD14-CF68-4E0E-B8DF-0C5A546D3CD0}"/>
              </a:ext>
            </a:extLst>
          </p:cNvPr>
          <p:cNvSpPr>
            <a:spLocks noGrp="1"/>
          </p:cNvSpPr>
          <p:nvPr>
            <p:ph type="title"/>
          </p:nvPr>
        </p:nvSpPr>
        <p:spPr>
          <a:xfrm>
            <a:off x="1295400" y="312937"/>
            <a:ext cx="9601200" cy="548197"/>
          </a:xfrm>
        </p:spPr>
        <p:txBody>
          <a:bodyPr>
            <a:normAutofit/>
          </a:bodyPr>
          <a:lstStyle/>
          <a:p>
            <a:r>
              <a:rPr lang="en-US" sz="2400" b="1" i="0" dirty="0">
                <a:solidFill>
                  <a:srgbClr val="000000"/>
                </a:solidFill>
                <a:effectLst/>
              </a:rPr>
              <a:t>Proposition 3 (P3): Increase in CE increases the brand loyalty. </a:t>
            </a:r>
            <a:endParaRPr lang="en-US" sz="5400" b="1" dirty="0"/>
          </a:p>
        </p:txBody>
      </p:sp>
      <p:sp>
        <p:nvSpPr>
          <p:cNvPr id="3" name="Content Placeholder 2">
            <a:extLst>
              <a:ext uri="{FF2B5EF4-FFF2-40B4-BE49-F238E27FC236}">
                <a16:creationId xmlns:a16="http://schemas.microsoft.com/office/drawing/2014/main" id="{E1B0B7DA-5647-4DD4-8924-FC7D2B117928}"/>
              </a:ext>
            </a:extLst>
          </p:cNvPr>
          <p:cNvSpPr>
            <a:spLocks noGrp="1"/>
          </p:cNvSpPr>
          <p:nvPr>
            <p:ph idx="1"/>
          </p:nvPr>
        </p:nvSpPr>
        <p:spPr>
          <a:xfrm>
            <a:off x="1295400" y="1091953"/>
            <a:ext cx="9677400" cy="1553593"/>
          </a:xfrm>
        </p:spPr>
        <p:txBody>
          <a:bodyPr>
            <a:noAutofit/>
          </a:bodyPr>
          <a:lstStyle/>
          <a:p>
            <a:r>
              <a:rPr lang="en-US" b="0" i="0" dirty="0">
                <a:solidFill>
                  <a:srgbClr val="000000"/>
                </a:solidFill>
                <a:effectLst/>
                <a:latin typeface="+mj-lt"/>
              </a:rPr>
              <a:t>Research shows that CE increases sales. </a:t>
            </a:r>
          </a:p>
          <a:p>
            <a:r>
              <a:rPr lang="en-US" dirty="0">
                <a:solidFill>
                  <a:srgbClr val="000000"/>
                </a:solidFill>
                <a:latin typeface="+mj-lt"/>
              </a:rPr>
              <a:t>T</a:t>
            </a:r>
            <a:r>
              <a:rPr lang="en-US" b="0" i="0" dirty="0">
                <a:solidFill>
                  <a:srgbClr val="000000"/>
                </a:solidFill>
                <a:effectLst/>
                <a:latin typeface="+mj-lt"/>
              </a:rPr>
              <a:t>he brand using celebrity will have higher price due to involvement of celebrity and that in turn gives an image of better-quality product than that of relatively lower-priced competing brand.</a:t>
            </a:r>
            <a:endParaRPr lang="en-US" dirty="0">
              <a:latin typeface="+mj-lt"/>
            </a:endParaRPr>
          </a:p>
        </p:txBody>
      </p:sp>
      <p:sp>
        <p:nvSpPr>
          <p:cNvPr id="4" name="Title 1">
            <a:extLst>
              <a:ext uri="{FF2B5EF4-FFF2-40B4-BE49-F238E27FC236}">
                <a16:creationId xmlns:a16="http://schemas.microsoft.com/office/drawing/2014/main" id="{07EA8B8E-8FF7-42A6-B503-CBDDC57019CA}"/>
              </a:ext>
            </a:extLst>
          </p:cNvPr>
          <p:cNvSpPr txBox="1">
            <a:spLocks/>
          </p:cNvSpPr>
          <p:nvPr/>
        </p:nvSpPr>
        <p:spPr>
          <a:xfrm>
            <a:off x="1371600" y="2876365"/>
            <a:ext cx="9601200" cy="1197007"/>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2400" b="1" i="0" dirty="0">
                <a:solidFill>
                  <a:srgbClr val="000000"/>
                </a:solidFill>
                <a:effectLst/>
              </a:rPr>
              <a:t>Proposition 4 (P4): Increase in SMIs increases the brand image. </a:t>
            </a:r>
          </a:p>
          <a:p>
            <a:r>
              <a:rPr lang="en-US" sz="2400" b="1" i="0" dirty="0">
                <a:solidFill>
                  <a:srgbClr val="000000"/>
                </a:solidFill>
                <a:effectLst/>
              </a:rPr>
              <a:t>Proposition 5 (P5): SMIs can increase the brand loyalty towards a brand and reduce brand loyalty towards competing brand. </a:t>
            </a:r>
            <a:endParaRPr lang="en-US" sz="2400" b="1" dirty="0"/>
          </a:p>
        </p:txBody>
      </p:sp>
      <p:sp>
        <p:nvSpPr>
          <p:cNvPr id="5" name="Content Placeholder 2">
            <a:extLst>
              <a:ext uri="{FF2B5EF4-FFF2-40B4-BE49-F238E27FC236}">
                <a16:creationId xmlns:a16="http://schemas.microsoft.com/office/drawing/2014/main" id="{B37C1C15-2401-4FB4-8368-1D7E5D276279}"/>
              </a:ext>
            </a:extLst>
          </p:cNvPr>
          <p:cNvSpPr txBox="1">
            <a:spLocks/>
          </p:cNvSpPr>
          <p:nvPr/>
        </p:nvSpPr>
        <p:spPr>
          <a:xfrm>
            <a:off x="1333500" y="4304191"/>
            <a:ext cx="9677400" cy="1882065"/>
          </a:xfrm>
          <a:prstGeom prst="rect">
            <a:avLst/>
          </a:prstGeom>
        </p:spPr>
        <p:txBody>
          <a:bodyPr vert="horz" lIns="91440" tIns="45720" rIns="91440" bIns="45720" rtlCol="0">
            <a:no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r>
              <a:rPr lang="en-US" b="0" i="0" dirty="0">
                <a:solidFill>
                  <a:srgbClr val="000000"/>
                </a:solidFill>
                <a:effectLst/>
                <a:latin typeface="+mj-lt"/>
              </a:rPr>
              <a:t>SMIs have the power to influence people as they can provide their feedback relating to any product, thereby creating an electronic word of mouth. </a:t>
            </a:r>
          </a:p>
          <a:p>
            <a:pPr marL="0" indent="0">
              <a:buNone/>
            </a:pPr>
            <a:endParaRPr lang="en-US" dirty="0">
              <a:solidFill>
                <a:srgbClr val="000000"/>
              </a:solidFill>
              <a:latin typeface="+mj-lt"/>
            </a:endParaRPr>
          </a:p>
          <a:p>
            <a:r>
              <a:rPr lang="en-US" b="0" i="0" dirty="0">
                <a:solidFill>
                  <a:srgbClr val="000000"/>
                </a:solidFill>
                <a:effectLst/>
                <a:latin typeface="+mj-lt"/>
              </a:rPr>
              <a:t>Relation of SMIs and Brand becomes stronger with interactivity and authenticity that create an emotional attachment leading to brand loyalty of people towards it (Fun &amp; Yi, 2020).</a:t>
            </a:r>
            <a:endParaRPr lang="en-US" dirty="0">
              <a:latin typeface="+mj-lt"/>
            </a:endParaRPr>
          </a:p>
        </p:txBody>
      </p:sp>
    </p:spTree>
    <p:extLst>
      <p:ext uri="{BB962C8B-B14F-4D97-AF65-F5344CB8AC3E}">
        <p14:creationId xmlns:p14="http://schemas.microsoft.com/office/powerpoint/2010/main" val="142808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63BDA9879F7C48998DEC3FA64AA759" ma:contentTypeVersion="4" ma:contentTypeDescription="Create a new document." ma:contentTypeScope="" ma:versionID="0171574a41809f27e7c8bdfe7e5568b2">
  <xsd:schema xmlns:xsd="http://www.w3.org/2001/XMLSchema" xmlns:xs="http://www.w3.org/2001/XMLSchema" xmlns:p="http://schemas.microsoft.com/office/2006/metadata/properties" xmlns:ns2="d293a77c-8029-4faa-9e18-aa2f6a9e0a60" targetNamespace="http://schemas.microsoft.com/office/2006/metadata/properties" ma:root="true" ma:fieldsID="d0319e844b1e595ba3fcdabe58735877" ns2:_="">
    <xsd:import namespace="d293a77c-8029-4faa-9e18-aa2f6a9e0a6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93a77c-8029-4faa-9e18-aa2f6a9e0a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AFDBD1-7BED-4B36-8403-8277DC40859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9629172-6F7F-4DC8-ACBA-14D388D30F97}">
  <ds:schemaRefs>
    <ds:schemaRef ds:uri="http://schemas.microsoft.com/sharepoint/v3/contenttype/forms"/>
  </ds:schemaRefs>
</ds:datastoreItem>
</file>

<file path=customXml/itemProps3.xml><?xml version="1.0" encoding="utf-8"?>
<ds:datastoreItem xmlns:ds="http://schemas.openxmlformats.org/officeDocument/2006/customXml" ds:itemID="{B84B3F02-5DB7-40A0-9393-19751C89A0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93a77c-8029-4faa-9e18-aa2f6a9e0a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{A5E5CBF7-79E7-47C3-9E53-F5E44075DF6A}tf10001105</Template>
  <TotalTime>49</TotalTime>
  <Words>943</Words>
  <Application>Microsoft Office PowerPoint</Application>
  <PresentationFormat>Widescreen</PresentationFormat>
  <Paragraphs>73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Franklin Gothic Book</vt:lpstr>
      <vt:lpstr>Segoe UI</vt:lpstr>
      <vt:lpstr>Times New Roman</vt:lpstr>
      <vt:lpstr>Crop</vt:lpstr>
      <vt:lpstr>Effect of Social media influencers and brand endorsers on brand loyalty through brand image</vt:lpstr>
      <vt:lpstr>ABSTRACT:</vt:lpstr>
      <vt:lpstr>INTRODUCTION:</vt:lpstr>
      <vt:lpstr>LITERATURE REVIEW:</vt:lpstr>
      <vt:lpstr>PowerPoint Presentation</vt:lpstr>
      <vt:lpstr>DISCUSSION: </vt:lpstr>
      <vt:lpstr>SMI and CE influence Brand loyalty through multiple pathways </vt:lpstr>
      <vt:lpstr>PowerPoint Presentation</vt:lpstr>
      <vt:lpstr>Proposition 3 (P3): Increase in CE increases the brand loyalty. </vt:lpstr>
      <vt:lpstr>IMPLICATIONS:</vt:lpstr>
      <vt:lpstr>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Social media influencers and brand endorsers on brand loyalty through brand image</dc:title>
  <dc:creator>Megha Sharma</dc:creator>
  <cp:lastModifiedBy>Dhruv Saini</cp:lastModifiedBy>
  <cp:revision>7</cp:revision>
  <dcterms:created xsi:type="dcterms:W3CDTF">2021-05-14T11:54:43Z</dcterms:created>
  <dcterms:modified xsi:type="dcterms:W3CDTF">2021-05-14T14:50:44Z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0x0101007263BDA9879F7C48998DEC3FA64AA759</vt:lpwstr>
  </property>
</Properties>
</file>