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2"/>
  </p:notesMasterIdLst>
  <p:sldIdLst>
    <p:sldId id="256" r:id="rId2"/>
    <p:sldId id="281" r:id="rId3"/>
    <p:sldId id="325" r:id="rId4"/>
    <p:sldId id="326" r:id="rId5"/>
    <p:sldId id="329" r:id="rId6"/>
    <p:sldId id="287" r:id="rId7"/>
    <p:sldId id="331" r:id="rId8"/>
    <p:sldId id="330" r:id="rId9"/>
    <p:sldId id="279" r:id="rId10"/>
    <p:sldId id="283" r:id="rId11"/>
    <p:sldId id="262" r:id="rId12"/>
    <p:sldId id="328" r:id="rId13"/>
    <p:sldId id="297" r:id="rId14"/>
    <p:sldId id="295" r:id="rId15"/>
    <p:sldId id="307" r:id="rId16"/>
    <p:sldId id="335" r:id="rId17"/>
    <p:sldId id="336" r:id="rId18"/>
    <p:sldId id="332" r:id="rId19"/>
    <p:sldId id="333" r:id="rId20"/>
    <p:sldId id="33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2" autoAdjust="0"/>
    <p:restoredTop sz="90036" autoAdjust="0"/>
  </p:normalViewPr>
  <p:slideViewPr>
    <p:cSldViewPr>
      <p:cViewPr>
        <p:scale>
          <a:sx n="85" d="100"/>
          <a:sy n="85" d="100"/>
        </p:scale>
        <p:origin x="-1315" y="-1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CD34E-FCDD-4B65-8FCA-657FFF191EA5}" type="datetimeFigureOut">
              <a:rPr lang="en-GB" smtClean="0"/>
              <a:t>15/05/2021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E82D2-8F27-404F-8922-76FE39DA5BC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1786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556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E82D2-8F27-404F-8922-76FE39DA5BC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7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4F169-FB3E-4BA8-982C-C7D74A6A23F7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530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E34D-2A31-4CA7-A4B1-2C78A829E76A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0709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BC5-9B5C-455D-925C-2060CD1D073D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0258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EF57F-0266-41BC-9A82-84C4990398F5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417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03148-079A-4A77-9838-4E4F357C7478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367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6F45-04D7-449B-AD2B-61953091F678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40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D1FB1-FBC1-46D3-92D2-DCBF40DA99E6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115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F0E9-7FA6-4DAD-B6D5-BE2FC5BE3172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220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0926-E3F6-4716-9E0A-CD12766A5A33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07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757E3-E40F-4C27-A8BA-342312181D71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31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71CC-AD31-411E-89DA-2A33B51535D6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076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547C-0A35-4C18-9987-F34DA3729871}" type="datetime1">
              <a:rPr lang="en-GB" smtClean="0"/>
              <a:t>15/05/2021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8AC64-1641-404E-8BAE-13DAF7CC988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44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proquest.com/indexinglinkhandler/sng/au/Goldblat,+Reuven/$N?accountid=173659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source=images&amp;cd=&amp;cad=rja&amp;uact=8&amp;ved=0CAcQjRw&amp;url=http://buzzkenya.com/interesting-questions-ask-people/&amp;ei=vX6kVNOmGM6y7QbMqYHoDg&amp;psig=AFQjCNHtrdHmGb8UakSb4eYwBqVONU6W6w&amp;ust=1420152879546775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source=images&amp;cd=&amp;cad=rja&amp;uact=8&amp;ved=0CAcQjRw&amp;url=http://buzzkenya.com/interesting-questions-ask-people/&amp;ei=vX6kVNOmGM6y7QbMqYHoDg&amp;psig=AFQjCNHtrdHmGb8UakSb4eYwBqVONU6W6w&amp;ust=1420152879546775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-62861"/>
            <a:ext cx="9167664" cy="1858531"/>
          </a:xfrm>
          <a:prstGeom prst="rect">
            <a:avLst/>
          </a:prstGeom>
          <a:solidFill>
            <a:schemeClr val="tx1">
              <a:lumMod val="85000"/>
              <a:lumOff val="1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4000" dirty="0"/>
          </a:p>
        </p:txBody>
      </p:sp>
      <p:sp>
        <p:nvSpPr>
          <p:cNvPr id="6" name="Rectangle 5"/>
          <p:cNvSpPr/>
          <p:nvPr/>
        </p:nvSpPr>
        <p:spPr>
          <a:xfrm>
            <a:off x="180414" y="2996952"/>
            <a:ext cx="87610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/>
              <a:t>The </a:t>
            </a:r>
            <a:r>
              <a:rPr lang="en-GB" sz="2400" b="1" dirty="0" smtClean="0"/>
              <a:t>Economics </a:t>
            </a:r>
            <a:r>
              <a:rPr lang="en-GB" sz="2400" b="1" dirty="0"/>
              <a:t>of Software Process Maturity and Its Interaction with Perceived Organizational Support: A Holistic Case of the United Arab Emirates</a:t>
            </a:r>
            <a:r>
              <a:rPr lang="en-GB" sz="2400" dirty="0"/>
              <a:t>.</a:t>
            </a:r>
            <a:r>
              <a:rPr lang="en-GB" sz="3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GB" sz="3200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n-GB" sz="3200" b="1" i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- We invite comments. Please cite the authors in any publications relating to this paper.  </a:t>
            </a:r>
            <a:endParaRPr lang="en-GB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GB" sz="1400" b="1" dirty="0"/>
          </a:p>
          <a:p>
            <a:pPr algn="r"/>
            <a:endParaRPr lang="en-GB" sz="2000" dirty="0" smtClean="0"/>
          </a:p>
          <a:p>
            <a:pPr algn="r"/>
            <a:endParaRPr lang="en-GB" sz="2000" dirty="0"/>
          </a:p>
          <a:p>
            <a:pPr algn="r"/>
            <a:r>
              <a:rPr lang="en-GB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Ashmel </a:t>
            </a:r>
            <a:r>
              <a:rPr lang="en-GB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Hashim and Prof. Robin </a:t>
            </a:r>
            <a:r>
              <a:rPr lang="en-GB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Matthews</a:t>
            </a:r>
          </a:p>
          <a:p>
            <a:pPr algn="r"/>
            <a:r>
              <a:rPr lang="en-GB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</a:t>
            </a:r>
            <a:r>
              <a:rPr lang="en-GB" sz="12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:https://</a:t>
            </a:r>
            <a:r>
              <a:rPr lang="en-GB" sz="1200" b="1" i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www.researchgate.net/publication/344886936</a:t>
            </a:r>
          </a:p>
        </p:txBody>
      </p:sp>
      <p:pic>
        <p:nvPicPr>
          <p:cNvPr id="1026" name="Picture 2" descr="Pansoft Technologies Achieves CMMI Level 3 Appraisal – Pansof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187" y="-55867"/>
            <a:ext cx="3227512" cy="186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oject Management | OUTSIDE THE BOX Forum: Is CMMI Relevant for Complex  Project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905" y="-37937"/>
            <a:ext cx="2900281" cy="183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Organizational Support Theory - Job Attitud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8" descr="Organizational Support Theory - Job Attitud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2" descr="Chloe Ho - Mortgage - THE COMPLETE MORTGAGE SHOP LIMITED | LinkedI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62861"/>
            <a:ext cx="3030905" cy="188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86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07504" y="908720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90512" y="1418765"/>
            <a:ext cx="8562975" cy="4620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Clr>
                <a:srgbClr val="FFC000"/>
              </a:buClr>
              <a:buFont typeface="Arial" pitchFamily="34" charset="0"/>
              <a:buChar char="•"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186" y="260648"/>
            <a:ext cx="5805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Data and Sample 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 (POS Part)   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277" y="1124744"/>
            <a:ext cx="755621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C000"/>
              </a:buClr>
              <a:buSzPct val="150000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 smtClean="0"/>
              <a:t>205 online </a:t>
            </a:r>
            <a:r>
              <a:rPr lang="en-GB" dirty="0"/>
              <a:t>questionnaires were circulated proportionally using LinkedIn- Small-world Professional network  using self-administrated </a:t>
            </a:r>
            <a:r>
              <a:rPr lang="en-GB" dirty="0" smtClean="0"/>
              <a:t>questionnaires/ qualitative data collected from December </a:t>
            </a:r>
            <a:r>
              <a:rPr lang="en-GB" dirty="0"/>
              <a:t>2016 till April 2017. </a:t>
            </a:r>
          </a:p>
          <a:p>
            <a:pPr algn="just">
              <a:buClr>
                <a:srgbClr val="FFC000"/>
              </a:buClr>
              <a:buSzPct val="150000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/>
              <a:t>A total of </a:t>
            </a:r>
            <a:r>
              <a:rPr lang="en-GB" dirty="0" smtClean="0"/>
              <a:t>one hundred (141) </a:t>
            </a:r>
            <a:r>
              <a:rPr lang="en-GB" dirty="0"/>
              <a:t>employees’ responses (</a:t>
            </a:r>
            <a:r>
              <a:rPr lang="en-GB" dirty="0" smtClean="0"/>
              <a:t>65% </a:t>
            </a:r>
            <a:r>
              <a:rPr lang="en-GB" dirty="0"/>
              <a:t>response rate</a:t>
            </a:r>
            <a:r>
              <a:rPr lang="en-GB" dirty="0" smtClean="0"/>
              <a:t>), in </a:t>
            </a:r>
            <a:r>
              <a:rPr lang="en-GB" dirty="0"/>
              <a:t>distinguished hierarchies, in six (6) companies each in </a:t>
            </a:r>
            <a:r>
              <a:rPr lang="en-GB" dirty="0" smtClean="0"/>
              <a:t>UAE</a:t>
            </a:r>
            <a:r>
              <a:rPr lang="en-GB" dirty="0"/>
              <a:t>. </a:t>
            </a:r>
            <a:endParaRPr lang="en-GB" dirty="0" smtClean="0"/>
          </a:p>
          <a:p>
            <a:pPr algn="just">
              <a:buClr>
                <a:srgbClr val="FFC000"/>
              </a:buClr>
              <a:buSzPct val="150000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proposed research method assures a realistic sample size, reliable validity and inclined towards reverent findings. </a:t>
            </a:r>
          </a:p>
          <a:p>
            <a:pPr algn="just">
              <a:buClr>
                <a:srgbClr val="FFC000"/>
              </a:buClr>
              <a:buSzPct val="150000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/>
              <a:t>The researcher used the past researchers’ questionnaire to the optimum level to ensure the validity, integrity and appropriateness of the questions. </a:t>
            </a:r>
            <a:endParaRPr lang="en-GB" dirty="0" smtClean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/>
              <a:t>9 in depth interviews (qualitative data) in year 2021. 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836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-36512" y="1052736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247" y="327782"/>
            <a:ext cx="8412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Impact, Findings 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and 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Contribution 1   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340" y="1081482"/>
            <a:ext cx="84000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dirty="0" smtClean="0"/>
          </a:p>
          <a:p>
            <a:pPr marL="285750" lvl="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/>
              <a:t>The primary merits of this research study are its empirical disposition and contribution to the paucity of knowledge of </a:t>
            </a:r>
            <a:r>
              <a:rPr lang="en-GB" dirty="0" smtClean="0"/>
              <a:t>CMMI  in </a:t>
            </a:r>
            <a:r>
              <a:rPr lang="en-GB" dirty="0"/>
              <a:t>emerging economies</a:t>
            </a:r>
            <a:r>
              <a:rPr lang="en-GB" dirty="0" smtClean="0"/>
              <a:t>.</a:t>
            </a:r>
          </a:p>
          <a:p>
            <a:pPr marL="285750" lvl="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 smtClean="0"/>
              <a:t>Effective implementation of CMMI significantly requires voluntary involvement workforce,  POS is instrumental to influence their work contribution on CMMI.   </a:t>
            </a:r>
            <a:endParaRPr lang="en-GB" dirty="0"/>
          </a:p>
          <a:p>
            <a:pPr lvl="0" algn="just">
              <a:buClr>
                <a:srgbClr val="FFC000"/>
              </a:buClr>
              <a:buSzPct val="150000"/>
            </a:pPr>
            <a:endParaRPr lang="en-GB" dirty="0"/>
          </a:p>
          <a:p>
            <a:pPr marL="285750" lvl="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/>
              <a:t>ITO workers were found to develop general beliefs to the extent to which their work organizations value work contributions. </a:t>
            </a:r>
          </a:p>
          <a:p>
            <a:pPr marL="285750" lvl="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/>
              <a:t>Thus, employers need to pay attention in terms of how they design-develop relevant organizational support practices to </a:t>
            </a:r>
            <a:r>
              <a:rPr lang="en-GB" dirty="0" smtClean="0"/>
              <a:t>effectively promote/amplify IT work. </a:t>
            </a:r>
          </a:p>
          <a:p>
            <a:pPr marL="285750" lvl="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/>
              <a:t>Develop an POS oriented-CMMI scale for knowledge workers to better reflect their perceptions about their work </a:t>
            </a:r>
            <a:r>
              <a:rPr lang="en-GB" dirty="0" smtClean="0"/>
              <a:t>organization/</a:t>
            </a:r>
            <a:r>
              <a:rPr lang="en-GB" dirty="0" err="1" smtClean="0"/>
              <a:t>voluntery</a:t>
            </a:r>
            <a:r>
              <a:rPr lang="en-GB" dirty="0" smtClean="0"/>
              <a:t> </a:t>
            </a:r>
            <a:r>
              <a:rPr lang="en-GB" dirty="0"/>
              <a:t>involvement. 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/>
              <a:t>The integrative POS-CMMI model retains multidimensional paradigms underpinning organizational behavioural variables: practical, convertible, user-friendly, cost-effective and extendable for changing ITO context. </a:t>
            </a:r>
          </a:p>
          <a:p>
            <a:pPr lvl="0" algn="just">
              <a:buClr>
                <a:srgbClr val="FFC000"/>
              </a:buClr>
              <a:buSzPct val="150000"/>
            </a:pPr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81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488" y="764704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38892" y="1268760"/>
            <a:ext cx="8562975" cy="4620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Clr>
                <a:srgbClr val="FFC000"/>
              </a:buClr>
              <a:buFont typeface="Arial" pitchFamily="34" charset="0"/>
              <a:buChar char="•"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808" y="175557"/>
            <a:ext cx="853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Impact, Findings and Contribution 2 </a:t>
            </a:r>
            <a:endParaRPr lang="en-GB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26990" y="735360"/>
            <a:ext cx="9094738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C000"/>
              </a:buClr>
              <a:buSzPct val="150000"/>
            </a:pPr>
            <a:endParaRPr lang="en-GB" dirty="0" smtClean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/>
              <a:t>The paper spans (a) the theoretical and practical aspects of both management decision making and support, (b) the importance of integrating the interfaces between IT process models </a:t>
            </a:r>
            <a:r>
              <a:rPr lang="en-GB" dirty="0" smtClean="0"/>
              <a:t>(CMMI</a:t>
            </a:r>
            <a:r>
              <a:rPr lang="en-GB" dirty="0"/>
              <a:t>® in particular) and organisational support strategies, and (c) the complementarity of hard and soft systems. </a:t>
            </a:r>
            <a:endParaRPr lang="en-GB" dirty="0" smtClean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/>
              <a:t>All three are particularly significant in the current era where the boundaries of corporate entities have become increasingly indefinite. Equity (and debt) and therefore ownership is dispersed globally: </a:t>
            </a:r>
            <a:endParaRPr lang="en-GB" dirty="0" smtClean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 smtClean="0"/>
              <a:t>POS is </a:t>
            </a:r>
            <a:r>
              <a:rPr lang="en-GB" dirty="0"/>
              <a:t>primarily a soft system, is to be effective in the ITO, it must be integrated with process models such as CMMI</a:t>
            </a:r>
            <a:r>
              <a:rPr lang="en-GB" dirty="0" smtClean="0"/>
              <a:t>®. </a:t>
            </a:r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/>
              <a:t>The integration of people-centric strategies demands attention because of the changing socio-cultural setting; it is also challenging, sizable and </a:t>
            </a:r>
            <a:r>
              <a:rPr lang="en-GB" dirty="0" smtClean="0"/>
              <a:t>significant. </a:t>
            </a:r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 smtClean="0"/>
              <a:t>Although CMMI is widely studied topic in the West, there is a paucity of research knowledge of CMMI and its applicability in the Arab world, particularly in the UAE. </a:t>
            </a:r>
          </a:p>
          <a:p>
            <a:pPr algn="just">
              <a:buClr>
                <a:srgbClr val="FFC000"/>
              </a:buClr>
              <a:buSzPct val="150000"/>
            </a:pPr>
            <a:endParaRPr lang="en-GB" dirty="0" smtClean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 smtClean="0"/>
              <a:t>Increasingly CMMI is implemented across various industries in the UAE due to acknowledged  impact in the West/requires more local implementation.  </a:t>
            </a: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77345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889208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247" y="282062"/>
            <a:ext cx="8916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Post Doctoral Research: Practical Applications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351" y="1052736"/>
            <a:ext cx="87653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The approach to the problem to CMMI and its relationship to the POS  influenced by the theoretical and empirical work in the thesis.  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This paper illustrate an application to an important problem, that is </a:t>
            </a:r>
          </a:p>
          <a:p>
            <a:pPr algn="just">
              <a:buClr>
                <a:srgbClr val="FFC000"/>
              </a:buClr>
            </a:pPr>
            <a:r>
              <a:rPr lang="en-GB" dirty="0"/>
              <a:t> </a:t>
            </a:r>
            <a:r>
              <a:rPr lang="en-GB" dirty="0" smtClean="0"/>
              <a:t>     - Human technology interface </a:t>
            </a:r>
          </a:p>
          <a:p>
            <a:pPr algn="just">
              <a:buClr>
                <a:srgbClr val="FFC000"/>
              </a:buClr>
            </a:pPr>
            <a:r>
              <a:rPr lang="en-GB" dirty="0"/>
              <a:t> </a:t>
            </a:r>
            <a:r>
              <a:rPr lang="en-GB" dirty="0" smtClean="0"/>
              <a:t>     - </a:t>
            </a:r>
            <a:r>
              <a:rPr lang="en-GB" dirty="0"/>
              <a:t> </a:t>
            </a:r>
            <a:r>
              <a:rPr lang="en-GB" dirty="0" smtClean="0"/>
              <a:t>Adapting </a:t>
            </a:r>
            <a:r>
              <a:rPr lang="en-GB" dirty="0"/>
              <a:t> </a:t>
            </a:r>
            <a:r>
              <a:rPr lang="en-GB" dirty="0" smtClean="0"/>
              <a:t>a model founded on </a:t>
            </a:r>
            <a:r>
              <a:rPr lang="en-GB" dirty="0" err="1" smtClean="0"/>
              <a:t>CFA</a:t>
            </a:r>
            <a:r>
              <a:rPr lang="en-GB" dirty="0" smtClean="0"/>
              <a:t> in my thesis to a </a:t>
            </a:r>
            <a:r>
              <a:rPr lang="en-GB" dirty="0" err="1" smtClean="0"/>
              <a:t>EFA</a:t>
            </a:r>
            <a:r>
              <a:rPr lang="en-GB" dirty="0" smtClean="0"/>
              <a:t> model based on new information/data from this research into a new area</a:t>
            </a:r>
          </a:p>
          <a:p>
            <a:pPr algn="just">
              <a:buClr>
                <a:srgbClr val="FFC000"/>
              </a:buClr>
            </a:pPr>
            <a:endParaRPr lang="en-GB" dirty="0" smtClean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The </a:t>
            </a:r>
            <a:r>
              <a:rPr lang="en-GB" dirty="0"/>
              <a:t>idea of Baysian modeling is that continuously embed new information into the model. </a:t>
            </a:r>
            <a:endParaRPr lang="en-GB" dirty="0" smtClean="0"/>
          </a:p>
          <a:p>
            <a:pPr marL="285750" indent="-28575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45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889208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247" y="327782"/>
            <a:ext cx="8412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References </a:t>
            </a:r>
          </a:p>
        </p:txBody>
      </p:sp>
      <p:sp>
        <p:nvSpPr>
          <p:cNvPr id="8" name="Rectangle 7"/>
          <p:cNvSpPr/>
          <p:nvPr/>
        </p:nvSpPr>
        <p:spPr>
          <a:xfrm>
            <a:off x="-89856" y="1196752"/>
            <a:ext cx="9233856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Alshehhi</a:t>
            </a:r>
            <a:r>
              <a:rPr lang="en-GB" sz="1600" dirty="0"/>
              <a:t>, H. (2011). The Implementation of Maturity Models in the United Arab Emirates ‫ ‫ا.[online] . https://bspace.buid.ac.ae/bitstream/handle/1234/235/60049.pdf?sequence=1 [Accessed 21 Mar. 2021</a:t>
            </a:r>
            <a:r>
              <a:rPr lang="en-GB" sz="1600" dirty="0" smtClean="0"/>
              <a:t>].</a:t>
            </a:r>
            <a:r>
              <a:rPr lang="en-GB" sz="1600" dirty="0"/>
              <a:t> </a:t>
            </a:r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Aselage, J. and Eisenberger, R. (2003). Perceived organizational support and psychological contracts: a theoretical integration. Journal of Organizational Behavior, 24(5), pp.491–509. </a:t>
            </a:r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Carmel, E. and Tjia, P. (2005). Offshoring information technology : sourcing and outsourcing to a global workforce. Cambridge: Cambridge University Press, Cop</a:t>
            </a:r>
            <a:r>
              <a:rPr lang="en-GB" sz="1600" dirty="0" smtClean="0"/>
              <a:t>.</a:t>
            </a:r>
            <a:endParaRPr lang="en-GB" sz="1600" dirty="0"/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Chevers, D.A. and Grant, </a:t>
            </a:r>
            <a:r>
              <a:rPr lang="en-GB" sz="1600" dirty="0" err="1"/>
              <a:t>G.G</a:t>
            </a:r>
            <a:r>
              <a:rPr lang="en-GB" sz="1600" dirty="0"/>
              <a:t>. (2017). Information Systems Quality and Success in Canadian Software Development Firms. Information Resources Management Journal, 30(3), pp.1–25</a:t>
            </a:r>
            <a:r>
              <a:rPr lang="en-GB" sz="1600" dirty="0" smtClean="0"/>
              <a:t>.</a:t>
            </a:r>
            <a:endParaRPr lang="en-GB" sz="1600" dirty="0"/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Dubai.com. (2019). Dubai City Information and Travel Guide - Dubai.com. </a:t>
            </a:r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Elmuti, D., Grunewald, J. and Abebe, D. (2010). Consequences of Outsourcing Strategies on Employee Quality of Work Life, Attitudes, and Performance </a:t>
            </a:r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Evans, C. (2009). Capability maturity model integration® (CMMI® ®) why does it go wrong? In Proceedings 2009. Defense and Systems Institute (</a:t>
            </a:r>
            <a:r>
              <a:rPr lang="en-GB" sz="1600" dirty="0" err="1"/>
              <a:t>DASl</a:t>
            </a:r>
            <a:r>
              <a:rPr lang="en-GB" sz="1600" dirty="0"/>
              <a:t>). Retrieved from http://www.dasi.unisa.edu.au/Academic_Program/LMSI/2009/papers</a:t>
            </a:r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hlinkClick r:id="rId3" tooltip="Click to search for more items by this author"/>
              </a:rPr>
              <a:t>Goldblat, R</a:t>
            </a:r>
            <a:r>
              <a:rPr lang="en-GB" sz="1600" dirty="0"/>
              <a:t>. (2013). Capability Maturity Practices: Contributions to the Competitive Advantage of an Organization Goldblat, Reuven. Northcentral University, ProQuest Dissertations Publishing. 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42725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889208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247" y="327782"/>
            <a:ext cx="8412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References </a:t>
            </a:r>
          </a:p>
        </p:txBody>
      </p:sp>
      <p:sp>
        <p:nvSpPr>
          <p:cNvPr id="8" name="Rectangle 7"/>
          <p:cNvSpPr/>
          <p:nvPr/>
        </p:nvSpPr>
        <p:spPr>
          <a:xfrm>
            <a:off x="110691" y="924323"/>
            <a:ext cx="8922617" cy="620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Jones</a:t>
            </a:r>
            <a:r>
              <a:rPr lang="en-GB" sz="1600" dirty="0"/>
              <a:t>, C. (2014). Software Industry Goals for the Years 2014 through 2018. Journal of Cost Analysis and Parametrics, 7(1), pp.41–47.</a:t>
            </a:r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Jorgenson</a:t>
            </a:r>
            <a:r>
              <a:rPr lang="en-GB" sz="1600" dirty="0"/>
              <a:t>, </a:t>
            </a:r>
            <a:r>
              <a:rPr lang="en-GB" sz="1600" dirty="0" err="1"/>
              <a:t>D.W</a:t>
            </a:r>
            <a:r>
              <a:rPr lang="en-GB" sz="1600" dirty="0"/>
              <a:t>. and Wessner, </a:t>
            </a:r>
            <a:r>
              <a:rPr lang="en-GB" sz="1600" dirty="0" err="1"/>
              <a:t>C.W</a:t>
            </a:r>
            <a:r>
              <a:rPr lang="en-GB" sz="1600" dirty="0"/>
              <a:t>. (2006). Software, growth, and the future of the U.S. economy : measuring and sustaining the new economy : report of a symposium. Washington, D.C.: National Academies Press</a:t>
            </a:r>
            <a:r>
              <a:rPr lang="en-GB" sz="1600" dirty="0" smtClean="0"/>
              <a:t>.</a:t>
            </a:r>
            <a:r>
              <a:rPr lang="en-GB" sz="1600" dirty="0"/>
              <a:t> </a:t>
            </a:r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Kumari, </a:t>
            </a:r>
            <a:r>
              <a:rPr lang="en-GB" sz="1600" dirty="0" err="1"/>
              <a:t>D.G.S</a:t>
            </a:r>
            <a:r>
              <a:rPr lang="en-GB" sz="1600" dirty="0"/>
              <a:t>. (2019). The Role of Human Resource Practices in Creating Organizational Competitive Advantage – Elucidate Employee Satisfaction through Intervention Programme. International Journal of Psychosocial Rehabilitation, 23(4), pp.1563–1573</a:t>
            </a:r>
            <a:r>
              <a:rPr lang="en-GB" sz="1600" dirty="0" smtClean="0"/>
              <a:t>.</a:t>
            </a:r>
            <a:endParaRPr lang="en-GB" sz="1600" dirty="0"/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Lake, J. (2001). Process Standards vs Capability Maturity Models. INSIGHT, 4(1), pp.47–48.</a:t>
            </a:r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Naim, A. and Dabash, A. (2015). Study the Factors Affecting Maturity Level in UAE Information Technology Organizations ‫ ‫[online] . Available at: https://bspace.buid.ac.ae/bitstream/handle/1234/750/110047.pdf </a:t>
            </a:r>
            <a:r>
              <a:rPr lang="en-GB" sz="1600" dirty="0" smtClean="0"/>
              <a:t>.</a:t>
            </a:r>
            <a:endParaRPr lang="en-GB" sz="1600" dirty="0"/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 err="1"/>
              <a:t>NCOSE</a:t>
            </a:r>
            <a:r>
              <a:rPr lang="en-GB" sz="1600" dirty="0"/>
              <a:t>. (1999). Position on Capability Models and the Capability Maturity Model Integration (CMMI) Effort. , 2(2), pp.19–20</a:t>
            </a:r>
            <a:r>
              <a:rPr lang="en-GB" sz="1600" dirty="0" smtClean="0"/>
              <a:t>.</a:t>
            </a:r>
            <a:endParaRPr lang="en-GB" sz="1600" dirty="0"/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Niazi, M., Babar, M. A. and Verner, J. M. (2010). Software process improve ment barriers: a cross-cultural comparison. Information and Software Technology, 52(11), 1204-1216. </a:t>
            </a:r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Rhoades, L. and Eisenberger, R. (2002). Perceived organizational support: A review of the literature. Journal of Applied Psychology, 87, 698-714</a:t>
            </a:r>
            <a:r>
              <a:rPr lang="en-GB" sz="1600" dirty="0" smtClean="0"/>
              <a:t>.</a:t>
            </a:r>
            <a:endParaRPr lang="en-GB" sz="1600" dirty="0"/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Peters, T.J. and Waterman, </a:t>
            </a:r>
            <a:r>
              <a:rPr lang="en-GB" sz="1600" dirty="0" err="1"/>
              <a:t>R.H</a:t>
            </a:r>
            <a:r>
              <a:rPr lang="en-GB" sz="1600" dirty="0"/>
              <a:t>. (1982). In search of excellence: lessons from America’s best-run companies. London Profile Books.</a:t>
            </a:r>
          </a:p>
          <a:p>
            <a:endParaRPr lang="en-GB" sz="1600" dirty="0"/>
          </a:p>
          <a:p>
            <a:pPr marL="466090" indent="-28575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1600" dirty="0"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41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38892" y="1268760"/>
            <a:ext cx="8562975" cy="4620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Clr>
                <a:srgbClr val="FFC000"/>
              </a:buClr>
              <a:buFont typeface="Arial" pitchFamily="34" charset="0"/>
              <a:buChar char="•"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954" y="2771424"/>
            <a:ext cx="8032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rgbClr val="FFC000"/>
              </a:buClr>
            </a:pPr>
            <a:r>
              <a:rPr lang="en-GB" sz="4800" b="1" dirty="0" smtClean="0"/>
              <a:t>Appendices   </a:t>
            </a:r>
            <a:r>
              <a:rPr lang="en-GB" sz="4800" b="1" dirty="0" smtClean="0">
                <a:solidFill>
                  <a:srgbClr val="00B050"/>
                </a:solidFill>
              </a:rPr>
              <a:t> </a:t>
            </a:r>
            <a:r>
              <a:rPr lang="en-GB" sz="2800" b="1" dirty="0" smtClean="0">
                <a:solidFill>
                  <a:srgbClr val="00B050"/>
                </a:solidFill>
              </a:rPr>
              <a:t> </a:t>
            </a:r>
            <a:endParaRPr lang="en-GB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943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AutoShape 2" descr="data:image/jpeg;base64,/9j/4AAQSkZJRgABAQAAAQABAAD/2wCEAAkGBxQTEhQUExQVFBQXGCAaGBgXFxccHBwYHB4fGhgXHRgcHCggHBwlHBwcITEiJSkrLi4uGB8zODMsNygtLiwBCgoKDg0OGhAQFCwcHCQsLCwsLCwsLCwsLCwsLCwsLCwsLCwsLCwsLCwsLCwsLCwsLCwsLCwsLCwsLCwsLCwsLP/AABEIAKsBJgMBIgACEQEDEQH/xAAcAAABBQEBAQAAAAAAAAAAAAADAQIEBgcFAAj/xABIEAACAAQBBwkHAwMCBAQHAAABAgADBBEhBRIiMUFysQYTMlFhcYGywQcjQpGhwtEUM4JSYuEk8ENTkqIWNHOTFRclNWPT8f/EABYBAQEBAAAAAAAAAAAAAAAAAAABAv/EAB4RAQEBAAIDAQEBAAAAAAAAAAABERIxIUFRYaEC/9oADAMBAAIRAxEAPwC20y6978D0gyjT/jxP+ISlGHieJgssaTeHqfWMKcw6O96E+kGm4Kx/tPAw22knifpb1gs4aJ7cPnhBBVWPUwwO83mMFAhKUaI8T8yTFDkGmd0cW/EPmjob32sfSElDSbuA+Vz6xxcq8sKKQ6q9QhcE3SXeY2ojooCRidsB35uCseoE/SCy1wEUjKHtFkqrf6SvKlSM/wDT5q44Xu7jCLLyb5S01ahenfOzekpFnXquvhrFx2xR05A6W9+B6QttMbh4rC0uo77eYw4DT/jxP+IgSo1DeTzrB1WB1IwXfXzA+kSFEUR6JdBe4Q9Om3cvrC0S+7l7o4CFlDTfw4QA540pe99jwtUug+6eEPnjSl7x8jQtUNB908ID1oDIGL732rEu0AkDF977VgBTBprutxSEql0fEcRBZg013W4pDawaJihGWAU40fFvMYmMIjUw0f5N5miAIGm26vF4ZUDFN77Wg+bpndHFobUjAbw+uHrABqE0WHYeEMXEA9cSGWAU/QTdHARRHljpdjH0PrA2GmN0/Qj8xIlri+/9iQOYumu63FfxEEaoHR3l+rAeseZILVDR7ip+TAx5xAc+SNBN1eAgSLi+99qxKkrogdWHyw9IFbSbuB4j0iCHNXTG63FYBUjAby+YRNnriveR9CfSI9Yui3YL/LEcIKjOISDTFxj0EdKmGivcILI1tvDyrDZYsAOoQ+n1E9bH6G3pAF+Nd1uK/wCYLNGA3l8wgadI9ij6k/iDP8O9wBPpASJccXKHKKVTrKSzTah1Xm5EvGY1xrt8K67scBY64i5ay9MMxqWjCvUAXmO2MuQv9T9b9Sa+vCJuQsiyaKW7liXIvOnzSM9rf1Meio2KMB9YDmpyeqKwsa+aUlXH+kp2ITogjnZws0zAjAWF8RHUzqDJ2aB+npBY/wBCE6tfxNr23jjysqVVezCiP6elzsal1uzWAUiUh16tZw7QRY9TJfIylkurGXz80hi02f7xi2jpY6I26gIv8AKj2i5OsV/VqScMBMtj25trQ6XkemqqqTXUM+Uro9pxlWImyyNKW6qRZjhiw+dltZ50oZubmjNuotYWsWA1RXss8iZbNz9Gf0dUMVeXgrdazEsVKnsGwXvqgLRSjR/k3mMOQe8O6vF4r3InlEalHkzk5urkHNnJsN9UxNd1PebXGJBBNjTpturxaA9PHR3h+YPAZ/wb3oYO2o90AOi/bTdHCPSOnM7x5RD6QaCbo4R6QNKZvDyrFDJ40pe8fI0Oq/233TwhZw0k7z5Wj1Z+2+6eBgH2gUgYzN77Vg9oDJ6Uze+xYBkwaadzfbDa79tu6CTBpp3N6Q2uHu33TwMA5hEaRqO83mMS3iLIHS324kwDT0/4+v8AmB1IwG8vmUQU/uDdPFfzDKrUN5fOID1ojU/QTdXgIlGI1P0R2YfI2gBL0n7wfoB6QOd0k7yPoT6QX423VP1b8QOo1pvfY8QDq+g+6foLx5xHqtbo461I+keJvARJYwO83naB20zuji35gyfEOpj6H1gT9Mbp+hX8wAKhcVP93EEesAqkurDrB4RJqdX8l8wgbQEO97Hrxj0ekDQXdHCPRFdVIWm6PiT8yT6x5TC0o0V3RwggsrpN3AcT6xw+UWVphmpR0hH6l9JnOKyZdipmN/dY6I6yOyC8oMtfppbMq85OdxLkyxreYVXNHdtP+YLyZyJ+mXTbnKibnTJ8z+p9EWHUig2A7zthBIoMlSqKldEwUKzPMc6TtYlpjttJ+moRx5EpsqzOcmZy5PRvdy8Qahgem+0SwdQ22gfKaYa2qWgQkSZYEyqIuLgkZkm41Elgfr8MXiRKCgKoAUAAACwAGAAGwARf0No0AWygAAsAAAAAGIAA2DDVBgNPuXif8Q2lGj4sfmxPrD0Gm26vF4gdOOA3l8w/ESVgE0dEbSw9T6RJVYDM+V839HX0FauAdRLnWOtBbOJ/i1+9FjSZXTbuA4xl3tmYczRLtzXP/agjSshuXlIx1siE95RSeMX0JM7Wm99rQeYdE90DnDSl732tBJgsrdx4QCyBor3DhDafpTN77FgkkaI7hDJA0pm99qxQk7pJ3nymPVf7b7p4Qs4aSd58pj1YPdvunhEBIDI1zN4eRYkWgEjpTN77FihJnTXuPpDa39t91uBh00aaePCErh7uZungYBznXEaV8W8YlERHkjF977VgBP8AuLuNxlw2sOieyx+RBgjjTXdbikMrl0H3TwgPMIjyNR3m+jtEphEWRqO+/naIB2023V4v+YFVtaxOADYk7MCL/WCt0+9eB/zHL5U5KFTTtKLsl2WzKcQc4AEjaMdXcdYBgODyi5e01PnIM6a41hbADsJOrxt43iuSeV+Uqkf6Wl0bWDhLjDDpOcz6w/kDyVSTUzZdZJzpyWaRnqDKeWDpTEGpmBzb3vm5y4A3jRaUe7TsUD5CKM5Siy2+d71JZviGaVrsP6EYarQ6bX5ToQJtXzNTKFwQjAOAbEkES1BtbaD4a4v8yYFLliAAASSQABiNf8YzjlNlJ8oTRS0wJW4zmNwLC5zm6kFrgWuSO4Q7FxocqS6mnE6USUIOsWIKnFSNhBH/APQYlTYhZLyMtNSiQhJCq1ydbM1yzW2YnAbAAIntjEEKQMPEj5MR6R6HS8L7x+pv6x6A6DmyseoHhEiWtgIBOGie0W+eEcrlxlMyKOay9NvdpvPhwvGRB5Ny/wBZWTaw4yZJaTTdRY2E6b4gKo7z1RckXTHYvEj8RzuTWTRT00qQP+GuaTa12uc5vFrnxjpoNM7o4tGr8FN5AC83KTtjMNaFO6rmw7sW+UX5BFEP+jysc6wp6+xB2CoT4Ts0rk9pcdRi9iIEpBoL3A/OCSxpt3L9M4+sMphZE7FHCCSBi57R5QYB7jFN4+RoMTYE9QgbjSTvPlIgOWK1ZMibNfBUQk/LADtJsB2kQGSe02eaiuk0yYlESV3TJhF/oyfKNkoZQXOUalIA7gigRj/s1oHrMoPVTMRLbnG6ucYnMA7BifARstPrmb32rG71IPTumnefKYdU9Bt08ISZ017j6QtX+2+6eEZBZYwHdAqfXM3vtWDCA0+t970EUendJO8+Uw6rGg+6eENndNPHhC1h92+6eEBReTntGM6qWln0/NzCxTOR85c9b3uCAQCVIwJ2d8XmR0pm99qxjHKGRzGWkYYXqZbYdTTFv8wTGz0/Smb32LFsCThpp48I9WjQfdPCPT+nL7zwMOqRot3HhECpqER5Axmb/wBiweUdEd0Bk9KZv/YkAOb008RwPpDa5fdzNxvKYfP6Sbx8pPpDase7fdPCAVxEaSuvePG/rEomI0n4977VMRAXGmu63FfzA6tdHxX6MDBpvTXubisDrcEbsBPyxiqYwjnVVbLkyjMmsFRSRc7xAAG0m0T66oWWrO5CogLMTqCqLknuAjJ6YzssVRF2SllnOOPRUsxAA1Ga2OOwA67AFIJM2rqMqTmST7qnFg7HULXtf+t8TZRgNp1GLfkzI8qllqkoG2cCzE3Z2IILMdpx7hstHSoqFJIWXKRUlqtgo7DcntJJuScSTcwtUuA3l86woY6xFknQU9ag/MRNYREkjQUdQA+WEQRUGL732rHodbSbwPEekegJ8zUN5fMIrHLI59Xk2QdTT88jrzLEesWltnePz6RT+Wp5vKGS5p6ImshPaxQDiYk7F5pOivcD88YNJGk3gPX1gdKNFd0cILTjF977VgIuXMkyqqVzM5c5GOI2iytYg7COuIKUdfToVSbKq5aqbGozkmgAbZqAq+G0oD2x3T0l7ieA9YJUftvungYQVbK9BlSo5sSpsuhzQc8o/O5+q2uUpW1jqON+wRzplBlijR5qVcurCG7y5iG5AAJKnXe2zOGrbGg2xhZABDbQWP49Io43JTlJLr5UuagzWFxMQm5VgBhfaCGuDtB2EECle1jlDzsxaGTc5rAzbbXtoS+217ntK7VMcCZXzMjVtXKlC4dbS87UA1mlzLHWVBK9pvFg9nHJNjetn3uQTLDayza5p+Z7ybxc9jrtKfI+R3dAv6g5pa4vaZMZUtbaEU6v7T1wD2U8o6ysnz+fmq0tVDZoRQc9jZbEDUFVtfWI6fth/wDt57Zyep9I5HsQle7qm25yC/cCfuh+jSs8F1sQcG1fxh9Z+2+6eEYFkjKLScql6dU055RFIObmzHzFwBGpSI2Lltl5aSmdji7AhR1k4ev+7QwWGA03xbx4CMElza1KY1y1E2WsydmKFmNZyQ7O9r2sGXNxBxv1Y7dkSpZqZZjjTZAzD+4qCR84WCdN6aePpA8oz1WW5ZlXROsgbD1xjuTcrZQyhXOKapaUQGZQxsiopAsUAINyRsOvbaLIORJq6d5lehlViswMyUw94qm6uUxTHuBtbVqDBTvaBlmVMr+cksJirmG66iwIJAPhriySvaDWz2b9HRFgxvfNdrYAYsNEaopfLzIaUVUZMrOKiWrXcgkk3udQGsdUb9QDBu8eRY0KRSPlyYyFxSSMcM9S2w3uFc7L6iIt6VEyXJmNVNJUJe7oWClQBpkN0Mb6N22YmKPX8vZyZRlU/Ny2ltORPiDLnvzZJNyDYNe1oh+2rKjgyZANkK57Dra9lJG0CxPf3CJgu3J7lZSVWhJnAuuGYwZG7SFcAkdwjqyzjM3h5VjGMhcgq8JT1lNMpw8xc9ROUEpfSlsM6W4uRbSABUtbVcxKpMr5emyZk2UUcrMMuYgSTzizFsrAqQBcCx1kWIOMQazUHFN4+R4HXTVSW7OyqoU3ZiAAO0nARmKpyglKJ0yZKIW7GXMMk6lYkHMX+kNqaK/ljlvOynzchZfNsSBmK1wXJtnXNscQAD0bsb3sVYNooK2XOQPKmJMXVdGDC+0XG2OdlTLkilLGfMEvObRuCb2RL9EHrHzjH+TM6bRZUlyUmGxnJLmBei4YgEFT1ZxsdYtsjTeXXJs1siYqW55GDy76ic1boTszgLX2EDthnkHybyro6l1WTPVnx0SGRtV8FcAnVsvHWrR7t91uBjNeRPJugqqdLy5iVcpys4ibOWYkwBirhc/NHRFsLXUjYY0rmrSs25YhLXaxJsLXNrYmAqvtU5wZPnGXe11z7a+bztI917X7LwH2W0qpk9GUDOmO7ues5xQfJVUeBi4kAixsQRiDiCDrHaIpNHkGooqgtRETKNpnvKZmsUzgpLymbDC980kXAtjgQ9C2P013W4pA6ro9xB+RBgs3pr3EcD6QKs6D7p4GIEmRDTUd5h/3GJsyIa7d4/U39YCOw0zuji0JDyNMdqn6EfmPQExtad/2tFb9puTGnURdAc+Q4mi2uwBDW7lYt/GLLbSXx4W9YLULdGHWpFu/CIAcnMprU00mcttNASAdT6nXwa4jp0w6W9wsPSM+pA+R57hwzZNnNdXAv+nc7GAxzNl9oC7Qb3+gmK6B1IZWJIYG4IzjYgjA4Rqg9tNd1uKwSoGie3D5m0NTpjd4kfiIeW8t09Mt585JeINibtYEXsguxwGwGIOvaKnyr5aSqFGUWmVBLFZV9QziA726K/VrYbSKpyg9p0yceaoJbLnYCay3c/8Apy8QD2tc9giRyN9nLTGFRXEkk53Nk3Zjc3Mxu3q19cXPopOVsn1c6W2UJ9yGcAs3borZdiA2UDtEbrkTKS1NHKnJazqtwNjXCuvgwI8IPlDJiTpcyQwHNvKzcNl72I7QQCO0RQvZlXNTzZ+TZ2DJMzk6sGUOB2EWcdhaHYt3tCoOdyfPFrlV5z/o0ifkDFO9mFaJWTq+YdaMW6/+Eub9RGpzpQZWU6mBB7jgYwCYaillVNBzL506ZLUHNOkELdE/FnEJa2wNq1RYIXJtStZSTGFlafLIJ6hMCk/MH5Rf/bXKa1O3wkkW/uAJv8o4/tAyA1HS5OzcHlIVdhq524mXH888iLnyxrqSqyYJs5rK6rMllcWWZqAA673Ujv1WuLornKHMnZOyXTSzZpiywLbCQEPdpF2/g0anRywoKjUDYdwwEYByOr/0s6VV1EqfMkS85ZbIt1EzquxC2Ge5tfWewxoVD7U5TzBLl0tQ5ZjguYWtssoJufGw64lETLmRZuTK39fTIZshs4zZQ1qrW5z+F7Nf4bY4YxecnZck1dO0yQ4YZpuNTKbXzWXYf9i8NynygppDqJ86XLOYSVZhnYkW0RcnUdXVGN5T5QSqeuefk0lZLDTUgqjXvngKcQm0XAIN7WFoCT7Yx/8AUD/6CcXjaMljR/6fIsZhyw5HVdbNFXJAZJySyEYhHlggAqbmxA6RN74kAHbqdIts4dRA/wC1YUYryefn8uI2sc87Y9SK1j9AYm+2+SwqpDfC0nNHerEn6MI6f/hCpospS6inQT5LTDo5wVkVwQwOdsUEkEXva1ouHLfkslfIzCcyYhzpb9TbQRtU6j4HZF3yEpMqpIyZJntii08s4bbotgO+9vGI3Iwy5r1dTKcNLqHRwALZrCWqMG/uuLnwjMsuycrcxLopkmY0hLBTKllw6joXdQTYXFgc220YYaL7LchzqSlaXPGa7tzmZgc0MAoUkEgtoXNsMbRBH9ruVBIyc4vZ5rc0n8lbP7tDOx7oo3sPyJzlRNqmXRlAIhP/ADHvnHvVLf8AuRZfbVyfqqlZDyFM2XLLBpa9POaxD2+IALawx0tR2dv2VZJNPk6UHVkmOWmMrAqwLGwBBxGiFwMQZTyfPOZblX21BOP9gZvtjdUXSbw/HpGOvkp6DLNPUTFIppk7OWbbRHOqUzWNrKwZ7WOwXjXMoibmzuYKibmKUzxdc7TsCARrtbXhFvYrHK3ku7TVrKJhJrQbX+CaADoTBqNwM2/dfUCsvklylWtlsCvNVEs5s6STpI2q4viVJBx2EEHERT8qcscsS7LMoFRgb3WTOcX1dJJjJt644fJ+lyrMyitaKeYHZwJpaWJKmXgrLZs24zQNVzcA4kQGx04uiH+0cIjfqEEwyy6CY5uqFgGYBRnFVvcgWxI1RKpV92m4vARmntH5D1NRVfqqZ85wqDMLBWW1wGltqwxYgm+JtfBYg0KoGKbx8rQypW6t2qfqLQKkWaJUnnyhnC3OFL5pbNYFhcA46/GJLrAAvhfrERU1v2N9qxIk9BN0cICvSfvB+gHpEEWebMp7CPL+I9AcstZQf7vQx6JYOtbSG6eKwaZ0fED6gQFOl/Hif8QV9Q3l8wgJJQEEMAQRYgi4I2gg6xFXm8hZLAmmnVFExJP+mmuiazrlAgeC2i1JC0fQXuEaRnU72e1zEr/8UnMLDpvUajfZzp6vrDaf2RWOdNqr3YXzJeJubE5zNr7SI02X0m7l+78wWZ8O8OBPpDRy+TnJOmo8ZUvT/rbFu69sB2CO3RjQXuv88YVY9Q/tpuLwEL5DkHvG3V4tFH9o/JqaZkuvo/8AzMoi6gYsB0SB8TDUV2qeyxvUsabbq8W/MOnjo7w/MBlHJ32izWyisuZdJU5lR5Uw3MqcRbQJ0gpbN0W/q2WudYpRojvPEx56VGYMUUsNTFQSO46xHqToD/e2CoGW8kSqpWkzlzkKjVgQb4MDsItFBb2TkTFzqpnp1I0c3TsTioN80Xv0gOvCNOXpturxaPVPR8R5hAMpKKXLlrKRFWWosFAwtA8n0ktAcxETSPRUDb2CJkDp9R3m8xgOLl/kvS1brz8oM2adIEq2FrXZSCQLnA3GMQKPkBQ04LrKLsASDMZnAIGBCk5tx12vFnb9xd1uKw6p6Dbp4QBIFJ1vvfasFgUnW+99qwCT9ab32tBTAp/Sl732tBoANH+2m6OEIn7jbq8WhaToJujhCL+426vF4BlZ8O+ONoq3LT2hUuTpsqVOEx3mDOIlgHMl3tntcjbewF75pi11gwG+vmEVvltyJpsoqBOBSYosk1MGXbY3wZb7D22trgg+Ssv0k6VJCz5LiddUXOW7lcWXNOOcLi6kXEdQDTbdXi8fJdXk+XKmzKeoV5LozBZpRsbGw5yXc6JAwKYi/wAcXPkv7TqygZUqh+rkEWV84Fs1TrSbqcC5wbHULrqgN9qtQ3l8wEOIilcnvaXR1rGWCZM3nFCJNKjPXPWzKQbXt8Ovvi73gIdONBe63ywgf/EO6vF4JTnRt2sP+4iGHpnd4E/mAFU/DvL9SB6whhas4DeXzrCNBUWn6C9gH0wgHxturxb8RIldHxYfJiPSI5Om3ao+hb8wEHKsvOUDt9DHolTRHoCTK6bbq8Wgza13uAJ9IjSTpN4f7+sHbWm99rRBMQwtH0F3RwECdrKe6DSdQ7oqCSW0m7xwv6wV9cve+1oDI1v3jyrBGOknYT5SPWAlZ0OpMETdHCBTTZWPUDwg0jUO4QQ6T0n8B9L+sPnnob3oYHJOL732rCz9cvf+1oCTAqPoL3CCCBUf7abo4QWFX9xt1eLQtTq/kvmEMzwHckgDNXE4DW22OZlLlJSouM5G0l6Bz9TAnoXgrtwKm1HebzGKlVe0ikU2XPfqtmAH5sCOrERyZntOVcEkhhc4l2FrknEc3bUf6ouUaE37i7rcVharoPunhGV1XtMn511lylAuLsrHq/vHVEKb7Rqp7rnSxcfCE29+dDjRs0Ck633vtWMeblnlF+izeCy+z/8AH2wNOUuU7sQ07XjoJr/9rqi8Rsk/pS977Wg0Yl/4kyoSLtOwNxdE7R/yuowj8sMpr8cwdhSX/wDr64cRtFH+2m6OENX91txeLRiq8vcoqAA4sBhdJRwGGOjDk9o1eGOMtja2lKGoE2wVxtP1hxG0VnRG+nnWHsIxc+1Gt1OkhhcHCU41G/8Azj1RN/8Am3PGullkb8xce/MaHGpi28peR1NlCTmz00gXCTFwddNhgdo/tNx44x878rsgTsmT2ppjrMQ2mAC5VlxVXK7Dgw+ca/Se1tALTKUjEnQnBjiS2ppa9doh5c5XZMrlC1VPNtmsFbNll1JK4q6uWXV44XBi4nTC5FOXwXE4mx7Orr7otFB7QsoyZJkCpfNGAzgpddd1DsM4DsvhbC0cvlBkuVJmHmJ3Oyj0WZHlsP7WVhr7VJB7MQObNqM7OL3dyAAxY4WsPHRGb2RlpduSHtTqqVs2czVMkm5V20xc3JWYcb7bG47tcbTyc5UU9dZ5D3shzkODobrgy+ouD1x8sRIoK+ZJdZkp2luuIZSQR4iIPrOrOifD6EGEdoyjkv7WVmIZVaAj5pCzlGiTsz1+E6tIYdgjUVnqwDKQysLhlIII2EEYEQQOS2H8n87QCYdMdqn6FfzBJZ6Q/uP1x9YBNOmu63FPxBXphhIZMMegJMg4tvfasGvpL4n6W9YjUx6W8fQekGB013TxWIiTUHQfdPCJamIU46B7uOESlMUPpz0t70A9ILfSXuPp+Yj0pwO83mI9ILfTXdbisBIqToPunhEsGINQ2g3cY4GX+X9HTErn89MBIKSrMQRsLXzR879kMRapGt977ViPlTKcmTmmbMVACSbnG2awvYY2jKH5a5RrWdaGUyqTjzYziMALGa1lXC3VBqL2bVc9w1ZPCljfAmY/jeyr4ExcVZ8qe1CnTCUpmnr1Dwte/cbRVG9odbOskhDgAAJaMx6tQu3yYRdMnezmhkrdkacwBxmtcf8AQLL9ItlBTJLRVloqKAMFAA+QEXYMfl8ncq1TXdGXDXNcDtHSLTBt2R1pXsvmkAz6kawLKrMcSB0mI6+qNNl9Nu4esLUnAby8RE2in0fswpF6bzph7WVR/wBig/Ux08n8jaJR/wCXRsWGnnPgCQOkTsEWSA0h0fFvMYmqgysi06MoSRJUZp1S0G1eyJtQgWW1gBonUOyFb9wbp4rHqz9t908IA0Bk9J94eVYNAJHSmbw8qwCz9ab32tBoDUHFN77Wg0ACjHu03RwgZkKZhuqnRGsDrMPov203RwhB0zujiYIhZRybJK3MqWSCutF/qF9kBn8nKRrZ1NJNtuYo4R0K46B7xxEOZooqx5E0Tg3kAaTDBnHxH+7qt8o5lX7NqJnAAmLdWODA4grbpKesxcqfU283EwOadNd1uKQGU8pfZMnNM1PNJZQSFmAY2xOkLAG2Awt3a4xrLGR5tPMaXNRkZTiCP93HbH1pX/tzNxuBjkcpOT0isQpOQN/SwwZe4+mI7I1mpuPlKFi88svZ5OpS7y7zZKm2cBiMAdIbNevV2xR2UjXGMaNiyclOWlTQm0ts+Ve7SnuVPXbap7R43itx6A+iOSnLGnrQcxsyaTcynIztQBI2MLg6tlrgR25zaS+I+l/SPl+VNKkMpKsDcEEgg9YI1RovJf2mMpRKy7qDhNHSGBGkPiGOsY4bYDWHaPREpq5JqB5bB0bUym4MLAdGmOHieJgynT/ifqR+IjUx0R4n6mDSjpHdHEwRJm9HxA+oiUpiHMOreXzCJSQDqY4fybzGCjpjdP1I/EApDojtufmTBUOmd0cT+IDn8sMnTaikeVImc3MJWxuQCLgMpIBNiDs6hsjj8m/ZnSyADP8A9TMt8QtLHYJe3+ROrUItk46PivmESFaAdRoFXNUAKCQAAAABhYAYCC3017m+38wGmbA7zeYw8tprutxSCDzjoN3HhBZeoREqG0H3TwMSVMAko6b+HCHVXw7w/MDktpP3jyiFntim96GCpV4DSdEePEw+B0Z0B/vbAKT7wbp4iFrP233Twhl/eDdPEQtcfdvunhASIBI6UzeHlWDXiPTdKZvDyLBTqjWm99rQaI9ScU3vQwa8EAoz7te6EzveHdHEwlGfdrDC3vP4+oio9VnRMOYwGtbQbuh7mADKPS3j6QKcdNe4+n4h0o4vveimBTjpJ3nyn8QV6qN0YdangYaTHp2o90DQ6I7hF0RraUze4oojO+Wns5lTzn04Eqax6OpDolv4nDu7tcaIOk/hw/xAKnWm99rCLrL5gyvkebTOUmoyMOsfUdY7dsc+PpvLeRpNSmZOQMNh2r2g7O7V1gxjPKfkDNkLzsr3kq1zbWu8PXV3aol/ysv1S1W5sNZiRVUhTaGxsbbG6oSTZCQ6n64dsTxP1lrODqawwB/qAttx68IkigZKy3Ppr8zNaXnawDgfA4X7Y9CPRhheWDjqBI1DC9+07O+PQyj6SpTor3CDyjpN3D1/MRKXor3DgIPIOk3hwiCS7dHeH5iWjRCfWu99rRJEEEpDoLujhBJZ023V4vEakPu03F4CDS+m3cOLQEiccBvL5hB1aIk7ZvLxEHWAJTNh/JvMYdne8G63FIBTdHxbzGHE+8G63FYoPVN7t9xvKYkhohVf7b7h4GD7YB8htJ94eVYdNbSTe+1oDI1vvfasLMOkm8fI0BNDQKkbQXuhphlIdBe6GAob3n8TxEerj7t908IZ8f8AH1Eerv233TwMFSy0R6dtKZvDyLDycYBJ6UzeHkWKCVTdDf8AQwQvEeq+He9DDyYYB0raA8eJgbt7wbp4rDaU6I7zxMMY+8G4eKwC1ze7fdPCCO2JiLXftvuHhBn1nvgBSTi+99iwOoOkm8fK0elHSmbw8iQyo1pvfY0CHzGiPIbQTdHAQVoj0vQTcXgIgS+m3cPu/EBqTq3h9Tb1hb+8bdXi8DqdQ3l8whg88QUXRHy+WETZkRJYw8T5jFlxMUXlXyGlVBLSs2VMtfAaJOOwdHZqFteGN4yvKeTJ1LMKzFKn6EcCO2PoWaNPw9RHE5R0aTJTiYoYAEi+w9YOyLmpLnhhy1G0aLbdt/A4f7PXHoHWIAxthHozrb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1325563"/>
            <a:ext cx="4762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3" name="AutoShape 4" descr="data:image/jpeg;base64,/9j/4AAQSkZJRgABAQAAAQABAAD/2wCEAAkGBxQTEhQUExQVFBQXGCAaGBgXFxccHBwYHB4fGhgXHRgcHCggHBwlHBwcITEiJSkrLi4uGB8zODMsNygtLiwBCgoKDg0OGhAQFCwcHCQsLCwsLCwsLCwsLCwsLCwsLCwsLCwsLCwsLCwsLCwsLCwsLCwsLCwsLCwsLCwsLCwsLP/AABEIAKsBJgMBIgACEQEDEQH/xAAcAAABBQEBAQAAAAAAAAAAAAADAQIEBgcFAAj/xABIEAACAAQBBwkHAwMCBAQHAAABAgADBBEhBRIiMUFysQYTMlFhcYGywQcjQpGhwtEUM4JSYuEk8ENTkqIWNHOTFRclNWPT8f/EABYBAQEBAAAAAAAAAAAAAAAAAAABAv/EAB4RAQEBAAIDAQEBAAAAAAAAAAABERIxIUFRYaEC/9oADAMBAAIRAxEAPwC20y6978D0gyjT/jxP+ISlGHieJgssaTeHqfWMKcw6O96E+kGm4Kx/tPAw22knifpb1gs4aJ7cPnhBBVWPUwwO83mMFAhKUaI8T8yTFDkGmd0cW/EPmjob32sfSElDSbuA+Vz6xxcq8sKKQ6q9QhcE3SXeY2ojooCRidsB35uCseoE/SCy1wEUjKHtFkqrf6SvKlSM/wDT5q44Xu7jCLLyb5S01ahenfOzekpFnXquvhrFx2xR05A6W9+B6QttMbh4rC0uo77eYw4DT/jxP+IgSo1DeTzrB1WB1IwXfXzA+kSFEUR6JdBe4Q9Om3cvrC0S+7l7o4CFlDTfw4QA540pe99jwtUug+6eEPnjSl7x8jQtUNB908ID1oDIGL732rEu0AkDF977VgBTBprutxSEql0fEcRBZg013W4pDawaJihGWAU40fFvMYmMIjUw0f5N5miAIGm26vF4ZUDFN77Wg+bpndHFobUjAbw+uHrABqE0WHYeEMXEA9cSGWAU/QTdHARRHljpdjH0PrA2GmN0/Qj8xIlri+/9iQOYumu63FfxEEaoHR3l+rAeseZILVDR7ip+TAx5xAc+SNBN1eAgSLi+99qxKkrogdWHyw9IFbSbuB4j0iCHNXTG63FYBUjAby+YRNnriveR9CfSI9Yui3YL/LEcIKjOISDTFxj0EdKmGivcILI1tvDyrDZYsAOoQ+n1E9bH6G3pAF+Nd1uK/wCYLNGA3l8wgadI9ij6k/iDP8O9wBPpASJccXKHKKVTrKSzTah1Xm5EvGY1xrt8K67scBY64i5ay9MMxqWjCvUAXmO2MuQv9T9b9Sa+vCJuQsiyaKW7liXIvOnzSM9rf1Meio2KMB9YDmpyeqKwsa+aUlXH+kp2ITogjnZws0zAjAWF8RHUzqDJ2aB+npBY/wBCE6tfxNr23jjysqVVezCiP6elzsal1uzWAUiUh16tZw7QRY9TJfIylkurGXz80hi02f7xi2jpY6I26gIv8AKj2i5OsV/VqScMBMtj25trQ6XkemqqqTXUM+Uro9pxlWImyyNKW6qRZjhiw+dltZ50oZubmjNuotYWsWA1RXss8iZbNz9Gf0dUMVeXgrdazEsVKnsGwXvqgLRSjR/k3mMOQe8O6vF4r3InlEalHkzk5urkHNnJsN9UxNd1PebXGJBBNjTpturxaA9PHR3h+YPAZ/wb3oYO2o90AOi/bTdHCPSOnM7x5RD6QaCbo4R6QNKZvDyrFDJ40pe8fI0Oq/233TwhZw0k7z5Wj1Z+2+6eBgH2gUgYzN77Vg9oDJ6Uze+xYBkwaadzfbDa79tu6CTBpp3N6Q2uHu33TwMA5hEaRqO83mMS3iLIHS324kwDT0/4+v8AmB1IwG8vmUQU/uDdPFfzDKrUN5fOID1ojU/QTdXgIlGI1P0R2YfI2gBL0n7wfoB6QOd0k7yPoT6QX423VP1b8QOo1pvfY8QDq+g+6foLx5xHqtbo461I+keJvARJYwO83naB20zuji35gyfEOpj6H1gT9Mbp+hX8wAKhcVP93EEesAqkurDrB4RJqdX8l8wgbQEO97Hrxj0ekDQXdHCPRFdVIWm6PiT8yT6x5TC0o0V3RwggsrpN3AcT6xw+UWVphmpR0hH6l9JnOKyZdipmN/dY6I6yOyC8oMtfppbMq85OdxLkyxreYVXNHdtP+YLyZyJ+mXTbnKibnTJ8z+p9EWHUig2A7zthBIoMlSqKldEwUKzPMc6TtYlpjttJ+moRx5EpsqzOcmZy5PRvdy8Qahgem+0SwdQ22gfKaYa2qWgQkSZYEyqIuLgkZkm41Elgfr8MXiRKCgKoAUAAACwAGAAGwARf0No0AWygAAsAAAAAGIAA2DDVBgNPuXif8Q2lGj4sfmxPrD0Gm26vF4gdOOA3l8w/ESVgE0dEbSw9T6RJVYDM+V839HX0FauAdRLnWOtBbOJ/i1+9FjSZXTbuA4xl3tmYczRLtzXP/agjSshuXlIx1siE95RSeMX0JM7Wm99rQeYdE90DnDSl732tBJgsrdx4QCyBor3DhDafpTN77FgkkaI7hDJA0pm99qxQk7pJ3nymPVf7b7p4Qs4aSd58pj1YPdvunhEBIDI1zN4eRYkWgEjpTN77FihJnTXuPpDa39t91uBh00aaePCErh7uZungYBznXEaV8W8YlERHkjF977VgBP8AuLuNxlw2sOieyx+RBgjjTXdbikMrl0H3TwgPMIjyNR3m+jtEphEWRqO+/naIB2023V4v+YFVtaxOADYk7MCL/WCt0+9eB/zHL5U5KFTTtKLsl2WzKcQc4AEjaMdXcdYBgODyi5e01PnIM6a41hbADsJOrxt43iuSeV+Uqkf6Wl0bWDhLjDDpOcz6w/kDyVSTUzZdZJzpyWaRnqDKeWDpTEGpmBzb3vm5y4A3jRaUe7TsUD5CKM5Siy2+d71JZviGaVrsP6EYarQ6bX5ToQJtXzNTKFwQjAOAbEkES1BtbaD4a4v8yYFLliAAASSQABiNf8YzjlNlJ8oTRS0wJW4zmNwLC5zm6kFrgWuSO4Q7FxocqS6mnE6USUIOsWIKnFSNhBH/APQYlTYhZLyMtNSiQhJCq1ydbM1yzW2YnAbAAIntjEEKQMPEj5MR6R6HS8L7x+pv6x6A6DmyseoHhEiWtgIBOGie0W+eEcrlxlMyKOay9NvdpvPhwvGRB5Ny/wBZWTaw4yZJaTTdRY2E6b4gKo7z1RckXTHYvEj8RzuTWTRT00qQP+GuaTa12uc5vFrnxjpoNM7o4tGr8FN5AC83KTtjMNaFO6rmw7sW+UX5BFEP+jysc6wp6+xB2CoT4Ts0rk9pcdRi9iIEpBoL3A/OCSxpt3L9M4+sMphZE7FHCCSBi57R5QYB7jFN4+RoMTYE9QgbjSTvPlIgOWK1ZMibNfBUQk/LADtJsB2kQGSe02eaiuk0yYlESV3TJhF/oyfKNkoZQXOUalIA7gigRj/s1oHrMoPVTMRLbnG6ucYnMA7BifARstPrmb32rG71IPTumnefKYdU9Bt08ISZ017j6QtX+2+6eEZBZYwHdAqfXM3vtWDCA0+t970EUendJO8+Uw6rGg+6eENndNPHhC1h92+6eEBReTntGM6qWln0/NzCxTOR85c9b3uCAQCVIwJ2d8XmR0pm99qxjHKGRzGWkYYXqZbYdTTFv8wTGz0/Smb32LFsCThpp48I9WjQfdPCPT+nL7zwMOqRot3HhECpqER5Axmb/wBiweUdEd0Bk9KZv/YkAOb008RwPpDa5fdzNxvKYfP6Sbx8pPpDase7fdPCAVxEaSuvePG/rEomI0n4977VMRAXGmu63FfzA6tdHxX6MDBpvTXubisDrcEbsBPyxiqYwjnVVbLkyjMmsFRSRc7xAAG0m0T66oWWrO5CogLMTqCqLknuAjJ6YzssVRF2SllnOOPRUsxAA1Ga2OOwA67AFIJM2rqMqTmST7qnFg7HULXtf+t8TZRgNp1GLfkzI8qllqkoG2cCzE3Z2IILMdpx7hstHSoqFJIWXKRUlqtgo7DcntJJuScSTcwtUuA3l86woY6xFknQU9ag/MRNYREkjQUdQA+WEQRUGL732rHodbSbwPEekegJ8zUN5fMIrHLI59Xk2QdTT88jrzLEesWltnePz6RT+Wp5vKGS5p6ImshPaxQDiYk7F5pOivcD88YNJGk3gPX1gdKNFd0cILTjF977VgIuXMkyqqVzM5c5GOI2iytYg7COuIKUdfToVSbKq5aqbGozkmgAbZqAq+G0oD2x3T0l7ieA9YJUftvungYQVbK9BlSo5sSpsuhzQc8o/O5+q2uUpW1jqON+wRzplBlijR5qVcurCG7y5iG5AAJKnXe2zOGrbGg2xhZABDbQWP49Io43JTlJLr5UuagzWFxMQm5VgBhfaCGuDtB2EECle1jlDzsxaGTc5rAzbbXtoS+217ntK7VMcCZXzMjVtXKlC4dbS87UA1mlzLHWVBK9pvFg9nHJNjetn3uQTLDayza5p+Z7ybxc9jrtKfI+R3dAv6g5pa4vaZMZUtbaEU6v7T1wD2U8o6ysnz+fmq0tVDZoRQc9jZbEDUFVtfWI6fth/wDt57Zyep9I5HsQle7qm25yC/cCfuh+jSs8F1sQcG1fxh9Z+2+6eEYFkjKLScql6dU055RFIObmzHzFwBGpSI2Lltl5aSmdji7AhR1k4ev+7QwWGA03xbx4CMElza1KY1y1E2WsydmKFmNZyQ7O9r2sGXNxBxv1Y7dkSpZqZZjjTZAzD+4qCR84WCdN6aePpA8oz1WW5ZlXROsgbD1xjuTcrZQyhXOKapaUQGZQxsiopAsUAINyRsOvbaLIORJq6d5lehlViswMyUw94qm6uUxTHuBtbVqDBTvaBlmVMr+cksJirmG66iwIJAPhriySvaDWz2b9HRFgxvfNdrYAYsNEaopfLzIaUVUZMrOKiWrXcgkk3udQGsdUb9QDBu8eRY0KRSPlyYyFxSSMcM9S2w3uFc7L6iIt6VEyXJmNVNJUJe7oWClQBpkN0Mb6N22YmKPX8vZyZRlU/Ny2ltORPiDLnvzZJNyDYNe1oh+2rKjgyZANkK57Dra9lJG0CxPf3CJgu3J7lZSVWhJnAuuGYwZG7SFcAkdwjqyzjM3h5VjGMhcgq8JT1lNMpw8xc9ROUEpfSlsM6W4uRbSABUtbVcxKpMr5emyZk2UUcrMMuYgSTzizFsrAqQBcCx1kWIOMQazUHFN4+R4HXTVSW7OyqoU3ZiAAO0nARmKpyglKJ0yZKIW7GXMMk6lYkHMX+kNqaK/ljlvOynzchZfNsSBmK1wXJtnXNscQAD0bsb3sVYNooK2XOQPKmJMXVdGDC+0XG2OdlTLkilLGfMEvObRuCb2RL9EHrHzjH+TM6bRZUlyUmGxnJLmBei4YgEFT1ZxsdYtsjTeXXJs1siYqW55GDy76ic1boTszgLX2EDthnkHybyro6l1WTPVnx0SGRtV8FcAnVsvHWrR7t91uBjNeRPJugqqdLy5iVcpys4ibOWYkwBirhc/NHRFsLXUjYY0rmrSs25YhLXaxJsLXNrYmAqvtU5wZPnGXe11z7a+bztI917X7LwH2W0qpk9GUDOmO7ues5xQfJVUeBi4kAixsQRiDiCDrHaIpNHkGooqgtRETKNpnvKZmsUzgpLymbDC980kXAtjgQ9C2P013W4pA6ro9xB+RBgs3pr3EcD6QKs6D7p4GIEmRDTUd5h/3GJsyIa7d4/U39YCOw0zuji0JDyNMdqn6EfmPQExtad/2tFb9puTGnURdAc+Q4mi2uwBDW7lYt/GLLbSXx4W9YLULdGHWpFu/CIAcnMprU00mcttNASAdT6nXwa4jp0w6W9wsPSM+pA+R57hwzZNnNdXAv+nc7GAxzNl9oC7Qb3+gmK6B1IZWJIYG4IzjYgjA4Rqg9tNd1uKwSoGie3D5m0NTpjd4kfiIeW8t09Mt585JeINibtYEXsguxwGwGIOvaKnyr5aSqFGUWmVBLFZV9QziA726K/VrYbSKpyg9p0yceaoJbLnYCay3c/8Apy8QD2tc9giRyN9nLTGFRXEkk53Nk3Zjc3Mxu3q19cXPopOVsn1c6W2UJ9yGcAs3borZdiA2UDtEbrkTKS1NHKnJazqtwNjXCuvgwI8IPlDJiTpcyQwHNvKzcNl72I7QQCO0RQvZlXNTzZ+TZ2DJMzk6sGUOB2EWcdhaHYt3tCoOdyfPFrlV5z/o0ifkDFO9mFaJWTq+YdaMW6/+Eub9RGpzpQZWU6mBB7jgYwCYaillVNBzL506ZLUHNOkELdE/FnEJa2wNq1RYIXJtStZSTGFlafLIJ6hMCk/MH5Rf/bXKa1O3wkkW/uAJv8o4/tAyA1HS5OzcHlIVdhq524mXH888iLnyxrqSqyYJs5rK6rMllcWWZqAA673Ujv1WuLornKHMnZOyXTSzZpiywLbCQEPdpF2/g0anRywoKjUDYdwwEYByOr/0s6VV1EqfMkS85ZbIt1EzquxC2Ge5tfWewxoVD7U5TzBLl0tQ5ZjguYWtssoJufGw64lETLmRZuTK39fTIZshs4zZQ1qrW5z+F7Nf4bY4YxecnZck1dO0yQ4YZpuNTKbXzWXYf9i8NynygppDqJ86XLOYSVZhnYkW0RcnUdXVGN5T5QSqeuefk0lZLDTUgqjXvngKcQm0XAIN7WFoCT7Yx/8AUD/6CcXjaMljR/6fIsZhyw5HVdbNFXJAZJySyEYhHlggAqbmxA6RN74kAHbqdIts4dRA/wC1YUYryefn8uI2sc87Y9SK1j9AYm+2+SwqpDfC0nNHerEn6MI6f/hCpospS6inQT5LTDo5wVkVwQwOdsUEkEXva1ouHLfkslfIzCcyYhzpb9TbQRtU6j4HZF3yEpMqpIyZJntii08s4bbotgO+9vGI3Iwy5r1dTKcNLqHRwALZrCWqMG/uuLnwjMsuycrcxLopkmY0hLBTKllw6joXdQTYXFgc220YYaL7LchzqSlaXPGa7tzmZgc0MAoUkEgtoXNsMbRBH9ruVBIyc4vZ5rc0n8lbP7tDOx7oo3sPyJzlRNqmXRlAIhP/ADHvnHvVLf8AuRZfbVyfqqlZDyFM2XLLBpa9POaxD2+IALawx0tR2dv2VZJNPk6UHVkmOWmMrAqwLGwBBxGiFwMQZTyfPOZblX21BOP9gZvtjdUXSbw/HpGOvkp6DLNPUTFIppk7OWbbRHOqUzWNrKwZ7WOwXjXMoibmzuYKibmKUzxdc7TsCARrtbXhFvYrHK3ku7TVrKJhJrQbX+CaADoTBqNwM2/dfUCsvklylWtlsCvNVEs5s6STpI2q4viVJBx2EEHERT8qcscsS7LMoFRgb3WTOcX1dJJjJt644fJ+lyrMyitaKeYHZwJpaWJKmXgrLZs24zQNVzcA4kQGx04uiH+0cIjfqEEwyy6CY5uqFgGYBRnFVvcgWxI1RKpV92m4vARmntH5D1NRVfqqZ85wqDMLBWW1wGltqwxYgm+JtfBYg0KoGKbx8rQypW6t2qfqLQKkWaJUnnyhnC3OFL5pbNYFhcA46/GJLrAAvhfrERU1v2N9qxIk9BN0cICvSfvB+gHpEEWebMp7CPL+I9AcstZQf7vQx6JYOtbSG6eKwaZ0fED6gQFOl/Hif8QV9Q3l8wgJJQEEMAQRYgi4I2gg6xFXm8hZLAmmnVFExJP+mmuiazrlAgeC2i1JC0fQXuEaRnU72e1zEr/8UnMLDpvUajfZzp6vrDaf2RWOdNqr3YXzJeJubE5zNr7SI02X0m7l+78wWZ8O8OBPpDRy+TnJOmo8ZUvT/rbFu69sB2CO3RjQXuv88YVY9Q/tpuLwEL5DkHvG3V4tFH9o/JqaZkuvo/8AzMoi6gYsB0SB8TDUV2qeyxvUsabbq8W/MOnjo7w/MBlHJ32izWyisuZdJU5lR5Uw3MqcRbQJ0gpbN0W/q2WudYpRojvPEx56VGYMUUsNTFQSO46xHqToD/e2CoGW8kSqpWkzlzkKjVgQb4MDsItFBb2TkTFzqpnp1I0c3TsTioN80Xv0gOvCNOXpturxaPVPR8R5hAMpKKXLlrKRFWWosFAwtA8n0ktAcxETSPRUDb2CJkDp9R3m8xgOLl/kvS1brz8oM2adIEq2FrXZSCQLnA3GMQKPkBQ04LrKLsASDMZnAIGBCk5tx12vFnb9xd1uKw6p6Dbp4QBIFJ1vvfasFgUnW+99qwCT9ab32tBTAp/Sl732tBoANH+2m6OEIn7jbq8WhaToJujhCL+426vF4BlZ8O+ONoq3LT2hUuTpsqVOEx3mDOIlgHMl3tntcjbewF75pi11gwG+vmEVvltyJpsoqBOBSYosk1MGXbY3wZb7D22trgg+Ssv0k6VJCz5LiddUXOW7lcWXNOOcLi6kXEdQDTbdXi8fJdXk+XKmzKeoV5LozBZpRsbGw5yXc6JAwKYi/wAcXPkv7TqygZUqh+rkEWV84Fs1TrSbqcC5wbHULrqgN9qtQ3l8wEOIilcnvaXR1rGWCZM3nFCJNKjPXPWzKQbXt8Ovvi73gIdONBe63ywgf/EO6vF4JTnRt2sP+4iGHpnd4E/mAFU/DvL9SB6whhas4DeXzrCNBUWn6C9gH0wgHxturxb8RIldHxYfJiPSI5Om3ao+hb8wEHKsvOUDt9DHolTRHoCTK6bbq8Wgza13uAJ9IjSTpN4f7+sHbWm99rRBMQwtH0F3RwECdrKe6DSdQ7oqCSW0m7xwv6wV9cve+1oDI1v3jyrBGOknYT5SPWAlZ0OpMETdHCBTTZWPUDwg0jUO4QQ6T0n8B9L+sPnnob3oYHJOL732rCz9cvf+1oCTAqPoL3CCCBUf7abo4QWFX9xt1eLQtTq/kvmEMzwHckgDNXE4DW22OZlLlJSouM5G0l6Bz9TAnoXgrtwKm1HebzGKlVe0ikU2XPfqtmAH5sCOrERyZntOVcEkhhc4l2FrknEc3bUf6ouUaE37i7rcVharoPunhGV1XtMn511lylAuLsrHq/vHVEKb7Rqp7rnSxcfCE29+dDjRs0Ck633vtWMeblnlF+izeCy+z/8AH2wNOUuU7sQ07XjoJr/9rqi8Rsk/pS977Wg0Yl/4kyoSLtOwNxdE7R/yuowj8sMpr8cwdhSX/wDr64cRtFH+2m6OENX91txeLRiq8vcoqAA4sBhdJRwGGOjDk9o1eGOMtja2lKGoE2wVxtP1hxG0VnRG+nnWHsIxc+1Gt1OkhhcHCU41G/8Azj1RN/8Am3PGullkb8xce/MaHGpi28peR1NlCTmz00gXCTFwddNhgdo/tNx44x878rsgTsmT2ppjrMQ2mAC5VlxVXK7Dgw+ca/Se1tALTKUjEnQnBjiS2ppa9doh5c5XZMrlC1VPNtmsFbNll1JK4q6uWXV44XBi4nTC5FOXwXE4mx7Orr7otFB7QsoyZJkCpfNGAzgpddd1DsM4DsvhbC0cvlBkuVJmHmJ3Oyj0WZHlsP7WVhr7VJB7MQObNqM7OL3dyAAxY4WsPHRGb2RlpduSHtTqqVs2czVMkm5V20xc3JWYcb7bG47tcbTyc5UU9dZ5D3shzkODobrgy+ouD1x8sRIoK+ZJdZkp2luuIZSQR4iIPrOrOifD6EGEdoyjkv7WVmIZVaAj5pCzlGiTsz1+E6tIYdgjUVnqwDKQysLhlIII2EEYEQQOS2H8n87QCYdMdqn6FfzBJZ6Q/uP1x9YBNOmu63FPxBXphhIZMMegJMg4tvfasGvpL4n6W9YjUx6W8fQekGB013TxWIiTUHQfdPCJamIU46B7uOESlMUPpz0t70A9ILfSXuPp+Yj0pwO83mI9ILfTXdbisBIqToPunhEsGINQ2g3cY4GX+X9HTErn89MBIKSrMQRsLXzR879kMRapGt977ViPlTKcmTmmbMVACSbnG2awvYY2jKH5a5RrWdaGUyqTjzYziMALGa1lXC3VBqL2bVc9w1ZPCljfAmY/jeyr4ExcVZ8qe1CnTCUpmnr1Dwte/cbRVG9odbOskhDgAAJaMx6tQu3yYRdMnezmhkrdkacwBxmtcf8AQLL9ItlBTJLRVloqKAMFAA+QEXYMfl8ncq1TXdGXDXNcDtHSLTBt2R1pXsvmkAz6kawLKrMcSB0mI6+qNNl9Nu4esLUnAby8RE2in0fswpF6bzph7WVR/wBig/Ux08n8jaJR/wCXRsWGnnPgCQOkTsEWSA0h0fFvMYmqgysi06MoSRJUZp1S0G1eyJtQgWW1gBonUOyFb9wbp4rHqz9t908IA0Bk9J94eVYNAJHSmbw8qwCz9ab32tBoDUHFN77Wg0ACjHu03RwgZkKZhuqnRGsDrMPov203RwhB0zujiYIhZRybJK3MqWSCutF/qF9kBn8nKRrZ1NJNtuYo4R0K46B7xxEOZooqx5E0Tg3kAaTDBnHxH+7qt8o5lX7NqJnAAmLdWODA4grbpKesxcqfU283EwOadNd1uKQGU8pfZMnNM1PNJZQSFmAY2xOkLAG2Awt3a4xrLGR5tPMaXNRkZTiCP93HbH1pX/tzNxuBjkcpOT0isQpOQN/SwwZe4+mI7I1mpuPlKFi88svZ5OpS7y7zZKm2cBiMAdIbNevV2xR2UjXGMaNiyclOWlTQm0ts+Ve7SnuVPXbap7R43itx6A+iOSnLGnrQcxsyaTcynIztQBI2MLg6tlrgR25zaS+I+l/SPl+VNKkMpKsDcEEgg9YI1RovJf2mMpRKy7qDhNHSGBGkPiGOsY4bYDWHaPREpq5JqB5bB0bUym4MLAdGmOHieJgynT/ifqR+IjUx0R4n6mDSjpHdHEwRJm9HxA+oiUpiHMOreXzCJSQDqY4fybzGCjpjdP1I/EApDojtufmTBUOmd0cT+IDn8sMnTaikeVImc3MJWxuQCLgMpIBNiDs6hsjj8m/ZnSyADP8A9TMt8QtLHYJe3+ROrUItk46PivmESFaAdRoFXNUAKCQAAAABhYAYCC3017m+38wGmbA7zeYw8tprutxSCDzjoN3HhBZeoREqG0H3TwMSVMAko6b+HCHVXw7w/MDktpP3jyiFntim96GCpV4DSdEePEw+B0Z0B/vbAKT7wbp4iFrP233Twhl/eDdPEQtcfdvunhASIBI6UzeHlWDXiPTdKZvDyLBTqjWm99rQaI9ScU3vQwa8EAoz7te6EzveHdHEwlGfdrDC3vP4+oio9VnRMOYwGtbQbuh7mADKPS3j6QKcdNe4+n4h0o4vveimBTjpJ3nyn8QV6qN0YdangYaTHp2o90DQ6I7hF0RraUze4oojO+Wns5lTzn04Eqax6OpDolv4nDu7tcaIOk/hw/xAKnWm99rCLrL5gyvkebTOUmoyMOsfUdY7dsc+PpvLeRpNSmZOQMNh2r2g7O7V1gxjPKfkDNkLzsr3kq1zbWu8PXV3aol/ysv1S1W5sNZiRVUhTaGxsbbG6oSTZCQ6n64dsTxP1lrODqawwB/qAttx68IkigZKy3Ppr8zNaXnawDgfA4X7Y9CPRhheWDjqBI1DC9+07O+PQyj6SpTor3CDyjpN3D1/MRKXor3DgIPIOk3hwiCS7dHeH5iWjRCfWu99rRJEEEpDoLujhBJZ023V4vEakPu03F4CDS+m3cOLQEiccBvL5hB1aIk7ZvLxEHWAJTNh/JvMYdne8G63FIBTdHxbzGHE+8G63FYoPVN7t9xvKYkhohVf7b7h4GD7YB8htJ94eVYdNbSTe+1oDI1vvfasLMOkm8fI0BNDQKkbQXuhphlIdBe6GAob3n8TxEerj7t908IZ8f8AH1Eerv233TwMFSy0R6dtKZvDyLDycYBJ6UzeHkWKCVTdDf8AQwQvEeq+He9DDyYYB0raA8eJgbt7wbp4rDaU6I7zxMMY+8G4eKwC1ze7fdPCCO2JiLXftvuHhBn1nvgBSTi+99iwOoOkm8fK0elHSmbw8iQyo1pvfY0CHzGiPIbQTdHAQVoj0vQTcXgIgS+m3cPu/EBqTq3h9Tb1hb+8bdXi8DqdQ3l8whg88QUXRHy+WETZkRJYw8T5jFlxMUXlXyGlVBLSs2VMtfAaJOOwdHZqFteGN4yvKeTJ1LMKzFKn6EcCO2PoWaNPw9RHE5R0aTJTiYoYAEi+w9YOyLmpLnhhy1G0aLbdt/A4f7PXHoHWIAxthHozrb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84883" y="-1325563"/>
            <a:ext cx="4762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12951" y="672860"/>
            <a:ext cx="18477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Questions 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093" y="1844824"/>
            <a:ext cx="5940660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20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1129508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90512" y="1418765"/>
            <a:ext cx="8562975" cy="4620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Clr>
                <a:srgbClr val="FFC000"/>
              </a:buClr>
              <a:buFont typeface="Arial" pitchFamily="34" charset="0"/>
              <a:buChar char="•"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260648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Comparative View of Hypotheses Test results </a:t>
            </a:r>
          </a:p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Global Level Vs Local levels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012400"/>
              </p:ext>
            </p:extLst>
          </p:nvPr>
        </p:nvGraphicFramePr>
        <p:xfrm>
          <a:off x="395536" y="1418765"/>
          <a:ext cx="7344816" cy="421106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8675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359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152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6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62445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Global ITO level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Antecedents of POS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Individual (b =value)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Individual ( p =value)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Significance (***)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OF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0.15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0.10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Marginal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SS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0.13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0.19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Marginal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PLS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0.13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0.19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Marginal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9943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Sri Lanka ITO level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5611" marR="65611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OF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0.18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0.16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Marginal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SS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0.19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0.16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Marginal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PLS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0.29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0.02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Highly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582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UAE  ITO level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OF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0.16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0.25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Marginal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SS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0.04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0.75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Not significance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24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PLS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-0.09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0.53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Not significance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11" marR="65611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6003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1129508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90512" y="1418765"/>
            <a:ext cx="8562975" cy="4620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Clr>
                <a:srgbClr val="FFC000"/>
              </a:buClr>
              <a:buFont typeface="Arial" pitchFamily="34" charset="0"/>
              <a:buChar char="•"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627883"/>
              </p:ext>
            </p:extLst>
          </p:nvPr>
        </p:nvGraphicFramePr>
        <p:xfrm>
          <a:off x="395536" y="1844824"/>
          <a:ext cx="7344816" cy="318516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0568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97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82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05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986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5754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910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6288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Predictor Variable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Outcome variables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Felt Obligation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JS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IRP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OCB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PM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TOI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Variable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β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β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β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β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β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β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461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Global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SL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UAE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POS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POS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POS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0.23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0.13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0.47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0.22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0.25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 0.18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0.12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0.31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0.08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0.27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0.43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0.03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0.26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0.46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0.63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- 0.19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-0.29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 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kern="1200" dirty="0">
                          <a:effectLst/>
                        </a:rPr>
                        <a:t>- 0.25 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95536" y="260648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Comparative View – The Common Differences of Variables in Sri Lanka and UAE </a:t>
            </a:r>
          </a:p>
        </p:txBody>
      </p:sp>
    </p:spTree>
    <p:extLst>
      <p:ext uri="{BB962C8B-B14F-4D97-AF65-F5344CB8AC3E}">
        <p14:creationId xmlns:p14="http://schemas.microsoft.com/office/powerpoint/2010/main" val="3453426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90512" y="1418765"/>
            <a:ext cx="8562975" cy="4620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Clr>
                <a:srgbClr val="FFC000"/>
              </a:buClr>
              <a:buFont typeface="Arial" pitchFamily="34" charset="0"/>
              <a:buChar char="•"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715" y="606288"/>
            <a:ext cx="3923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Aim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0348" y="2420888"/>
            <a:ext cx="83554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C000"/>
              </a:buClr>
              <a:buSzPct val="150000"/>
            </a:pPr>
            <a:r>
              <a:rPr lang="en-GB" sz="2400" dirty="0" smtClean="0"/>
              <a:t>To </a:t>
            </a:r>
            <a:r>
              <a:rPr lang="en-GB" sz="2400" dirty="0" smtClean="0"/>
              <a:t>develop and test an empirical model by applying the concept of CMMI and POS which examines the effective value creations of IT companies in the UAE. </a:t>
            </a:r>
            <a:endParaRPr lang="en-GB" sz="24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4700612"/>
            <a:ext cx="7289800" cy="15367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37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1340768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83714" y="260648"/>
            <a:ext cx="82767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Moderation of  Demographic and Socio-cultural Parameters E.g. Gender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114604"/>
              </p:ext>
            </p:extLst>
          </p:nvPr>
        </p:nvGraphicFramePr>
        <p:xfrm>
          <a:off x="323528" y="1700808"/>
          <a:ext cx="7056784" cy="288036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6306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49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565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240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47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829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2403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3343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4584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Predictor Variable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Outcome variables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Felt Obligation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JS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IRP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OCB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PM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TOI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Variable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β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β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β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β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β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β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Step 1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Step 2</a:t>
                      </a:r>
                      <a:endParaRPr lang="en-GB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POS </a:t>
                      </a: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Male </a:t>
                      </a: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Female </a:t>
                      </a:r>
                    </a:p>
                    <a:p>
                      <a:pPr marL="9144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            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0.23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0.04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0.50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0.22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0.17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0.33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0.12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0.16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0.17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0.27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0.33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0.06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0.26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0.24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0.33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- 0.19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- 0.09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- 0.12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68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7132" y="764704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0678" y="1268760"/>
            <a:ext cx="8562975" cy="4620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Clr>
                <a:srgbClr val="FFC000"/>
              </a:buClr>
              <a:buFont typeface="Arial" pitchFamily="34" charset="0"/>
              <a:buChar char="•"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75557"/>
            <a:ext cx="8535224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Staged Representation of CMMI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- 5 Maturity Levels</a:t>
            </a:r>
          </a:p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GB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54372" y="962798"/>
            <a:ext cx="3648428" cy="5101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en-US" sz="1550" dirty="0" smtClean="0"/>
              <a:t>Capability </a:t>
            </a:r>
            <a:r>
              <a:rPr lang="en-US" altLang="en-US" sz="1550" dirty="0"/>
              <a:t>Maturity Model (</a:t>
            </a:r>
            <a:r>
              <a:rPr lang="en-US" altLang="en-US" sz="1550" dirty="0" smtClean="0"/>
              <a:t>CMMI) </a:t>
            </a:r>
            <a:r>
              <a:rPr lang="en-US" altLang="en-US" sz="1550" dirty="0"/>
              <a:t>is a reference model of </a:t>
            </a:r>
            <a:r>
              <a:rPr lang="en-US" altLang="en-US" sz="1550" dirty="0" smtClean="0"/>
              <a:t>mature and best practices in </a:t>
            </a:r>
            <a:r>
              <a:rPr lang="en-US" altLang="en-US" sz="1550" dirty="0"/>
              <a:t>a specified </a:t>
            </a:r>
            <a:r>
              <a:rPr lang="en-US" altLang="en-US" sz="1550" dirty="0" smtClean="0"/>
              <a:t>discipline. </a:t>
            </a:r>
          </a:p>
          <a:p>
            <a:pPr marL="285750" indent="-285750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US" altLang="en-US" sz="1550" dirty="0"/>
          </a:p>
          <a:p>
            <a:pPr marL="285750" indent="-285750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en-US" sz="1550" dirty="0" smtClean="0"/>
              <a:t>Incrementally used </a:t>
            </a:r>
            <a:r>
              <a:rPr lang="en-US" altLang="en-US" sz="1550" dirty="0"/>
              <a:t>to improve PROCESS  at </a:t>
            </a:r>
            <a:r>
              <a:rPr lang="en-US" altLang="en-US" sz="1550" dirty="0" smtClean="0"/>
              <a:t>work. </a:t>
            </a:r>
            <a:endParaRPr lang="en-US" altLang="en-US" sz="1550" dirty="0"/>
          </a:p>
          <a:p>
            <a:pPr>
              <a:buClr>
                <a:srgbClr val="FFC000"/>
              </a:buClr>
              <a:buSzPct val="150000"/>
            </a:pPr>
            <a:endParaRPr lang="en-US" altLang="en-US" sz="1550" dirty="0"/>
          </a:p>
          <a:p>
            <a:pPr marL="285750" indent="-285750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altLang="en-US" sz="1550" dirty="0"/>
              <a:t>The results of adopting </a:t>
            </a:r>
            <a:r>
              <a:rPr lang="en-US" altLang="en-US" sz="1550" dirty="0" smtClean="0"/>
              <a:t>CMMI </a:t>
            </a:r>
            <a:r>
              <a:rPr lang="en-US" altLang="en-US" sz="1550" dirty="0"/>
              <a:t>is a much better product or process quality.</a:t>
            </a:r>
          </a:p>
          <a:p>
            <a:pPr>
              <a:buClr>
                <a:srgbClr val="FFC000"/>
              </a:buClr>
              <a:buSzPct val="150000"/>
            </a:pPr>
            <a:endParaRPr lang="en-GB" sz="1550" dirty="0" smtClean="0"/>
          </a:p>
          <a:p>
            <a:pPr marL="285750" indent="-285750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550" dirty="0" smtClean="0"/>
              <a:t>CMMI</a:t>
            </a:r>
            <a:r>
              <a:rPr lang="en-GB" sz="1550" dirty="0"/>
              <a:t>, staged, uses 5</a:t>
            </a:r>
            <a:r>
              <a:rPr lang="en-GB" sz="1550" dirty="0" smtClean="0"/>
              <a:t> </a:t>
            </a:r>
            <a:r>
              <a:rPr lang="en-GB" sz="1550" dirty="0"/>
              <a:t>levels to describe the maturity of the </a:t>
            </a:r>
            <a:r>
              <a:rPr lang="en-GB" sz="1550" dirty="0" smtClean="0"/>
              <a:t>organization</a:t>
            </a:r>
          </a:p>
          <a:p>
            <a:pPr marL="285750" indent="-285750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altLang="en-US" sz="1550" dirty="0"/>
          </a:p>
          <a:p>
            <a:pPr marL="285750" indent="-285750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altLang="en-US" sz="1550" dirty="0" smtClean="0"/>
              <a:t>CMMI is increasingly used by Information Technology (IT) organisations to generate value efficiencies.  </a:t>
            </a:r>
          </a:p>
          <a:p>
            <a:pPr marL="285750" indent="-285750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altLang="en-US" sz="1550" dirty="0"/>
          </a:p>
          <a:p>
            <a:pPr marL="285750" indent="-285750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altLang="en-US" sz="1550" dirty="0" smtClean="0"/>
              <a:t>Considerably military,  government </a:t>
            </a:r>
          </a:p>
          <a:p>
            <a:pPr>
              <a:buClr>
                <a:srgbClr val="FFC000"/>
              </a:buClr>
              <a:buSzPct val="150000"/>
            </a:pPr>
            <a:r>
              <a:rPr lang="en-GB" altLang="en-US" sz="1550" dirty="0"/>
              <a:t> </a:t>
            </a:r>
            <a:r>
              <a:rPr lang="en-GB" altLang="en-US" sz="1550" dirty="0" smtClean="0"/>
              <a:t>     and other services organisations </a:t>
            </a:r>
          </a:p>
          <a:p>
            <a:pPr>
              <a:buClr>
                <a:srgbClr val="FFC000"/>
              </a:buClr>
              <a:buSzPct val="150000"/>
            </a:pPr>
            <a:r>
              <a:rPr lang="en-GB" altLang="en-US" sz="1550" dirty="0" smtClean="0"/>
              <a:t>      are also adopting.  </a:t>
            </a:r>
            <a:endParaRPr lang="en-US" altLang="en-US" sz="1550" dirty="0"/>
          </a:p>
        </p:txBody>
      </p:sp>
      <p:grpSp>
        <p:nvGrpSpPr>
          <p:cNvPr id="3" name="Group 2"/>
          <p:cNvGrpSpPr/>
          <p:nvPr/>
        </p:nvGrpSpPr>
        <p:grpSpPr>
          <a:xfrm>
            <a:off x="2905283" y="926531"/>
            <a:ext cx="6369751" cy="5126652"/>
            <a:chOff x="2659632" y="1059358"/>
            <a:chExt cx="6369751" cy="5126652"/>
          </a:xfrm>
        </p:grpSpPr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6802694" y="1059358"/>
              <a:ext cx="7784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400" b="1" dirty="0">
                  <a:latin typeface="+mn-lt"/>
                </a:rPr>
                <a:t>Level  5 </a:t>
              </a:r>
            </a:p>
          </p:txBody>
        </p:sp>
        <p:sp>
          <p:nvSpPr>
            <p:cNvPr id="12" name="AutoShape 4"/>
            <p:cNvSpPr>
              <a:spLocks noChangeArrowheads="1"/>
            </p:cNvSpPr>
            <p:nvPr/>
          </p:nvSpPr>
          <p:spPr bwMode="auto">
            <a:xfrm>
              <a:off x="2659632" y="5606114"/>
              <a:ext cx="1792288" cy="579896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5E1800"/>
                </a:gs>
                <a:gs pos="100000">
                  <a:srgbClr val="CC33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Initial</a:t>
              </a:r>
              <a:r>
                <a:rPr lang="en-US" sz="1600" b="1" dirty="0"/>
                <a:t> </a:t>
              </a: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3339440" y="5279155"/>
              <a:ext cx="81849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400" b="1" dirty="0">
                  <a:latin typeface="+mn-lt"/>
                </a:rPr>
                <a:t>Level  1  </a:t>
              </a:r>
            </a:p>
          </p:txBody>
        </p:sp>
        <p:sp>
          <p:nvSpPr>
            <p:cNvPr id="14" name="AutoShape 7"/>
            <p:cNvSpPr>
              <a:spLocks noChangeArrowheads="1"/>
            </p:cNvSpPr>
            <p:nvPr/>
          </p:nvSpPr>
          <p:spPr bwMode="auto">
            <a:xfrm>
              <a:off x="3555776" y="4564615"/>
              <a:ext cx="1684907" cy="579896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764700"/>
                </a:gs>
                <a:gs pos="100000">
                  <a:srgbClr val="FF99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Managed</a:t>
              </a:r>
              <a:r>
                <a:rPr lang="en-US" sz="1600" dirty="0"/>
                <a:t> </a:t>
              </a: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4317340" y="4240930"/>
              <a:ext cx="85856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400" b="1">
                  <a:latin typeface="+mn-lt"/>
                </a:rPr>
                <a:t>Level  2   </a:t>
              </a:r>
            </a:p>
          </p:txBody>
        </p:sp>
        <p:sp>
          <p:nvSpPr>
            <p:cNvPr id="16" name="AutoShape 10"/>
            <p:cNvSpPr>
              <a:spLocks noChangeArrowheads="1"/>
            </p:cNvSpPr>
            <p:nvPr/>
          </p:nvSpPr>
          <p:spPr bwMode="auto">
            <a:xfrm>
              <a:off x="4604770" y="3572389"/>
              <a:ext cx="1679220" cy="578585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470076"/>
                </a:gs>
                <a:gs pos="100000">
                  <a:srgbClr val="9900FF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Defined</a:t>
              </a: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5149190" y="3245568"/>
              <a:ext cx="7784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400" b="1" dirty="0">
                  <a:latin typeface="+mn-lt"/>
                </a:rPr>
                <a:t>Level  3 </a:t>
              </a:r>
            </a:p>
          </p:txBody>
        </p:sp>
        <p:sp>
          <p:nvSpPr>
            <p:cNvPr id="18" name="AutoShape 13"/>
            <p:cNvSpPr>
              <a:spLocks noChangeArrowheads="1"/>
            </p:cNvSpPr>
            <p:nvPr/>
          </p:nvSpPr>
          <p:spPr bwMode="auto">
            <a:xfrm>
              <a:off x="5504117" y="2448577"/>
              <a:ext cx="1790700" cy="579896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181847"/>
                </a:gs>
                <a:gs pos="100000">
                  <a:srgbClr val="333399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Quantitatively</a:t>
              </a:r>
              <a:r>
                <a:rPr lang="en-US" sz="1400" b="1" dirty="0"/>
                <a:t>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Managed</a:t>
              </a:r>
              <a:r>
                <a:rPr lang="en-US" sz="1400" dirty="0"/>
                <a:t> </a:t>
              </a:r>
            </a:p>
          </p:txBody>
        </p: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6115978" y="2121618"/>
              <a:ext cx="7784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400" b="1">
                  <a:latin typeface="+mn-lt"/>
                </a:rPr>
                <a:t>Level  4 </a:t>
              </a: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6122044" y="1372207"/>
              <a:ext cx="1544704" cy="579896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003B00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Optimizing</a:t>
              </a:r>
              <a:r>
                <a:rPr lang="en-US" sz="1400" dirty="0"/>
                <a:t> </a:t>
              </a:r>
            </a:p>
          </p:txBody>
        </p:sp>
        <p:sp>
          <p:nvSpPr>
            <p:cNvPr id="26" name="Text Box 21"/>
            <p:cNvSpPr txBox="1">
              <a:spLocks noChangeArrowheads="1"/>
            </p:cNvSpPr>
            <p:nvPr/>
          </p:nvSpPr>
          <p:spPr bwMode="auto">
            <a:xfrm rot="18652245">
              <a:off x="3883532" y="2709508"/>
              <a:ext cx="209073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SzPct val="70000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400" b="1" i="1" dirty="0" smtClean="0">
                  <a:latin typeface="+mn-lt"/>
                </a:rPr>
                <a:t>Process Maturity</a:t>
              </a:r>
              <a:endParaRPr lang="en-US" sz="1400" b="1" i="1" dirty="0">
                <a:latin typeface="+mn-lt"/>
              </a:endParaRPr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 flipV="1">
              <a:off x="5175908" y="1972202"/>
              <a:ext cx="509156" cy="6019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4821618" y="5753187"/>
              <a:ext cx="18859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Unpredictable Process </a:t>
              </a:r>
              <a:endParaRPr lang="en-GB" sz="1400" b="1" dirty="0"/>
            </a:p>
          </p:txBody>
        </p:sp>
        <p:sp>
          <p:nvSpPr>
            <p:cNvPr id="28" name="AutoShape 17"/>
            <p:cNvSpPr>
              <a:spLocks noChangeArrowheads="1"/>
            </p:cNvSpPr>
            <p:nvPr/>
          </p:nvSpPr>
          <p:spPr bwMode="auto">
            <a:xfrm rot="5400000">
              <a:off x="4525012" y="5753344"/>
              <a:ext cx="285750" cy="307462"/>
            </a:xfrm>
            <a:prstGeom prst="upArrow">
              <a:avLst>
                <a:gd name="adj1" fmla="val 50000"/>
                <a:gd name="adj2" fmla="val 43056"/>
              </a:avLst>
            </a:prstGeom>
            <a:solidFill>
              <a:schemeClr val="tx1"/>
            </a:solidFill>
            <a:ln w="9525">
              <a:solidFill>
                <a:srgbClr val="99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29" name="AutoShape 17"/>
            <p:cNvSpPr>
              <a:spLocks noChangeArrowheads="1"/>
            </p:cNvSpPr>
            <p:nvPr/>
          </p:nvSpPr>
          <p:spPr bwMode="auto">
            <a:xfrm rot="5400000">
              <a:off x="5286627" y="4689819"/>
              <a:ext cx="285750" cy="307462"/>
            </a:xfrm>
            <a:prstGeom prst="upArrow">
              <a:avLst>
                <a:gd name="adj1" fmla="val 50000"/>
                <a:gd name="adj2" fmla="val 43056"/>
              </a:avLst>
            </a:prstGeom>
            <a:solidFill>
              <a:schemeClr val="tx1"/>
            </a:solidFill>
            <a:ln w="9525">
              <a:solidFill>
                <a:srgbClr val="99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557537" y="4700675"/>
              <a:ext cx="287630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Planned, Documented &amp; Performed </a:t>
              </a:r>
              <a:endParaRPr lang="en-GB" sz="1400" b="1" dirty="0"/>
            </a:p>
          </p:txBody>
        </p:sp>
        <p:sp>
          <p:nvSpPr>
            <p:cNvPr id="31" name="AutoShape 17"/>
            <p:cNvSpPr>
              <a:spLocks noChangeArrowheads="1"/>
            </p:cNvSpPr>
            <p:nvPr/>
          </p:nvSpPr>
          <p:spPr bwMode="auto">
            <a:xfrm rot="5400000">
              <a:off x="6313187" y="3707950"/>
              <a:ext cx="285750" cy="307462"/>
            </a:xfrm>
            <a:prstGeom prst="upArrow">
              <a:avLst>
                <a:gd name="adj1" fmla="val 50000"/>
                <a:gd name="adj2" fmla="val 43056"/>
              </a:avLst>
            </a:prstGeom>
            <a:solidFill>
              <a:schemeClr val="tx1"/>
            </a:solidFill>
            <a:ln w="9525">
              <a:solidFill>
                <a:srgbClr val="99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581112" y="2476915"/>
              <a:ext cx="120638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/>
                <a:t>Statistically </a:t>
              </a:r>
            </a:p>
            <a:p>
              <a:r>
                <a:rPr lang="en-US" sz="1400" b="1" dirty="0" smtClean="0"/>
                <a:t>Controlled</a:t>
              </a:r>
              <a:endParaRPr lang="en-GB" sz="1400" b="1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561440" y="3696779"/>
              <a:ext cx="246794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/>
                <a:t>Characterized  &amp; Standardized </a:t>
              </a:r>
              <a:endParaRPr lang="en-GB" sz="1400" b="1" dirty="0"/>
            </a:p>
          </p:txBody>
        </p:sp>
        <p:sp>
          <p:nvSpPr>
            <p:cNvPr id="34" name="AutoShape 17"/>
            <p:cNvSpPr>
              <a:spLocks noChangeArrowheads="1"/>
            </p:cNvSpPr>
            <p:nvPr/>
          </p:nvSpPr>
          <p:spPr bwMode="auto">
            <a:xfrm rot="5400000">
              <a:off x="7298690" y="2583294"/>
              <a:ext cx="285750" cy="279093"/>
            </a:xfrm>
            <a:prstGeom prst="upArrow">
              <a:avLst>
                <a:gd name="adj1" fmla="val 50000"/>
                <a:gd name="adj2" fmla="val 43056"/>
              </a:avLst>
            </a:prstGeom>
            <a:solidFill>
              <a:schemeClr val="tx1"/>
            </a:solidFill>
            <a:ln w="9525">
              <a:solidFill>
                <a:srgbClr val="99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910027" y="1430627"/>
              <a:ext cx="1072666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Continually </a:t>
              </a:r>
            </a:p>
            <a:p>
              <a:r>
                <a:rPr lang="en-US" sz="1400" b="1" dirty="0" smtClean="0"/>
                <a:t>Improved</a:t>
              </a:r>
            </a:p>
            <a:p>
              <a:r>
                <a:rPr lang="en-US" sz="1400" b="1" dirty="0"/>
                <a:t> </a:t>
              </a:r>
              <a:endParaRPr lang="en-GB" sz="1400" b="1" dirty="0"/>
            </a:p>
          </p:txBody>
        </p:sp>
        <p:sp>
          <p:nvSpPr>
            <p:cNvPr id="36" name="AutoShape 17"/>
            <p:cNvSpPr>
              <a:spLocks noChangeArrowheads="1"/>
            </p:cNvSpPr>
            <p:nvPr/>
          </p:nvSpPr>
          <p:spPr bwMode="auto">
            <a:xfrm rot="5400000">
              <a:off x="7685553" y="1517539"/>
              <a:ext cx="285750" cy="279093"/>
            </a:xfrm>
            <a:prstGeom prst="upArrow">
              <a:avLst>
                <a:gd name="adj1" fmla="val 50000"/>
                <a:gd name="adj2" fmla="val 43056"/>
              </a:avLst>
            </a:prstGeom>
            <a:solidFill>
              <a:schemeClr val="tx1"/>
            </a:solidFill>
            <a:ln w="9525">
              <a:solidFill>
                <a:srgbClr val="99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Clr>
                  <a:schemeClr val="accent1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37" name="Line 27"/>
            <p:cNvSpPr>
              <a:spLocks noChangeShapeType="1"/>
            </p:cNvSpPr>
            <p:nvPr/>
          </p:nvSpPr>
          <p:spPr bwMode="auto">
            <a:xfrm flipV="1">
              <a:off x="3698111" y="3626832"/>
              <a:ext cx="583518" cy="65402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4460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488" y="764704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38892" y="1268760"/>
            <a:ext cx="8562975" cy="4620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Clr>
                <a:srgbClr val="FFC000"/>
              </a:buClr>
              <a:buFont typeface="Arial" pitchFamily="34" charset="0"/>
              <a:buChar char="•"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75557"/>
            <a:ext cx="853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Problem Statements </a:t>
            </a:r>
            <a:endParaRPr lang="en-GB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263" y="652411"/>
            <a:ext cx="87526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C000"/>
              </a:buClr>
              <a:buSzPct val="150000"/>
            </a:pPr>
            <a:endParaRPr lang="en-GB" sz="1600" dirty="0" smtClean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 smtClean="0"/>
              <a:t>Many CMMI enabled IT organizations in UAE have failed to deliver on time, within the budget and meeting expected quality but human resource is blamed</a:t>
            </a:r>
            <a:r>
              <a:rPr lang="en-GB" sz="1600" dirty="0"/>
              <a:t>. </a:t>
            </a:r>
            <a:endParaRPr lang="en-GB" sz="1600" dirty="0" smtClean="0"/>
          </a:p>
          <a:p>
            <a:pPr algn="just">
              <a:buClr>
                <a:srgbClr val="FFC000"/>
              </a:buClr>
              <a:buSzPct val="150000"/>
            </a:pPr>
            <a:r>
              <a:rPr lang="en-GB" sz="1600" dirty="0"/>
              <a:t> </a:t>
            </a:r>
            <a:r>
              <a:rPr lang="en-GB" sz="1600" dirty="0" smtClean="0"/>
              <a:t>     - </a:t>
            </a:r>
            <a:r>
              <a:rPr lang="en-GB" sz="1600" dirty="0"/>
              <a:t>large percentage of IT projects are slow down with peoples </a:t>
            </a:r>
            <a:r>
              <a:rPr lang="en-GB" sz="1600" dirty="0" smtClean="0"/>
              <a:t>problem. </a:t>
            </a:r>
          </a:p>
          <a:p>
            <a:pPr algn="just">
              <a:buClr>
                <a:srgbClr val="FFC000"/>
              </a:buClr>
              <a:buSzPct val="150000"/>
            </a:pPr>
            <a:r>
              <a:rPr lang="en-GB" sz="1600" dirty="0"/>
              <a:t> </a:t>
            </a:r>
            <a:r>
              <a:rPr lang="en-GB" sz="1600" dirty="0" smtClean="0"/>
              <a:t>     - Many </a:t>
            </a:r>
            <a:r>
              <a:rPr lang="en-GB" sz="1600" dirty="0"/>
              <a:t>scholars posit that the main reasons for IT failures are human resources related issues</a:t>
            </a:r>
            <a:endParaRPr lang="en-GB" sz="1600" dirty="0" smtClean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/>
              <a:t>implementation does not happen in a vacuum. </a:t>
            </a:r>
            <a:r>
              <a:rPr lang="en-GB" sz="1600" dirty="0" smtClean="0"/>
              <a:t>This </a:t>
            </a:r>
            <a:r>
              <a:rPr lang="en-GB" sz="1600" dirty="0"/>
              <a:t>has shaped a great deal of interest in examining workers perceptions about their organizational support and its impact</a:t>
            </a:r>
            <a:r>
              <a:rPr lang="en-GB" sz="1600" dirty="0" smtClean="0"/>
              <a:t>.</a:t>
            </a:r>
          </a:p>
          <a:p>
            <a:pPr algn="just">
              <a:buClr>
                <a:srgbClr val="FFC000"/>
              </a:buClr>
              <a:buSzPct val="150000"/>
            </a:pPr>
            <a:r>
              <a:rPr lang="en-GB" sz="1600" dirty="0"/>
              <a:t> </a:t>
            </a:r>
            <a:r>
              <a:rPr lang="en-GB" sz="1600" dirty="0" smtClean="0"/>
              <a:t>     - 2000 </a:t>
            </a:r>
            <a:r>
              <a:rPr lang="en-GB" sz="1600" dirty="0"/>
              <a:t>software companies in UAE (</a:t>
            </a:r>
            <a:r>
              <a:rPr lang="en-GB" sz="1600" dirty="0" smtClean="0"/>
              <a:t>dubaicityinfo, 2019).</a:t>
            </a:r>
            <a:endParaRPr lang="en-GB" sz="1600" dirty="0"/>
          </a:p>
          <a:p>
            <a:pPr algn="just">
              <a:buClr>
                <a:srgbClr val="FFC000"/>
              </a:buClr>
              <a:buSzPct val="150000"/>
            </a:pPr>
            <a:endParaRPr lang="en-GB" sz="16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 smtClean="0"/>
              <a:t>Quality </a:t>
            </a:r>
            <a:r>
              <a:rPr lang="en-GB" sz="1600" dirty="0"/>
              <a:t>of software delivery and speed of development is critical to the profitability and survival of </a:t>
            </a:r>
            <a:r>
              <a:rPr lang="en-GB" sz="1600" dirty="0" smtClean="0"/>
              <a:t>IT organisations.  CMMI is increasingly becomes the standard </a:t>
            </a:r>
            <a:r>
              <a:rPr lang="en-GB" sz="1600" dirty="0"/>
              <a:t>measure of </a:t>
            </a:r>
            <a:r>
              <a:rPr lang="en-GB" sz="1600" dirty="0" smtClean="0"/>
              <a:t>performance</a:t>
            </a:r>
            <a:r>
              <a:rPr lang="en-GB" sz="1600" dirty="0"/>
              <a:t>. how many CMMI® effectively is just as </a:t>
            </a:r>
            <a:r>
              <a:rPr lang="en-GB" sz="1600" dirty="0" smtClean="0"/>
              <a:t>unclear. </a:t>
            </a:r>
          </a:p>
          <a:p>
            <a:pPr algn="just">
              <a:buClr>
                <a:srgbClr val="FFC000"/>
              </a:buClr>
              <a:buSzPct val="150000"/>
            </a:pPr>
            <a:endParaRPr lang="en-GB" sz="1600" dirty="0" smtClean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/>
              <a:t>Information Technology  has becomes  an acknowledged  economy in the UAE, the country has become IT hub for IT related services. Effectiveness of implementation is a key issue for </a:t>
            </a:r>
            <a:r>
              <a:rPr lang="en-GB" sz="1600" dirty="0" smtClean="0"/>
              <a:t>CMMI. </a:t>
            </a:r>
            <a:endParaRPr lang="en-GB" sz="16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/>
              <a:t>S</a:t>
            </a:r>
            <a:r>
              <a:rPr lang="en-GB" sz="1600" dirty="0" smtClean="0"/>
              <a:t>oftware products and process have become a key critical components building competitive advantages. Building awareness on CMMI is critical to economic benefits. </a:t>
            </a:r>
            <a:endParaRPr lang="en-GB" sz="16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/>
              <a:t>CMMI awareness is low in UAE and only a handful of </a:t>
            </a:r>
            <a:r>
              <a:rPr lang="en-GB" sz="1600" dirty="0" smtClean="0"/>
              <a:t>organizations – it’s a window opportunity </a:t>
            </a:r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 smtClean="0"/>
              <a:t>There </a:t>
            </a:r>
            <a:r>
              <a:rPr lang="en-GB" sz="1600" dirty="0"/>
              <a:t>is a lack of research in CMMI in the Arab countries like the UAE</a:t>
            </a:r>
            <a:endParaRPr lang="en-GB" sz="1600" dirty="0" smtClean="0"/>
          </a:p>
          <a:p>
            <a:pPr algn="just">
              <a:buClr>
                <a:srgbClr val="FFC000"/>
              </a:buClr>
              <a:buSzPct val="150000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0481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968109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44851" y="260648"/>
            <a:ext cx="803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Research Problem and Significance 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851" y="953791"/>
            <a:ext cx="7056784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1750" dirty="0" smtClean="0"/>
          </a:p>
          <a:p>
            <a:pPr marL="342900" indent="-34290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750" dirty="0" smtClean="0"/>
              <a:t>Implementation of  CMMI as (hard systems) is distancing employees from involvement, employees motivation to produce desirable work outcomes (value efficiencies). </a:t>
            </a:r>
          </a:p>
          <a:p>
            <a:pPr algn="just">
              <a:buClr>
                <a:srgbClr val="FFC000"/>
              </a:buClr>
            </a:pPr>
            <a:endParaRPr lang="en-GB" sz="1750" dirty="0" smtClean="0"/>
          </a:p>
          <a:p>
            <a:pPr marL="342900" indent="-34290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750" dirty="0" smtClean="0"/>
              <a:t>Process enabled IT related work involves long hours of work and effort, developing workers centric strategy is a priority.  </a:t>
            </a:r>
          </a:p>
          <a:p>
            <a:pPr algn="just">
              <a:buClr>
                <a:srgbClr val="FFC000"/>
              </a:buClr>
            </a:pPr>
            <a:endParaRPr lang="en-GB" sz="1750" dirty="0" smtClean="0"/>
          </a:p>
          <a:p>
            <a:pPr marL="342900" indent="-34290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750" dirty="0" smtClean="0"/>
              <a:t>Previous research shows that POS contributes positively to work outcomes and productivity. </a:t>
            </a:r>
          </a:p>
          <a:p>
            <a:pPr algn="just">
              <a:buClr>
                <a:srgbClr val="FFC000"/>
              </a:buClr>
            </a:pPr>
            <a:endParaRPr lang="en-GB" sz="1750" dirty="0" smtClean="0"/>
          </a:p>
          <a:p>
            <a:pPr marL="342900" indent="-34290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750" dirty="0" smtClean="0"/>
              <a:t>CMMI is widely studied in organizational research; over 14117  scientific studies and Google shows an excess of 500,000 empirical references. </a:t>
            </a:r>
          </a:p>
          <a:p>
            <a:pPr marL="342900" indent="-34290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1750" dirty="0"/>
          </a:p>
          <a:p>
            <a:pPr marL="342900" indent="-34290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750" dirty="0" smtClean="0"/>
              <a:t>In the context of UAE  IT is a very significant component of the global economy. </a:t>
            </a:r>
          </a:p>
          <a:p>
            <a:pPr algn="just">
              <a:buClr>
                <a:srgbClr val="FFC000"/>
              </a:buClr>
            </a:pPr>
            <a:endParaRPr lang="en-GB" sz="1750" dirty="0" smtClean="0"/>
          </a:p>
          <a:p>
            <a:pPr marL="342900" indent="-34290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1750" dirty="0" smtClean="0"/>
              <a:t>Researcher’s long experience in the IT sector in the </a:t>
            </a:r>
            <a:r>
              <a:rPr lang="en-GB" sz="1750" dirty="0" smtClean="0"/>
              <a:t>UAE</a:t>
            </a:r>
          </a:p>
          <a:p>
            <a:pPr algn="just">
              <a:buClr>
                <a:srgbClr val="FFC000"/>
              </a:buClr>
            </a:pPr>
            <a:r>
              <a:rPr lang="en-GB" sz="1750" dirty="0"/>
              <a:t> </a:t>
            </a:r>
            <a:r>
              <a:rPr lang="en-GB" sz="1750" dirty="0" smtClean="0"/>
              <a:t>      - </a:t>
            </a:r>
            <a:r>
              <a:rPr lang="en-GB" sz="1750" dirty="0" smtClean="0"/>
              <a:t>Fascinating</a:t>
            </a:r>
            <a:r>
              <a:rPr lang="en-GB" sz="1750" dirty="0" smtClean="0"/>
              <a:t>.   </a:t>
            </a:r>
            <a:endParaRPr lang="en-GB" sz="1750" dirty="0"/>
          </a:p>
        </p:txBody>
      </p:sp>
    </p:spTree>
    <p:extLst>
      <p:ext uri="{BB962C8B-B14F-4D97-AF65-F5344CB8AC3E}">
        <p14:creationId xmlns:p14="http://schemas.microsoft.com/office/powerpoint/2010/main" val="337311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1958" y="188640"/>
            <a:ext cx="803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Value Additions of CMMI to IT Organisation 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Text Box 1"/>
          <p:cNvSpPr txBox="1">
            <a:spLocks noChangeArrowheads="1"/>
          </p:cNvSpPr>
          <p:nvPr/>
        </p:nvSpPr>
        <p:spPr bwMode="auto">
          <a:xfrm rot="5400000">
            <a:off x="5157174" y="2779543"/>
            <a:ext cx="2285810" cy="577850"/>
          </a:xfrm>
          <a:prstGeom prst="rect">
            <a:avLst/>
          </a:prstGeom>
          <a:solidFill>
            <a:srgbClr val="92CDDC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Sizable business Benefits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4125867" y="2399757"/>
            <a:ext cx="1311275" cy="1461546"/>
          </a:xfrm>
          <a:prstGeom prst="rect">
            <a:avLst/>
          </a:prstGeom>
          <a:solidFill>
            <a:srgbClr val="C2D69B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Process Capability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&amp;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Process Maturity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 Box 3"/>
          <p:cNvSpPr txBox="1">
            <a:spLocks noChangeArrowheads="1"/>
          </p:cNvSpPr>
          <p:nvPr/>
        </p:nvSpPr>
        <p:spPr bwMode="auto">
          <a:xfrm>
            <a:off x="1954400" y="2837008"/>
            <a:ext cx="1713830" cy="637675"/>
          </a:xfrm>
          <a:prstGeom prst="rect">
            <a:avLst/>
          </a:prstGeom>
          <a:solidFill>
            <a:srgbClr val="D99594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Cost of CMMI® Implementation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 Box 6"/>
          <p:cNvSpPr txBox="1">
            <a:spLocks noChangeArrowheads="1"/>
          </p:cNvSpPr>
          <p:nvPr/>
        </p:nvSpPr>
        <p:spPr bwMode="auto">
          <a:xfrm>
            <a:off x="7320880" y="1455738"/>
            <a:ext cx="1222375" cy="484187"/>
          </a:xfrm>
          <a:prstGeom prst="rect">
            <a:avLst/>
          </a:prstGeom>
          <a:solidFill>
            <a:srgbClr val="DAEEF3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Cost Advantages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7318498" y="2205038"/>
            <a:ext cx="1224758" cy="455509"/>
          </a:xfrm>
          <a:prstGeom prst="rect">
            <a:avLst/>
          </a:prstGeom>
          <a:solidFill>
            <a:srgbClr val="FDE9D9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Increased Productivity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 Box 8"/>
          <p:cNvSpPr txBox="1">
            <a:spLocks noChangeArrowheads="1"/>
          </p:cNvSpPr>
          <p:nvPr/>
        </p:nvSpPr>
        <p:spPr bwMode="auto">
          <a:xfrm>
            <a:off x="7351295" y="2906845"/>
            <a:ext cx="1222375" cy="447370"/>
          </a:xfrm>
          <a:prstGeom prst="rect">
            <a:avLst/>
          </a:prstGeom>
          <a:solidFill>
            <a:srgbClr val="E5DFEC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Increased Quality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 Box 9"/>
          <p:cNvSpPr txBox="1">
            <a:spLocks noChangeArrowheads="1"/>
          </p:cNvSpPr>
          <p:nvPr/>
        </p:nvSpPr>
        <p:spPr bwMode="auto">
          <a:xfrm>
            <a:off x="7351295" y="3702182"/>
            <a:ext cx="1222375" cy="470873"/>
          </a:xfrm>
          <a:prstGeom prst="rect">
            <a:avLst/>
          </a:prstGeom>
          <a:solidFill>
            <a:srgbClr val="B8CCE4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Delivery Optimization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7386609" y="4515658"/>
            <a:ext cx="1665225" cy="484188"/>
          </a:xfrm>
          <a:prstGeom prst="rect">
            <a:avLst/>
          </a:prstGeom>
          <a:solidFill>
            <a:srgbClr val="DDD8C2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Improved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Customer Experience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3" name="Straight Arrow Connector 52"/>
          <p:cNvCxnSpPr>
            <a:stCxn id="43" idx="0"/>
            <a:endCxn id="52" idx="1"/>
          </p:cNvCxnSpPr>
          <p:nvPr/>
        </p:nvCxnSpPr>
        <p:spPr>
          <a:xfrm>
            <a:off x="6589004" y="3068468"/>
            <a:ext cx="797605" cy="16892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endCxn id="51" idx="1"/>
          </p:cNvCxnSpPr>
          <p:nvPr/>
        </p:nvCxnSpPr>
        <p:spPr>
          <a:xfrm>
            <a:off x="6584685" y="3006406"/>
            <a:ext cx="766610" cy="9312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50" idx="1"/>
          </p:cNvCxnSpPr>
          <p:nvPr/>
        </p:nvCxnSpPr>
        <p:spPr>
          <a:xfrm>
            <a:off x="6589004" y="3006406"/>
            <a:ext cx="762291" cy="1241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3" idx="0"/>
            <a:endCxn id="49" idx="1"/>
          </p:cNvCxnSpPr>
          <p:nvPr/>
        </p:nvCxnSpPr>
        <p:spPr>
          <a:xfrm flipV="1">
            <a:off x="6589004" y="2432793"/>
            <a:ext cx="729494" cy="6356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8" idx="1"/>
          </p:cNvCxnSpPr>
          <p:nvPr/>
        </p:nvCxnSpPr>
        <p:spPr>
          <a:xfrm flipV="1">
            <a:off x="6589004" y="1697832"/>
            <a:ext cx="731876" cy="1292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 Box 22"/>
          <p:cNvSpPr txBox="1">
            <a:spLocks noChangeArrowheads="1"/>
          </p:cNvSpPr>
          <p:nvPr/>
        </p:nvSpPr>
        <p:spPr bwMode="auto">
          <a:xfrm rot="-5400000">
            <a:off x="-1306091" y="2807492"/>
            <a:ext cx="3898235" cy="657146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8C36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COST– BENEFITS ANALYSIS OF CMMI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®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AutoShape 17"/>
          <p:cNvSpPr>
            <a:spLocks noChangeArrowheads="1"/>
          </p:cNvSpPr>
          <p:nvPr/>
        </p:nvSpPr>
        <p:spPr bwMode="auto">
          <a:xfrm rot="5400000">
            <a:off x="1111584" y="3042722"/>
            <a:ext cx="315525" cy="307462"/>
          </a:xfrm>
          <a:prstGeom prst="upArrow">
            <a:avLst>
              <a:gd name="adj1" fmla="val 50000"/>
              <a:gd name="adj2" fmla="val 43056"/>
            </a:avLst>
          </a:prstGeom>
          <a:solidFill>
            <a:schemeClr val="bg1">
              <a:lumMod val="50000"/>
            </a:schemeClr>
          </a:solidFill>
          <a:ln w="9525">
            <a:solidFill>
              <a:srgbClr val="9999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Tx/>
              <a:buChar char="•"/>
            </a:pPr>
            <a:endParaRPr lang="en-US"/>
          </a:p>
        </p:txBody>
      </p:sp>
      <p:sp>
        <p:nvSpPr>
          <p:cNvPr id="90" name="AutoShape 17"/>
          <p:cNvSpPr>
            <a:spLocks noChangeArrowheads="1"/>
          </p:cNvSpPr>
          <p:nvPr/>
        </p:nvSpPr>
        <p:spPr bwMode="auto">
          <a:xfrm rot="5400000">
            <a:off x="1541031" y="3037359"/>
            <a:ext cx="315525" cy="307462"/>
          </a:xfrm>
          <a:prstGeom prst="upArrow">
            <a:avLst>
              <a:gd name="adj1" fmla="val 50000"/>
              <a:gd name="adj2" fmla="val 43056"/>
            </a:avLst>
          </a:prstGeom>
          <a:solidFill>
            <a:schemeClr val="bg1">
              <a:lumMod val="50000"/>
            </a:schemeClr>
          </a:solidFill>
          <a:ln w="9525">
            <a:solidFill>
              <a:srgbClr val="9999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Tx/>
              <a:buChar char="•"/>
            </a:pPr>
            <a:endParaRPr lang="en-US"/>
          </a:p>
        </p:txBody>
      </p:sp>
      <p:sp>
        <p:nvSpPr>
          <p:cNvPr id="91" name="AutoShape 17"/>
          <p:cNvSpPr>
            <a:spLocks noChangeArrowheads="1"/>
          </p:cNvSpPr>
          <p:nvPr/>
        </p:nvSpPr>
        <p:spPr bwMode="auto">
          <a:xfrm rot="5400000">
            <a:off x="3717454" y="3037359"/>
            <a:ext cx="315525" cy="307462"/>
          </a:xfrm>
          <a:prstGeom prst="upArrow">
            <a:avLst>
              <a:gd name="adj1" fmla="val 50000"/>
              <a:gd name="adj2" fmla="val 43056"/>
            </a:avLst>
          </a:prstGeom>
          <a:solidFill>
            <a:schemeClr val="bg1">
              <a:lumMod val="50000"/>
            </a:schemeClr>
          </a:solidFill>
          <a:ln w="9525">
            <a:solidFill>
              <a:srgbClr val="9999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Tx/>
              <a:buChar char="•"/>
            </a:pPr>
            <a:endParaRPr lang="en-US"/>
          </a:p>
        </p:txBody>
      </p:sp>
      <p:sp>
        <p:nvSpPr>
          <p:cNvPr id="92" name="AutoShape 17"/>
          <p:cNvSpPr>
            <a:spLocks noChangeArrowheads="1"/>
          </p:cNvSpPr>
          <p:nvPr/>
        </p:nvSpPr>
        <p:spPr bwMode="auto">
          <a:xfrm rot="5400000">
            <a:off x="5563484" y="3034026"/>
            <a:ext cx="315525" cy="307462"/>
          </a:xfrm>
          <a:prstGeom prst="upArrow">
            <a:avLst>
              <a:gd name="adj1" fmla="val 50000"/>
              <a:gd name="adj2" fmla="val 43056"/>
            </a:avLst>
          </a:prstGeom>
          <a:solidFill>
            <a:schemeClr val="bg1">
              <a:lumMod val="50000"/>
            </a:schemeClr>
          </a:solidFill>
          <a:ln w="9525">
            <a:solidFill>
              <a:srgbClr val="9999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Tx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2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1958" y="188640"/>
            <a:ext cx="803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Value Additions of CMMI to IT 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Organisation  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56" y="1484784"/>
            <a:ext cx="868052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09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1958" y="188640"/>
            <a:ext cx="8032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800" b="1" dirty="0">
                <a:solidFill>
                  <a:schemeClr val="tx2">
                    <a:lumMod val="75000"/>
                  </a:schemeClr>
                </a:solidFill>
              </a:rPr>
              <a:t>Perceived Organisational Support (POS)   </a:t>
            </a:r>
          </a:p>
        </p:txBody>
      </p:sp>
      <p:sp>
        <p:nvSpPr>
          <p:cNvPr id="2" name="Rectangle 1"/>
          <p:cNvSpPr/>
          <p:nvPr/>
        </p:nvSpPr>
        <p:spPr>
          <a:xfrm>
            <a:off x="138726" y="973957"/>
            <a:ext cx="81776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/>
              <a:t>POS is defined as the employees develop global beliefs concerning the extent to which the organisation values their contributions and cares about their well-being” ( Rhoades and Eisenberger, 2002, P, 698).</a:t>
            </a:r>
          </a:p>
          <a:p>
            <a:pPr algn="just">
              <a:buClr>
                <a:srgbClr val="FFC000"/>
              </a:buClr>
              <a:buSzPct val="150000"/>
            </a:pPr>
            <a:endParaRPr lang="en-GB" sz="1600" dirty="0"/>
          </a:p>
          <a:p>
            <a:pPr algn="just">
              <a:buClr>
                <a:srgbClr val="FFC000"/>
              </a:buClr>
              <a:buSzPct val="150000"/>
            </a:pPr>
            <a:r>
              <a:rPr lang="en-GB" sz="1600" dirty="0"/>
              <a:t> 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197709" y="2257969"/>
            <a:ext cx="3885887" cy="3829203"/>
            <a:chOff x="572710" y="2494839"/>
            <a:chExt cx="3564087" cy="3479927"/>
          </a:xfrm>
        </p:grpSpPr>
        <p:sp>
          <p:nvSpPr>
            <p:cNvPr id="8" name="Text Box 7"/>
            <p:cNvSpPr txBox="1">
              <a:spLocks/>
            </p:cNvSpPr>
            <p:nvPr/>
          </p:nvSpPr>
          <p:spPr>
            <a:xfrm>
              <a:off x="572710" y="2494839"/>
              <a:ext cx="1536065" cy="3479927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effectLst/>
                  <a:ea typeface="Calibri"/>
                  <a:cs typeface="Times New Roman"/>
                </a:rPr>
                <a:t>Organizational Support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effectLst/>
                  <a:ea typeface="Calibri"/>
                  <a:cs typeface="Times New Roman"/>
                </a:rPr>
                <a:t> 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effectLst/>
                  <a:ea typeface="Calibri"/>
                  <a:cs typeface="Times New Roman"/>
                </a:rPr>
                <a:t> </a:t>
              </a:r>
            </a:p>
          </p:txBody>
        </p:sp>
        <p:cxnSp>
          <p:nvCxnSpPr>
            <p:cNvPr id="10" name="Straight Connector 9"/>
            <p:cNvCxnSpPr>
              <a:cxnSpLocks/>
            </p:cNvCxnSpPr>
            <p:nvPr/>
          </p:nvCxnSpPr>
          <p:spPr>
            <a:xfrm flipV="1">
              <a:off x="572710" y="2797226"/>
              <a:ext cx="1536065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Oval 10"/>
            <p:cNvSpPr>
              <a:spLocks/>
            </p:cNvSpPr>
            <p:nvPr/>
          </p:nvSpPr>
          <p:spPr>
            <a:xfrm>
              <a:off x="615890" y="3007118"/>
              <a:ext cx="1393825" cy="764159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000" dirty="0">
                  <a:effectLst/>
                  <a:ea typeface="Calibri"/>
                  <a:cs typeface="Times New Roman"/>
                </a:rPr>
                <a:t>Organizational Fairness </a:t>
              </a:r>
              <a:endParaRPr lang="en-GB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2" name="Oval 11"/>
            <p:cNvSpPr>
              <a:spLocks/>
            </p:cNvSpPr>
            <p:nvPr/>
          </p:nvSpPr>
          <p:spPr>
            <a:xfrm>
              <a:off x="610175" y="3829324"/>
              <a:ext cx="1395730" cy="810959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000" dirty="0">
                  <a:effectLst/>
                  <a:ea typeface="Calibri"/>
                  <a:cs typeface="Times New Roman"/>
                </a:rPr>
                <a:t>Supervisor Support </a:t>
              </a:r>
              <a:endParaRPr lang="en-GB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3" name="Oval 12"/>
            <p:cNvSpPr>
              <a:spLocks/>
            </p:cNvSpPr>
            <p:nvPr/>
          </p:nvSpPr>
          <p:spPr>
            <a:xfrm>
              <a:off x="634940" y="4706155"/>
              <a:ext cx="1395730" cy="810959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000" dirty="0">
                  <a:effectLst/>
                  <a:ea typeface="Calibri"/>
                  <a:cs typeface="Times New Roman"/>
                </a:rPr>
                <a:t>Pay level Satisfaction  </a:t>
              </a:r>
              <a:endParaRPr lang="en-GB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4" name="Right Arrow 13"/>
            <p:cNvSpPr>
              <a:spLocks/>
            </p:cNvSpPr>
            <p:nvPr/>
          </p:nvSpPr>
          <p:spPr>
            <a:xfrm>
              <a:off x="2195736" y="4319490"/>
              <a:ext cx="406400" cy="46291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15" name="Oval 14"/>
            <p:cNvSpPr>
              <a:spLocks/>
            </p:cNvSpPr>
            <p:nvPr/>
          </p:nvSpPr>
          <p:spPr>
            <a:xfrm>
              <a:off x="2699792" y="4119764"/>
              <a:ext cx="1437005" cy="991870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000" dirty="0">
                  <a:effectLst/>
                  <a:ea typeface="Calibri"/>
                  <a:cs typeface="Times New Roman"/>
                </a:rPr>
                <a:t>Perceived Organizational Support  </a:t>
              </a:r>
              <a:endParaRPr lang="en-GB" sz="1100" dirty="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4083597" y="1695732"/>
            <a:ext cx="4952899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C000"/>
              </a:buClr>
              <a:buSzPct val="150000"/>
            </a:pPr>
            <a:endParaRPr lang="en-GB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/>
              <a:t>The theory suggests that this concept acts as a mediator between the way employees perceive their organization and the extent to which their work actions are aligned with its objectives. </a:t>
            </a:r>
          </a:p>
          <a:p>
            <a:pPr algn="just">
              <a:buClr>
                <a:srgbClr val="FFC000"/>
              </a:buClr>
              <a:buSzPct val="150000"/>
            </a:pPr>
            <a:endParaRPr lang="en-GB" sz="16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/>
              <a:t>Further, the theory predicts that to the extent they perceive their Organization’s support, employees reciprocate by acting in its interests. Thus, a dependable model  to understand various  employees’ work outcomes</a:t>
            </a:r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600" dirty="0"/>
              <a:t>POS is one of the widely studied theoretical constructs in organizational research (Rhoades and Eisenberger, 2002) with more than 350 scientific studies as a valid predictor of distinct organizational variables and excess of 600,000 empirical references on the internet (Emerson, 2013). </a:t>
            </a:r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just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just">
              <a:buClr>
                <a:srgbClr val="FFC000"/>
              </a:buClr>
              <a:buSzPct val="150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38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934470"/>
            <a:ext cx="914400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AutoShape 2" descr="data:image/jpeg;base64,/9j/4AAQSkZJRgABAQAAAQABAAD/2wCEAAkGBxQTEhQUExQVFBQXGCAaGBgXFxccHBwYHB4fGhgXHRgcHCggHBwlHBwcITEiJSkrLi4uGB8zODMsNygtLiwBCgoKDg0OGhAQFCwcHCQsLCwsLCwsLCwsLCwsLCwsLCwsLCwsLCwsLCwsLCwsLCwsLCwsLCwsLCwsLCwsLCwsLP/AABEIAKsBJgMBIgACEQEDEQH/xAAcAAABBQEBAQAAAAAAAAAAAAADAQIEBgcFAAj/xABIEAACAAQBBwkHAwMCBAQHAAABAgADBBEhBRIiMUFysQYTMlFhcYGywQcjQpGhwtEUM4JSYuEk8ENTkqIWNHOTFRclNWPT8f/EABYBAQEBAAAAAAAAAAAAAAAAAAABAv/EAB4RAQEBAAIDAQEBAAAAAAAAAAABERIxIUFRYaEC/9oADAMBAAIRAxEAPwC20y6978D0gyjT/jxP+ISlGHieJgssaTeHqfWMKcw6O96E+kGm4Kx/tPAw22knifpb1gs4aJ7cPnhBBVWPUwwO83mMFAhKUaI8T8yTFDkGmd0cW/EPmjob32sfSElDSbuA+Vz6xxcq8sKKQ6q9QhcE3SXeY2ojooCRidsB35uCseoE/SCy1wEUjKHtFkqrf6SvKlSM/wDT5q44Xu7jCLLyb5S01ahenfOzekpFnXquvhrFx2xR05A6W9+B6QttMbh4rC0uo77eYw4DT/jxP+IgSo1DeTzrB1WB1IwXfXzA+kSFEUR6JdBe4Q9Om3cvrC0S+7l7o4CFlDTfw4QA540pe99jwtUug+6eEPnjSl7x8jQtUNB908ID1oDIGL732rEu0AkDF977VgBTBprutxSEql0fEcRBZg013W4pDawaJihGWAU40fFvMYmMIjUw0f5N5miAIGm26vF4ZUDFN77Wg+bpndHFobUjAbw+uHrABqE0WHYeEMXEA9cSGWAU/QTdHARRHljpdjH0PrA2GmN0/Qj8xIlri+/9iQOYumu63FfxEEaoHR3l+rAeseZILVDR7ip+TAx5xAc+SNBN1eAgSLi+99qxKkrogdWHyw9IFbSbuB4j0iCHNXTG63FYBUjAby+YRNnriveR9CfSI9Yui3YL/LEcIKjOISDTFxj0EdKmGivcILI1tvDyrDZYsAOoQ+n1E9bH6G3pAF+Nd1uK/wCYLNGA3l8wgadI9ij6k/iDP8O9wBPpASJccXKHKKVTrKSzTah1Xm5EvGY1xrt8K67scBY64i5ay9MMxqWjCvUAXmO2MuQv9T9b9Sa+vCJuQsiyaKW7liXIvOnzSM9rf1Meio2KMB9YDmpyeqKwsa+aUlXH+kp2ITogjnZws0zAjAWF8RHUzqDJ2aB+npBY/wBCE6tfxNr23jjysqVVezCiP6elzsal1uzWAUiUh16tZw7QRY9TJfIylkurGXz80hi02f7xi2jpY6I26gIv8AKj2i5OsV/VqScMBMtj25trQ6XkemqqqTXUM+Uro9pxlWImyyNKW6qRZjhiw+dltZ50oZubmjNuotYWsWA1RXss8iZbNz9Gf0dUMVeXgrdazEsVKnsGwXvqgLRSjR/k3mMOQe8O6vF4r3InlEalHkzk5urkHNnJsN9UxNd1PebXGJBBNjTpturxaA9PHR3h+YPAZ/wb3oYO2o90AOi/bTdHCPSOnM7x5RD6QaCbo4R6QNKZvDyrFDJ40pe8fI0Oq/233TwhZw0k7z5Wj1Z+2+6eBgH2gUgYzN77Vg9oDJ6Uze+xYBkwaadzfbDa79tu6CTBpp3N6Q2uHu33TwMA5hEaRqO83mMS3iLIHS324kwDT0/4+v8AmB1IwG8vmUQU/uDdPFfzDKrUN5fOID1ojU/QTdXgIlGI1P0R2YfI2gBL0n7wfoB6QOd0k7yPoT6QX423VP1b8QOo1pvfY8QDq+g+6foLx5xHqtbo461I+keJvARJYwO83naB20zuji35gyfEOpj6H1gT9Mbp+hX8wAKhcVP93EEesAqkurDrB4RJqdX8l8wgbQEO97Hrxj0ekDQXdHCPRFdVIWm6PiT8yT6x5TC0o0V3RwggsrpN3AcT6xw+UWVphmpR0hH6l9JnOKyZdipmN/dY6I6yOyC8oMtfppbMq85OdxLkyxreYVXNHdtP+YLyZyJ+mXTbnKibnTJ8z+p9EWHUig2A7zthBIoMlSqKldEwUKzPMc6TtYlpjttJ+moRx5EpsqzOcmZy5PRvdy8Qahgem+0SwdQ22gfKaYa2qWgQkSZYEyqIuLgkZkm41Elgfr8MXiRKCgKoAUAAACwAGAAGwARf0No0AWygAAsAAAAAGIAA2DDVBgNPuXif8Q2lGj4sfmxPrD0Gm26vF4gdOOA3l8w/ESVgE0dEbSw9T6RJVYDM+V839HX0FauAdRLnWOtBbOJ/i1+9FjSZXTbuA4xl3tmYczRLtzXP/agjSshuXlIx1siE95RSeMX0JM7Wm99rQeYdE90DnDSl732tBJgsrdx4QCyBor3DhDafpTN77FgkkaI7hDJA0pm99qxQk7pJ3nymPVf7b7p4Qs4aSd58pj1YPdvunhEBIDI1zN4eRYkWgEjpTN77FihJnTXuPpDa39t91uBh00aaePCErh7uZungYBznXEaV8W8YlERHkjF977VgBP8AuLuNxlw2sOieyx+RBgjjTXdbikMrl0H3TwgPMIjyNR3m+jtEphEWRqO+/naIB2023V4v+YFVtaxOADYk7MCL/WCt0+9eB/zHL5U5KFTTtKLsl2WzKcQc4AEjaMdXcdYBgODyi5e01PnIM6a41hbADsJOrxt43iuSeV+Uqkf6Wl0bWDhLjDDpOcz6w/kDyVSTUzZdZJzpyWaRnqDKeWDpTEGpmBzb3vm5y4A3jRaUe7TsUD5CKM5Siy2+d71JZviGaVrsP6EYarQ6bX5ToQJtXzNTKFwQjAOAbEkES1BtbaD4a4v8yYFLliAAASSQABiNf8YzjlNlJ8oTRS0wJW4zmNwLC5zm6kFrgWuSO4Q7FxocqS6mnE6USUIOsWIKnFSNhBH/APQYlTYhZLyMtNSiQhJCq1ydbM1yzW2YnAbAAIntjEEKQMPEj5MR6R6HS8L7x+pv6x6A6DmyseoHhEiWtgIBOGie0W+eEcrlxlMyKOay9NvdpvPhwvGRB5Ny/wBZWTaw4yZJaTTdRY2E6b4gKo7z1RckXTHYvEj8RzuTWTRT00qQP+GuaTa12uc5vFrnxjpoNM7o4tGr8FN5AC83KTtjMNaFO6rmw7sW+UX5BFEP+jysc6wp6+xB2CoT4Ts0rk9pcdRi9iIEpBoL3A/OCSxpt3L9M4+sMphZE7FHCCSBi57R5QYB7jFN4+RoMTYE9QgbjSTvPlIgOWK1ZMibNfBUQk/LADtJsB2kQGSe02eaiuk0yYlESV3TJhF/oyfKNkoZQXOUalIA7gigRj/s1oHrMoPVTMRLbnG6ucYnMA7BifARstPrmb32rG71IPTumnefKYdU9Bt08ISZ017j6QtX+2+6eEZBZYwHdAqfXM3vtWDCA0+t970EUendJO8+Uw6rGg+6eENndNPHhC1h92+6eEBReTntGM6qWln0/NzCxTOR85c9b3uCAQCVIwJ2d8XmR0pm99qxjHKGRzGWkYYXqZbYdTTFv8wTGz0/Smb32LFsCThpp48I9WjQfdPCPT+nL7zwMOqRot3HhECpqER5Axmb/wBiweUdEd0Bk9KZv/YkAOb008RwPpDa5fdzNxvKYfP6Sbx8pPpDase7fdPCAVxEaSuvePG/rEomI0n4977VMRAXGmu63FfzA6tdHxX6MDBpvTXubisDrcEbsBPyxiqYwjnVVbLkyjMmsFRSRc7xAAG0m0T66oWWrO5CogLMTqCqLknuAjJ6YzssVRF2SllnOOPRUsxAA1Ga2OOwA67AFIJM2rqMqTmST7qnFg7HULXtf+t8TZRgNp1GLfkzI8qllqkoG2cCzE3Z2IILMdpx7hstHSoqFJIWXKRUlqtgo7DcntJJuScSTcwtUuA3l86woY6xFknQU9ag/MRNYREkjQUdQA+WEQRUGL732rHodbSbwPEekegJ8zUN5fMIrHLI59Xk2QdTT88jrzLEesWltnePz6RT+Wp5vKGS5p6ImshPaxQDiYk7F5pOivcD88YNJGk3gPX1gdKNFd0cILTjF977VgIuXMkyqqVzM5c5GOI2iytYg7COuIKUdfToVSbKq5aqbGozkmgAbZqAq+G0oD2x3T0l7ieA9YJUftvungYQVbK9BlSo5sSpsuhzQc8o/O5+q2uUpW1jqON+wRzplBlijR5qVcurCG7y5iG5AAJKnXe2zOGrbGg2xhZABDbQWP49Io43JTlJLr5UuagzWFxMQm5VgBhfaCGuDtB2EECle1jlDzsxaGTc5rAzbbXtoS+217ntK7VMcCZXzMjVtXKlC4dbS87UA1mlzLHWVBK9pvFg9nHJNjetn3uQTLDayza5p+Z7ybxc9jrtKfI+R3dAv6g5pa4vaZMZUtbaEU6v7T1wD2U8o6ysnz+fmq0tVDZoRQc9jZbEDUFVtfWI6fth/wDt57Zyep9I5HsQle7qm25yC/cCfuh+jSs8F1sQcG1fxh9Z+2+6eEYFkjKLScql6dU055RFIObmzHzFwBGpSI2Lltl5aSmdji7AhR1k4ev+7QwWGA03xbx4CMElza1KY1y1E2WsydmKFmNZyQ7O9r2sGXNxBxv1Y7dkSpZqZZjjTZAzD+4qCR84WCdN6aePpA8oz1WW5ZlXROsgbD1xjuTcrZQyhXOKapaUQGZQxsiopAsUAINyRsOvbaLIORJq6d5lehlViswMyUw94qm6uUxTHuBtbVqDBTvaBlmVMr+cksJirmG66iwIJAPhriySvaDWz2b9HRFgxvfNdrYAYsNEaopfLzIaUVUZMrOKiWrXcgkk3udQGsdUb9QDBu8eRY0KRSPlyYyFxSSMcM9S2w3uFc7L6iIt6VEyXJmNVNJUJe7oWClQBpkN0Mb6N22YmKPX8vZyZRlU/Ny2ltORPiDLnvzZJNyDYNe1oh+2rKjgyZANkK57Dra9lJG0CxPf3CJgu3J7lZSVWhJnAuuGYwZG7SFcAkdwjqyzjM3h5VjGMhcgq8JT1lNMpw8xc9ROUEpfSlsM6W4uRbSABUtbVcxKpMr5emyZk2UUcrMMuYgSTzizFsrAqQBcCx1kWIOMQazUHFN4+R4HXTVSW7OyqoU3ZiAAO0nARmKpyglKJ0yZKIW7GXMMk6lYkHMX+kNqaK/ljlvOynzchZfNsSBmK1wXJtnXNscQAD0bsb3sVYNooK2XOQPKmJMXVdGDC+0XG2OdlTLkilLGfMEvObRuCb2RL9EHrHzjH+TM6bRZUlyUmGxnJLmBei4YgEFT1ZxsdYtsjTeXXJs1siYqW55GDy76ic1boTszgLX2EDthnkHybyro6l1WTPVnx0SGRtV8FcAnVsvHWrR7t91uBjNeRPJugqqdLy5iVcpys4ibOWYkwBirhc/NHRFsLXUjYY0rmrSs25YhLXaxJsLXNrYmAqvtU5wZPnGXe11z7a+bztI917X7LwH2W0qpk9GUDOmO7ues5xQfJVUeBi4kAixsQRiDiCDrHaIpNHkGooqgtRETKNpnvKZmsUzgpLymbDC980kXAtjgQ9C2P013W4pA6ro9xB+RBgs3pr3EcD6QKs6D7p4GIEmRDTUd5h/3GJsyIa7d4/U39YCOw0zuji0JDyNMdqn6EfmPQExtad/2tFb9puTGnURdAc+Q4mi2uwBDW7lYt/GLLbSXx4W9YLULdGHWpFu/CIAcnMprU00mcttNASAdT6nXwa4jp0w6W9wsPSM+pA+R57hwzZNnNdXAv+nc7GAxzNl9oC7Qb3+gmK6B1IZWJIYG4IzjYgjA4Rqg9tNd1uKwSoGie3D5m0NTpjd4kfiIeW8t09Mt585JeINibtYEXsguxwGwGIOvaKnyr5aSqFGUWmVBLFZV9QziA726K/VrYbSKpyg9p0yceaoJbLnYCay3c/8Apy8QD2tc9giRyN9nLTGFRXEkk53Nk3Zjc3Mxu3q19cXPopOVsn1c6W2UJ9yGcAs3borZdiA2UDtEbrkTKS1NHKnJazqtwNjXCuvgwI8IPlDJiTpcyQwHNvKzcNl72I7QQCO0RQvZlXNTzZ+TZ2DJMzk6sGUOB2EWcdhaHYt3tCoOdyfPFrlV5z/o0ifkDFO9mFaJWTq+YdaMW6/+Eub9RGpzpQZWU6mBB7jgYwCYaillVNBzL506ZLUHNOkELdE/FnEJa2wNq1RYIXJtStZSTGFlafLIJ6hMCk/MH5Rf/bXKa1O3wkkW/uAJv8o4/tAyA1HS5OzcHlIVdhq524mXH888iLnyxrqSqyYJs5rK6rMllcWWZqAA673Ujv1WuLornKHMnZOyXTSzZpiywLbCQEPdpF2/g0anRywoKjUDYdwwEYByOr/0s6VV1EqfMkS85ZbIt1EzquxC2Ge5tfWewxoVD7U5TzBLl0tQ5ZjguYWtssoJufGw64lETLmRZuTK39fTIZshs4zZQ1qrW5z+F7Nf4bY4YxecnZck1dO0yQ4YZpuNTKbXzWXYf9i8NynygppDqJ86XLOYSVZhnYkW0RcnUdXVGN5T5QSqeuefk0lZLDTUgqjXvngKcQm0XAIN7WFoCT7Yx/8AUD/6CcXjaMljR/6fIsZhyw5HVdbNFXJAZJySyEYhHlggAqbmxA6RN74kAHbqdIts4dRA/wC1YUYryefn8uI2sc87Y9SK1j9AYm+2+SwqpDfC0nNHerEn6MI6f/hCpospS6inQT5LTDo5wVkVwQwOdsUEkEXva1ouHLfkslfIzCcyYhzpb9TbQRtU6j4HZF3yEpMqpIyZJntii08s4bbotgO+9vGI3Iwy5r1dTKcNLqHRwALZrCWqMG/uuLnwjMsuycrcxLopkmY0hLBTKllw6joXdQTYXFgc220YYaL7LchzqSlaXPGa7tzmZgc0MAoUkEgtoXNsMbRBH9ruVBIyc4vZ5rc0n8lbP7tDOx7oo3sPyJzlRNqmXRlAIhP/ADHvnHvVLf8AuRZfbVyfqqlZDyFM2XLLBpa9POaxD2+IALawx0tR2dv2VZJNPk6UHVkmOWmMrAqwLGwBBxGiFwMQZTyfPOZblX21BOP9gZvtjdUXSbw/HpGOvkp6DLNPUTFIppk7OWbbRHOqUzWNrKwZ7WOwXjXMoibmzuYKibmKUzxdc7TsCARrtbXhFvYrHK3ku7TVrKJhJrQbX+CaADoTBqNwM2/dfUCsvklylWtlsCvNVEs5s6STpI2q4viVJBx2EEHERT8qcscsS7LMoFRgb3WTOcX1dJJjJt644fJ+lyrMyitaKeYHZwJpaWJKmXgrLZs24zQNVzcA4kQGx04uiH+0cIjfqEEwyy6CY5uqFgGYBRnFVvcgWxI1RKpV92m4vARmntH5D1NRVfqqZ85wqDMLBWW1wGltqwxYgm+JtfBYg0KoGKbx8rQypW6t2qfqLQKkWaJUnnyhnC3OFL5pbNYFhcA46/GJLrAAvhfrERU1v2N9qxIk9BN0cICvSfvB+gHpEEWebMp7CPL+I9AcstZQf7vQx6JYOtbSG6eKwaZ0fED6gQFOl/Hif8QV9Q3l8wgJJQEEMAQRYgi4I2gg6xFXm8hZLAmmnVFExJP+mmuiazrlAgeC2i1JC0fQXuEaRnU72e1zEr/8UnMLDpvUajfZzp6vrDaf2RWOdNqr3YXzJeJubE5zNr7SI02X0m7l+78wWZ8O8OBPpDRy+TnJOmo8ZUvT/rbFu69sB2CO3RjQXuv88YVY9Q/tpuLwEL5DkHvG3V4tFH9o/JqaZkuvo/8AzMoi6gYsB0SB8TDUV2qeyxvUsabbq8W/MOnjo7w/MBlHJ32izWyisuZdJU5lR5Uw3MqcRbQJ0gpbN0W/q2WudYpRojvPEx56VGYMUUsNTFQSO46xHqToD/e2CoGW8kSqpWkzlzkKjVgQb4MDsItFBb2TkTFzqpnp1I0c3TsTioN80Xv0gOvCNOXpturxaPVPR8R5hAMpKKXLlrKRFWWosFAwtA8n0ktAcxETSPRUDb2CJkDp9R3m8xgOLl/kvS1brz8oM2adIEq2FrXZSCQLnA3GMQKPkBQ04LrKLsASDMZnAIGBCk5tx12vFnb9xd1uKw6p6Dbp4QBIFJ1vvfasFgUnW+99qwCT9ab32tBTAp/Sl732tBoANH+2m6OEIn7jbq8WhaToJujhCL+426vF4BlZ8O+ONoq3LT2hUuTpsqVOEx3mDOIlgHMl3tntcjbewF75pi11gwG+vmEVvltyJpsoqBOBSYosk1MGXbY3wZb7D22trgg+Ssv0k6VJCz5LiddUXOW7lcWXNOOcLi6kXEdQDTbdXi8fJdXk+XKmzKeoV5LozBZpRsbGw5yXc6JAwKYi/wAcXPkv7TqygZUqh+rkEWV84Fs1TrSbqcC5wbHULrqgN9qtQ3l8wEOIilcnvaXR1rGWCZM3nFCJNKjPXPWzKQbXt8Ovvi73gIdONBe63ywgf/EO6vF4JTnRt2sP+4iGHpnd4E/mAFU/DvL9SB6whhas4DeXzrCNBUWn6C9gH0wgHxturxb8RIldHxYfJiPSI5Om3ao+hb8wEHKsvOUDt9DHolTRHoCTK6bbq8Wgza13uAJ9IjSTpN4f7+sHbWm99rRBMQwtH0F3RwECdrKe6DSdQ7oqCSW0m7xwv6wV9cve+1oDI1v3jyrBGOknYT5SPWAlZ0OpMETdHCBTTZWPUDwg0jUO4QQ6T0n8B9L+sPnnob3oYHJOL732rCz9cvf+1oCTAqPoL3CCCBUf7abo4QWFX9xt1eLQtTq/kvmEMzwHckgDNXE4DW22OZlLlJSouM5G0l6Bz9TAnoXgrtwKm1HebzGKlVe0ikU2XPfqtmAH5sCOrERyZntOVcEkhhc4l2FrknEc3bUf6ouUaE37i7rcVharoPunhGV1XtMn511lylAuLsrHq/vHVEKb7Rqp7rnSxcfCE29+dDjRs0Ck633vtWMeblnlF+izeCy+z/8AH2wNOUuU7sQ07XjoJr/9rqi8Rsk/pS977Wg0Yl/4kyoSLtOwNxdE7R/yuowj8sMpr8cwdhSX/wDr64cRtFH+2m6OENX91txeLRiq8vcoqAA4sBhdJRwGGOjDk9o1eGOMtja2lKGoE2wVxtP1hxG0VnRG+nnWHsIxc+1Gt1OkhhcHCU41G/8Azj1RN/8Am3PGullkb8xce/MaHGpi28peR1NlCTmz00gXCTFwddNhgdo/tNx44x878rsgTsmT2ppjrMQ2mAC5VlxVXK7Dgw+ca/Se1tALTKUjEnQnBjiS2ppa9doh5c5XZMrlC1VPNtmsFbNll1JK4q6uWXV44XBi4nTC5FOXwXE4mx7Orr7otFB7QsoyZJkCpfNGAzgpddd1DsM4DsvhbC0cvlBkuVJmHmJ3Oyj0WZHlsP7WVhr7VJB7MQObNqM7OL3dyAAxY4WsPHRGb2RlpduSHtTqqVs2czVMkm5V20xc3JWYcb7bG47tcbTyc5UU9dZ5D3shzkODobrgy+ouD1x8sRIoK+ZJdZkp2luuIZSQR4iIPrOrOifD6EGEdoyjkv7WVmIZVaAj5pCzlGiTsz1+E6tIYdgjUVnqwDKQysLhlIII2EEYEQQOS2H8n87QCYdMdqn6FfzBJZ6Q/uP1x9YBNOmu63FPxBXphhIZMMegJMg4tvfasGvpL4n6W9YjUx6W8fQekGB013TxWIiTUHQfdPCJamIU46B7uOESlMUPpz0t70A9ILfSXuPp+Yj0pwO83mI9ILfTXdbisBIqToPunhEsGINQ2g3cY4GX+X9HTErn89MBIKSrMQRsLXzR879kMRapGt977ViPlTKcmTmmbMVACSbnG2awvYY2jKH5a5RrWdaGUyqTjzYziMALGa1lXC3VBqL2bVc9w1ZPCljfAmY/jeyr4ExcVZ8qe1CnTCUpmnr1Dwte/cbRVG9odbOskhDgAAJaMx6tQu3yYRdMnezmhkrdkacwBxmtcf8AQLL9ItlBTJLRVloqKAMFAA+QEXYMfl8ncq1TXdGXDXNcDtHSLTBt2R1pXsvmkAz6kawLKrMcSB0mI6+qNNl9Nu4esLUnAby8RE2in0fswpF6bzph7WVR/wBig/Ux08n8jaJR/wCXRsWGnnPgCQOkTsEWSA0h0fFvMYmqgysi06MoSRJUZp1S0G1eyJtQgWW1gBonUOyFb9wbp4rHqz9t908IA0Bk9J94eVYNAJHSmbw8qwCz9ab32tBoDUHFN77Wg0ACjHu03RwgZkKZhuqnRGsDrMPov203RwhB0zujiYIhZRybJK3MqWSCutF/qF9kBn8nKRrZ1NJNtuYo4R0K46B7xxEOZooqx5E0Tg3kAaTDBnHxH+7qt8o5lX7NqJnAAmLdWODA4grbpKesxcqfU283EwOadNd1uKQGU8pfZMnNM1PNJZQSFmAY2xOkLAG2Awt3a4xrLGR5tPMaXNRkZTiCP93HbH1pX/tzNxuBjkcpOT0isQpOQN/SwwZe4+mI7I1mpuPlKFi88svZ5OpS7y7zZKm2cBiMAdIbNevV2xR2UjXGMaNiyclOWlTQm0ts+Ve7SnuVPXbap7R43itx6A+iOSnLGnrQcxsyaTcynIztQBI2MLg6tlrgR25zaS+I+l/SPl+VNKkMpKsDcEEgg9YI1RovJf2mMpRKy7qDhNHSGBGkPiGOsY4bYDWHaPREpq5JqB5bB0bUym4MLAdGmOHieJgynT/ifqR+IjUx0R4n6mDSjpHdHEwRJm9HxA+oiUpiHMOreXzCJSQDqY4fybzGCjpjdP1I/EApDojtufmTBUOmd0cT+IDn8sMnTaikeVImc3MJWxuQCLgMpIBNiDs6hsjj8m/ZnSyADP8A9TMt8QtLHYJe3+ROrUItk46PivmESFaAdRoFXNUAKCQAAAABhYAYCC3017m+38wGmbA7zeYw8tprutxSCDzjoN3HhBZeoREqG0H3TwMSVMAko6b+HCHVXw7w/MDktpP3jyiFntim96GCpV4DSdEePEw+B0Z0B/vbAKT7wbp4iFrP233Twhl/eDdPEQtcfdvunhASIBI6UzeHlWDXiPTdKZvDyLBTqjWm99rQaI9ScU3vQwa8EAoz7te6EzveHdHEwlGfdrDC3vP4+oio9VnRMOYwGtbQbuh7mADKPS3j6QKcdNe4+n4h0o4vveimBTjpJ3nyn8QV6qN0YdangYaTHp2o90DQ6I7hF0RraUze4oojO+Wns5lTzn04Eqax6OpDolv4nDu7tcaIOk/hw/xAKnWm99rCLrL5gyvkebTOUmoyMOsfUdY7dsc+PpvLeRpNSmZOQMNh2r2g7O7V1gxjPKfkDNkLzsr3kq1zbWu8PXV3aol/ysv1S1W5sNZiRVUhTaGxsbbG6oSTZCQ6n64dsTxP1lrODqawwB/qAttx68IkigZKy3Ppr8zNaXnawDgfA4X7Y9CPRhheWDjqBI1DC9+07O+PQyj6SpTor3CDyjpN3D1/MRKXor3DgIPIOk3hwiCS7dHeH5iWjRCfWu99rRJEEEpDoLujhBJZ023V4vEakPu03F4CDS+m3cOLQEiccBvL5hB1aIk7ZvLxEHWAJTNh/JvMYdne8G63FIBTdHxbzGHE+8G63FYoPVN7t9xvKYkhohVf7b7h4GD7YB8htJ94eVYdNbSTe+1oDI1vvfasLMOkm8fI0BNDQKkbQXuhphlIdBe6GAob3n8TxEerj7t908IZ8f8AH1Eerv233TwMFSy0R6dtKZvDyLDycYBJ6UzeHkWKCVTdDf8AQwQvEeq+He9DDyYYB0raA8eJgbt7wbp4rDaU6I7zxMMY+8G4eKwC1ze7fdPCCO2JiLXftvuHhBn1nvgBSTi+99iwOoOkm8fK0elHSmbw8iQyo1pvfY0CHzGiPIbQTdHAQVoj0vQTcXgIgS+m3cPu/EBqTq3h9Tb1hb+8bdXi8DqdQ3l8whg88QUXRHy+WETZkRJYw8T5jFlxMUXlXyGlVBLSs2VMtfAaJOOwdHZqFteGN4yvKeTJ1LMKzFKn6EcCO2PoWaNPw9RHE5R0aTJTiYoYAEi+w9YOyLmpLnhhy1G0aLbdt/A4f7PXHoHWIAxthHozrb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1611560"/>
            <a:ext cx="4762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85559" y="288237"/>
            <a:ext cx="61866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FC000"/>
              </a:buClr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POS- CMMI Model</a:t>
            </a:r>
            <a:endParaRPr lang="en-GB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 Box 7"/>
          <p:cNvSpPr txBox="1">
            <a:spLocks/>
          </p:cNvSpPr>
          <p:nvPr/>
        </p:nvSpPr>
        <p:spPr>
          <a:xfrm>
            <a:off x="102629" y="1614284"/>
            <a:ext cx="1536065" cy="347992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ea typeface="Calibri"/>
                <a:cs typeface="Times New Roman"/>
              </a:rPr>
              <a:t>Organizational Support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11" name="Oval 10"/>
          <p:cNvSpPr>
            <a:spLocks/>
          </p:cNvSpPr>
          <p:nvPr/>
        </p:nvSpPr>
        <p:spPr>
          <a:xfrm>
            <a:off x="145809" y="2126563"/>
            <a:ext cx="1393825" cy="764159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dirty="0">
                <a:effectLst/>
                <a:ea typeface="Calibri"/>
                <a:cs typeface="Times New Roman"/>
              </a:rPr>
              <a:t>Organizational Fairness 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2" name="Oval 11"/>
          <p:cNvSpPr>
            <a:spLocks/>
          </p:cNvSpPr>
          <p:nvPr/>
        </p:nvSpPr>
        <p:spPr>
          <a:xfrm>
            <a:off x="140094" y="2948769"/>
            <a:ext cx="1395730" cy="810959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dirty="0">
                <a:effectLst/>
                <a:ea typeface="Calibri"/>
                <a:cs typeface="Times New Roman"/>
              </a:rPr>
              <a:t>Supervisor Support 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4" name="Oval 13"/>
          <p:cNvSpPr>
            <a:spLocks/>
          </p:cNvSpPr>
          <p:nvPr/>
        </p:nvSpPr>
        <p:spPr>
          <a:xfrm>
            <a:off x="164859" y="3825600"/>
            <a:ext cx="1395730" cy="810959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dirty="0">
                <a:effectLst/>
                <a:ea typeface="Calibri"/>
                <a:cs typeface="Times New Roman"/>
              </a:rPr>
              <a:t>Pay level Satisfaction  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Right Arrow 14"/>
          <p:cNvSpPr>
            <a:spLocks/>
          </p:cNvSpPr>
          <p:nvPr/>
        </p:nvSpPr>
        <p:spPr>
          <a:xfrm>
            <a:off x="1776412" y="3160096"/>
            <a:ext cx="406400" cy="46291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6" name="Right Arrow 15"/>
          <p:cNvSpPr>
            <a:spLocks/>
          </p:cNvSpPr>
          <p:nvPr/>
        </p:nvSpPr>
        <p:spPr>
          <a:xfrm>
            <a:off x="1768840" y="2413964"/>
            <a:ext cx="406400" cy="46291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7" name="Right Arrow 16"/>
          <p:cNvSpPr>
            <a:spLocks/>
          </p:cNvSpPr>
          <p:nvPr/>
        </p:nvSpPr>
        <p:spPr>
          <a:xfrm>
            <a:off x="1768840" y="3897701"/>
            <a:ext cx="406400" cy="46291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8" name="Text Box 1"/>
          <p:cNvSpPr txBox="1">
            <a:spLocks noChangeArrowheads="1"/>
          </p:cNvSpPr>
          <p:nvPr/>
        </p:nvSpPr>
        <p:spPr bwMode="auto">
          <a:xfrm rot="5400000">
            <a:off x="5767692" y="2896853"/>
            <a:ext cx="2285810" cy="360820"/>
          </a:xfrm>
          <a:prstGeom prst="rect">
            <a:avLst/>
          </a:prstGeom>
          <a:solidFill>
            <a:srgbClr val="92CDDC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Sizable business Benefits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 rot="5400000">
            <a:off x="4219219" y="3041867"/>
            <a:ext cx="3730051" cy="432202"/>
          </a:xfrm>
          <a:prstGeom prst="rect">
            <a:avLst/>
          </a:prstGeom>
          <a:solidFill>
            <a:srgbClr val="C2D69B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Process Capability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&amp;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Process Maturity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 rot="5400000">
            <a:off x="3654588" y="3194829"/>
            <a:ext cx="3161774" cy="318838"/>
          </a:xfrm>
          <a:prstGeom prst="rect">
            <a:avLst/>
          </a:prstGeom>
          <a:solidFill>
            <a:srgbClr val="D99594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Cost of </a:t>
            </a:r>
            <a:r>
              <a:rPr lang="en-US" sz="16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CMMI® Implementation</a:t>
            </a:r>
            <a:endParaRPr lang="en-US" sz="16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867745" y="1455738"/>
            <a:ext cx="1222375" cy="484187"/>
          </a:xfrm>
          <a:prstGeom prst="rect">
            <a:avLst/>
          </a:prstGeom>
          <a:solidFill>
            <a:srgbClr val="DAEEF3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Cost Advantages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7865363" y="2205038"/>
            <a:ext cx="1224758" cy="455509"/>
          </a:xfrm>
          <a:prstGeom prst="rect">
            <a:avLst/>
          </a:prstGeom>
          <a:solidFill>
            <a:srgbClr val="FDE9D9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Increased Productivity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7898160" y="2906845"/>
            <a:ext cx="1222375" cy="447370"/>
          </a:xfrm>
          <a:prstGeom prst="rect">
            <a:avLst/>
          </a:prstGeom>
          <a:solidFill>
            <a:srgbClr val="E5DFEC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Increased Quality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7898160" y="3702182"/>
            <a:ext cx="1222375" cy="470873"/>
          </a:xfrm>
          <a:prstGeom prst="rect">
            <a:avLst/>
          </a:prstGeom>
          <a:solidFill>
            <a:srgbClr val="B8CCE4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Delivery Optimization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7933474" y="4515658"/>
            <a:ext cx="1187061" cy="857558"/>
          </a:xfrm>
          <a:prstGeom prst="rect">
            <a:avLst/>
          </a:prstGeom>
          <a:solidFill>
            <a:srgbClr val="DDD8C2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Improved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Customer Experience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traight Arrow Connector 26"/>
          <p:cNvCxnSpPr>
            <a:stCxn id="18" idx="0"/>
            <a:endCxn id="26" idx="1"/>
          </p:cNvCxnSpPr>
          <p:nvPr/>
        </p:nvCxnSpPr>
        <p:spPr>
          <a:xfrm>
            <a:off x="7091007" y="3077263"/>
            <a:ext cx="842467" cy="1867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25" idx="1"/>
          </p:cNvCxnSpPr>
          <p:nvPr/>
        </p:nvCxnSpPr>
        <p:spPr>
          <a:xfrm>
            <a:off x="7135869" y="3077263"/>
            <a:ext cx="762291" cy="8603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8" idx="0"/>
            <a:endCxn id="24" idx="1"/>
          </p:cNvCxnSpPr>
          <p:nvPr/>
        </p:nvCxnSpPr>
        <p:spPr>
          <a:xfrm>
            <a:off x="7091007" y="3077263"/>
            <a:ext cx="807153" cy="53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8" idx="0"/>
            <a:endCxn id="23" idx="1"/>
          </p:cNvCxnSpPr>
          <p:nvPr/>
        </p:nvCxnSpPr>
        <p:spPr>
          <a:xfrm flipV="1">
            <a:off x="7091007" y="2432793"/>
            <a:ext cx="774356" cy="6444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8" idx="0"/>
            <a:endCxn id="22" idx="1"/>
          </p:cNvCxnSpPr>
          <p:nvPr/>
        </p:nvCxnSpPr>
        <p:spPr>
          <a:xfrm flipV="1">
            <a:off x="7091007" y="1697832"/>
            <a:ext cx="776738" cy="13794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 Box 22"/>
          <p:cNvSpPr txBox="1">
            <a:spLocks noChangeArrowheads="1"/>
          </p:cNvSpPr>
          <p:nvPr/>
        </p:nvSpPr>
        <p:spPr bwMode="auto">
          <a:xfrm rot="5400000">
            <a:off x="2136079" y="3141580"/>
            <a:ext cx="4523680" cy="366091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>
            <a:solidFill>
              <a:srgbClr val="F68C36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COST– BENEFITS ANALYSIS OF CMMI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®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AutoShape 17"/>
          <p:cNvSpPr>
            <a:spLocks noChangeArrowheads="1"/>
          </p:cNvSpPr>
          <p:nvPr/>
        </p:nvSpPr>
        <p:spPr bwMode="auto">
          <a:xfrm rot="5400000">
            <a:off x="4713202" y="3006365"/>
            <a:ext cx="315525" cy="307462"/>
          </a:xfrm>
          <a:prstGeom prst="upArrow">
            <a:avLst>
              <a:gd name="adj1" fmla="val 50000"/>
              <a:gd name="adj2" fmla="val 43056"/>
            </a:avLst>
          </a:prstGeom>
          <a:solidFill>
            <a:schemeClr val="bg1">
              <a:lumMod val="50000"/>
            </a:schemeClr>
          </a:solidFill>
          <a:ln w="9525">
            <a:solidFill>
              <a:srgbClr val="9999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Tx/>
              <a:buChar char="•"/>
            </a:pPr>
            <a:endParaRPr lang="en-US"/>
          </a:p>
        </p:txBody>
      </p:sp>
      <p:sp>
        <p:nvSpPr>
          <p:cNvPr id="35" name="AutoShape 17"/>
          <p:cNvSpPr>
            <a:spLocks noChangeArrowheads="1"/>
          </p:cNvSpPr>
          <p:nvPr/>
        </p:nvSpPr>
        <p:spPr bwMode="auto">
          <a:xfrm rot="5400000">
            <a:off x="5489083" y="2976800"/>
            <a:ext cx="315525" cy="307462"/>
          </a:xfrm>
          <a:prstGeom prst="upArrow">
            <a:avLst>
              <a:gd name="adj1" fmla="val 50000"/>
              <a:gd name="adj2" fmla="val 43056"/>
            </a:avLst>
          </a:prstGeom>
          <a:solidFill>
            <a:schemeClr val="bg1">
              <a:lumMod val="50000"/>
            </a:schemeClr>
          </a:solidFill>
          <a:ln w="9525">
            <a:solidFill>
              <a:srgbClr val="9999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Tx/>
              <a:buChar char="•"/>
            </a:pPr>
            <a:endParaRPr lang="en-US"/>
          </a:p>
        </p:txBody>
      </p:sp>
      <p:sp>
        <p:nvSpPr>
          <p:cNvPr id="36" name="AutoShape 17"/>
          <p:cNvSpPr>
            <a:spLocks noChangeArrowheads="1"/>
          </p:cNvSpPr>
          <p:nvPr/>
        </p:nvSpPr>
        <p:spPr bwMode="auto">
          <a:xfrm rot="5400000">
            <a:off x="6376141" y="2946474"/>
            <a:ext cx="315525" cy="307462"/>
          </a:xfrm>
          <a:prstGeom prst="upArrow">
            <a:avLst>
              <a:gd name="adj1" fmla="val 50000"/>
              <a:gd name="adj2" fmla="val 43056"/>
            </a:avLst>
          </a:prstGeom>
          <a:solidFill>
            <a:schemeClr val="bg1">
              <a:lumMod val="50000"/>
            </a:schemeClr>
          </a:solidFill>
          <a:ln w="9525">
            <a:solidFill>
              <a:srgbClr val="9999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Tx/>
              <a:buChar char="•"/>
            </a:pPr>
            <a:endParaRPr lang="en-US"/>
          </a:p>
        </p:txBody>
      </p:sp>
      <p:sp>
        <p:nvSpPr>
          <p:cNvPr id="44" name="Oval 43"/>
          <p:cNvSpPr>
            <a:spLocks/>
          </p:cNvSpPr>
          <p:nvPr/>
        </p:nvSpPr>
        <p:spPr>
          <a:xfrm>
            <a:off x="2267744" y="2891698"/>
            <a:ext cx="1437005" cy="99187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dirty="0">
                <a:effectLst/>
                <a:ea typeface="Calibri"/>
                <a:cs typeface="Times New Roman"/>
              </a:rPr>
              <a:t>Perceived Organizational Support  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5" name="Right Arrow 44"/>
          <p:cNvSpPr>
            <a:spLocks/>
          </p:cNvSpPr>
          <p:nvPr/>
        </p:nvSpPr>
        <p:spPr>
          <a:xfrm>
            <a:off x="3771025" y="3130531"/>
            <a:ext cx="406400" cy="46291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992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8022</TotalTime>
  <Words>1559</Words>
  <Application>Microsoft Office PowerPoint</Application>
  <PresentationFormat>On-screen Show (4:3)</PresentationFormat>
  <Paragraphs>373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asy2fana</dc:creator>
  <cp:lastModifiedBy>Mohamed Ashmel</cp:lastModifiedBy>
  <cp:revision>732</cp:revision>
  <dcterms:created xsi:type="dcterms:W3CDTF">2014-12-20T19:48:28Z</dcterms:created>
  <dcterms:modified xsi:type="dcterms:W3CDTF">2021-05-15T11:35:20Z</dcterms:modified>
</cp:coreProperties>
</file>