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4" r:id="rId4"/>
  </p:sldMasterIdLst>
  <p:sldIdLst>
    <p:sldId id="256" r:id="rId5"/>
    <p:sldId id="276" r:id="rId6"/>
    <p:sldId id="267" r:id="rId7"/>
    <p:sldId id="269" r:id="rId8"/>
    <p:sldId id="270" r:id="rId9"/>
    <p:sldId id="268" r:id="rId10"/>
    <p:sldId id="271" r:id="rId11"/>
    <p:sldId id="272" r:id="rId12"/>
    <p:sldId id="260" r:id="rId13"/>
    <p:sldId id="275" r:id="rId14"/>
    <p:sldId id="265" r:id="rId15"/>
    <p:sldId id="273" r:id="rId16"/>
    <p:sldId id="277" r:id="rId17"/>
    <p:sldId id="261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ckrill, Antje" userId="4e2be058-a72a-4748-882d-c70c04e177aa" providerId="ADAL" clId="{81C8A285-4F2B-4B57-9AF5-A634BD7E5531}"/>
    <pc:docChg chg="modSld">
      <pc:chgData name="Cockrill, Antje" userId="4e2be058-a72a-4748-882d-c70c04e177aa" providerId="ADAL" clId="{81C8A285-4F2B-4B57-9AF5-A634BD7E5531}" dt="2021-05-10T14:43:55.408" v="32" actId="20577"/>
      <pc:docMkLst>
        <pc:docMk/>
      </pc:docMkLst>
      <pc:sldChg chg="modSp">
        <pc:chgData name="Cockrill, Antje" userId="4e2be058-a72a-4748-882d-c70c04e177aa" providerId="ADAL" clId="{81C8A285-4F2B-4B57-9AF5-A634BD7E5531}" dt="2021-05-10T14:43:55.408" v="32" actId="20577"/>
        <pc:sldMkLst>
          <pc:docMk/>
          <pc:sldMk cId="1412683645" sldId="273"/>
        </pc:sldMkLst>
        <pc:spChg chg="mod">
          <ac:chgData name="Cockrill, Antje" userId="4e2be058-a72a-4748-882d-c70c04e177aa" providerId="ADAL" clId="{81C8A285-4F2B-4B57-9AF5-A634BD7E5531}" dt="2021-05-10T14:43:55.408" v="32" actId="20577"/>
          <ac:spMkLst>
            <pc:docMk/>
            <pc:sldMk cId="1412683645" sldId="273"/>
            <ac:spMk id="3" creationId="{20847BEC-9D1F-41A4-9D75-E553EF4568C3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87B8A5-22DD-4280-90E5-3082419D98FC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B3B5E917-8C0A-4BA1-8F22-D2F1784398B7}">
      <dgm:prSet/>
      <dgm:spPr/>
      <dgm:t>
        <a:bodyPr/>
        <a:lstStyle/>
        <a:p>
          <a:r>
            <a:rPr lang="en-GB" dirty="0"/>
            <a:t>Any comments and feedback welcome, or interest in cooperation.</a:t>
          </a:r>
          <a:endParaRPr lang="en-US" dirty="0"/>
        </a:p>
      </dgm:t>
    </dgm:pt>
    <dgm:pt modelId="{CB9EA5DC-9595-4602-B433-0BC02414AE7D}" type="parTrans" cxnId="{C2485895-14F7-42BB-AE48-756D963CE649}">
      <dgm:prSet/>
      <dgm:spPr/>
      <dgm:t>
        <a:bodyPr/>
        <a:lstStyle/>
        <a:p>
          <a:endParaRPr lang="en-US"/>
        </a:p>
      </dgm:t>
    </dgm:pt>
    <dgm:pt modelId="{54865D3E-3DD5-4641-87B9-A3AB72346054}" type="sibTrans" cxnId="{C2485895-14F7-42BB-AE48-756D963CE649}">
      <dgm:prSet/>
      <dgm:spPr/>
      <dgm:t>
        <a:bodyPr/>
        <a:lstStyle/>
        <a:p>
          <a:endParaRPr lang="en-US"/>
        </a:p>
      </dgm:t>
    </dgm:pt>
    <dgm:pt modelId="{FC8A5CB7-F8DA-401C-A60A-86FE4A20AAFA}">
      <dgm:prSet/>
      <dgm:spPr/>
      <dgm:t>
        <a:bodyPr/>
        <a:lstStyle/>
        <a:p>
          <a:r>
            <a:rPr lang="en-GB" dirty="0"/>
            <a:t>Dr Antje Cockrill acockrill@cardiffmet.ac.uk</a:t>
          </a:r>
          <a:endParaRPr lang="en-US" dirty="0"/>
        </a:p>
      </dgm:t>
    </dgm:pt>
    <dgm:pt modelId="{D58AF684-005F-47AF-BFC6-07255D71EAA8}" type="parTrans" cxnId="{E0B5AE33-F801-4A89-8B3E-5AAFD85611A7}">
      <dgm:prSet/>
      <dgm:spPr/>
      <dgm:t>
        <a:bodyPr/>
        <a:lstStyle/>
        <a:p>
          <a:endParaRPr lang="en-US"/>
        </a:p>
      </dgm:t>
    </dgm:pt>
    <dgm:pt modelId="{6AD8DCC1-3935-4730-B61D-4FE5D3711572}" type="sibTrans" cxnId="{E0B5AE33-F801-4A89-8B3E-5AAFD85611A7}">
      <dgm:prSet/>
      <dgm:spPr/>
      <dgm:t>
        <a:bodyPr/>
        <a:lstStyle/>
        <a:p>
          <a:endParaRPr lang="en-US"/>
        </a:p>
      </dgm:t>
    </dgm:pt>
    <dgm:pt modelId="{02A1023A-7732-4EF1-813A-23E315AD9E96}" type="pres">
      <dgm:prSet presAssocID="{B687B8A5-22DD-4280-90E5-3082419D98FC}" presName="linear" presStyleCnt="0">
        <dgm:presLayoutVars>
          <dgm:animLvl val="lvl"/>
          <dgm:resizeHandles val="exact"/>
        </dgm:presLayoutVars>
      </dgm:prSet>
      <dgm:spPr/>
    </dgm:pt>
    <dgm:pt modelId="{9ED4ABCA-E29C-45CE-BE28-DC5CC28C5CC0}" type="pres">
      <dgm:prSet presAssocID="{B3B5E917-8C0A-4BA1-8F22-D2F1784398B7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3C6E16EC-D1D6-4AAE-9578-A5170805C500}" type="pres">
      <dgm:prSet presAssocID="{54865D3E-3DD5-4641-87B9-A3AB72346054}" presName="spacer" presStyleCnt="0"/>
      <dgm:spPr/>
    </dgm:pt>
    <dgm:pt modelId="{5DE6A37E-37E9-462B-9F00-5E7778269D21}" type="pres">
      <dgm:prSet presAssocID="{FC8A5CB7-F8DA-401C-A60A-86FE4A20AAFA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DB1D8E24-4087-4A55-A468-C6E480D4C2EF}" type="presOf" srcId="{FC8A5CB7-F8DA-401C-A60A-86FE4A20AAFA}" destId="{5DE6A37E-37E9-462B-9F00-5E7778269D21}" srcOrd="0" destOrd="0" presId="urn:microsoft.com/office/officeart/2005/8/layout/vList2"/>
    <dgm:cxn modelId="{E0B5AE33-F801-4A89-8B3E-5AAFD85611A7}" srcId="{B687B8A5-22DD-4280-90E5-3082419D98FC}" destId="{FC8A5CB7-F8DA-401C-A60A-86FE4A20AAFA}" srcOrd="1" destOrd="0" parTransId="{D58AF684-005F-47AF-BFC6-07255D71EAA8}" sibTransId="{6AD8DCC1-3935-4730-B61D-4FE5D3711572}"/>
    <dgm:cxn modelId="{7E39607A-70C1-4117-9ADB-7C7A79C8537E}" type="presOf" srcId="{B687B8A5-22DD-4280-90E5-3082419D98FC}" destId="{02A1023A-7732-4EF1-813A-23E315AD9E96}" srcOrd="0" destOrd="0" presId="urn:microsoft.com/office/officeart/2005/8/layout/vList2"/>
    <dgm:cxn modelId="{C2485895-14F7-42BB-AE48-756D963CE649}" srcId="{B687B8A5-22DD-4280-90E5-3082419D98FC}" destId="{B3B5E917-8C0A-4BA1-8F22-D2F1784398B7}" srcOrd="0" destOrd="0" parTransId="{CB9EA5DC-9595-4602-B433-0BC02414AE7D}" sibTransId="{54865D3E-3DD5-4641-87B9-A3AB72346054}"/>
    <dgm:cxn modelId="{2F08ADAA-69D2-4895-BE66-BC3A42EEB40E}" type="presOf" srcId="{B3B5E917-8C0A-4BA1-8F22-D2F1784398B7}" destId="{9ED4ABCA-E29C-45CE-BE28-DC5CC28C5CC0}" srcOrd="0" destOrd="0" presId="urn:microsoft.com/office/officeart/2005/8/layout/vList2"/>
    <dgm:cxn modelId="{C5E8B776-5FAD-4A7A-95B0-7BA6D70E6852}" type="presParOf" srcId="{02A1023A-7732-4EF1-813A-23E315AD9E96}" destId="{9ED4ABCA-E29C-45CE-BE28-DC5CC28C5CC0}" srcOrd="0" destOrd="0" presId="urn:microsoft.com/office/officeart/2005/8/layout/vList2"/>
    <dgm:cxn modelId="{8F9B19CC-EA72-41F1-8A50-3134165CF07D}" type="presParOf" srcId="{02A1023A-7732-4EF1-813A-23E315AD9E96}" destId="{3C6E16EC-D1D6-4AAE-9578-A5170805C500}" srcOrd="1" destOrd="0" presId="urn:microsoft.com/office/officeart/2005/8/layout/vList2"/>
    <dgm:cxn modelId="{BAFB9D19-87C4-49AB-89B8-054167885728}" type="presParOf" srcId="{02A1023A-7732-4EF1-813A-23E315AD9E96}" destId="{5DE6A37E-37E9-462B-9F00-5E7778269D21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D4ABCA-E29C-45CE-BE28-DC5CC28C5CC0}">
      <dsp:nvSpPr>
        <dsp:cNvPr id="0" name=""/>
        <dsp:cNvSpPr/>
      </dsp:nvSpPr>
      <dsp:spPr>
        <a:xfrm>
          <a:off x="0" y="607343"/>
          <a:ext cx="6391275" cy="196559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500" kern="1200" dirty="0"/>
            <a:t>Any comments and feedback welcome, or interest in cooperation.</a:t>
          </a:r>
          <a:endParaRPr lang="en-US" sz="3500" kern="1200" dirty="0"/>
        </a:p>
      </dsp:txBody>
      <dsp:txXfrm>
        <a:off x="95953" y="703296"/>
        <a:ext cx="6199369" cy="1773693"/>
      </dsp:txXfrm>
    </dsp:sp>
    <dsp:sp modelId="{5DE6A37E-37E9-462B-9F00-5E7778269D21}">
      <dsp:nvSpPr>
        <dsp:cNvPr id="0" name=""/>
        <dsp:cNvSpPr/>
      </dsp:nvSpPr>
      <dsp:spPr>
        <a:xfrm>
          <a:off x="0" y="2673743"/>
          <a:ext cx="6391275" cy="1965599"/>
        </a:xfrm>
        <a:prstGeom prst="roundRect">
          <a:avLst/>
        </a:prstGeom>
        <a:solidFill>
          <a:schemeClr val="accent2">
            <a:hueOff val="1354814"/>
            <a:satOff val="-6632"/>
            <a:lumOff val="372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500" kern="1200" dirty="0"/>
            <a:t>Dr Antje Cockrill acockrill@cardiffmet.ac.uk</a:t>
          </a:r>
          <a:endParaRPr lang="en-US" sz="3500" kern="1200" dirty="0"/>
        </a:p>
      </dsp:txBody>
      <dsp:txXfrm>
        <a:off x="95953" y="2769696"/>
        <a:ext cx="6199369" cy="17736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fld id="{5923F103-BC34-4FE4-A40E-EDDEECFDA5D0}" type="datetimeFigureOut">
              <a:rPr lang="en-US" smtClean="0"/>
              <a:pPr/>
              <a:t>5/10/2021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668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smtClean="0"/>
              <a:t>5/10/2021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45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smtClean="0"/>
              <a:t>5/10/2021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0586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5/10/2021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991321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smtClean="0"/>
              <a:t>5/10/2021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9284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smtClean="0"/>
              <a:t>5/10/2021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4558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smtClean="0"/>
              <a:t>5/10/2021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44060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6D93-FCAC-47E0-A2EE-787E62CA814C}" type="datetimeFigureOut">
              <a:rPr lang="en-US" smtClean="0"/>
              <a:t>5/10/2021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9701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879A6-0FD0-4734-A311-86BFCA472E6E}" type="datetimeFigureOut">
              <a:rPr lang="en-US" smtClean="0"/>
              <a:t>5/10/2021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5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t>5/10/2021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39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smtClean="0"/>
              <a:t>5/10/2021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760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t>5/10/2021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502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t>5/10/2021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8719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t>5/10/2021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7169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t>5/10/2021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132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smtClean="0"/>
              <a:t>5/10/2021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59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/>
              <a:t>5/10/2021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709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smtClean="0"/>
              <a:t>5/10/2021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489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ula.education/how-it-works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joshbersin.com/2018/09/the-learning-experience-platform-lxp-market-expands/" TargetMode="External"/><Relationship Id="rId2" Type="http://schemas.openxmlformats.org/officeDocument/2006/relationships/hyperlink" Target="https://joshbersin.com/2017/06/a-new-world-of-corporate-learning-arrives-and-it-looks-like-tv/?zd_source=hrt&amp;zd_campaign=3171&amp;zd_term=chiradeepbasumallick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unboxedtechnology.com/learning-management-system-lms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740" y="1376313"/>
            <a:ext cx="7371810" cy="2498717"/>
          </a:xfrm>
        </p:spPr>
        <p:txBody>
          <a:bodyPr/>
          <a:lstStyle/>
          <a:p>
            <a:r>
              <a:rPr lang="en-GB" sz="2400" b="1" dirty="0"/>
              <a:t>From Learning Management Systems to Learning Experience Platforms: Do they keep what they promise? Reflections on a rapidly changing learning environment</a:t>
            </a:r>
            <a:br>
              <a:rPr lang="en-GB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Dr Antje Cockrill, Cardiff school of management ami conference 2021</a:t>
            </a:r>
          </a:p>
        </p:txBody>
      </p:sp>
    </p:spTree>
    <p:extLst>
      <p:ext uri="{BB962C8B-B14F-4D97-AF65-F5344CB8AC3E}">
        <p14:creationId xmlns:p14="http://schemas.microsoft.com/office/powerpoint/2010/main" val="27295432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B5FD987-8533-4443-BB03-277A92F6BC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598" t="30195" r="29098" b="21843"/>
          <a:stretch/>
        </p:blipFill>
        <p:spPr>
          <a:xfrm>
            <a:off x="336907" y="496389"/>
            <a:ext cx="9564739" cy="560864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9A77F6E-585E-40A3-B66D-6D382D7FAF21}"/>
              </a:ext>
            </a:extLst>
          </p:cNvPr>
          <p:cNvSpPr/>
          <p:nvPr/>
        </p:nvSpPr>
        <p:spPr>
          <a:xfrm>
            <a:off x="1290587" y="6257500"/>
            <a:ext cx="359585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dirty="0"/>
              <a:t>Screenshot from</a:t>
            </a:r>
            <a:r>
              <a:rPr lang="en-GB" sz="800" dirty="0">
                <a:hlinkClick r:id="rId3"/>
              </a:rPr>
              <a:t>: How Aula Learning Experience Platform (LXP) works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1350524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F55D3FA-D1C2-4F4B-92D2-C8252D1E9E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835" r="625" b="4223"/>
          <a:stretch/>
        </p:blipFill>
        <p:spPr>
          <a:xfrm>
            <a:off x="0" y="0"/>
            <a:ext cx="12000655" cy="595629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3D93D19-1A27-4299-99F3-F5BB60CEFAC6}"/>
              </a:ext>
            </a:extLst>
          </p:cNvPr>
          <p:cNvSpPr/>
          <p:nvPr/>
        </p:nvSpPr>
        <p:spPr>
          <a:xfrm>
            <a:off x="10450286" y="1611085"/>
            <a:ext cx="1236617" cy="13237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6D46848-E847-4679-A534-EAAD4F6BC228}"/>
              </a:ext>
            </a:extLst>
          </p:cNvPr>
          <p:cNvSpPr/>
          <p:nvPr/>
        </p:nvSpPr>
        <p:spPr>
          <a:xfrm>
            <a:off x="1558834" y="104503"/>
            <a:ext cx="7315200" cy="1567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50280D0-31A6-4D85-BC22-014DF6848F1F}"/>
              </a:ext>
            </a:extLst>
          </p:cNvPr>
          <p:cNvSpPr/>
          <p:nvPr/>
        </p:nvSpPr>
        <p:spPr>
          <a:xfrm>
            <a:off x="844733" y="431437"/>
            <a:ext cx="1158239" cy="3135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36055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D0BB9-A3A1-4D51-903B-266B36D6B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still needs to be done before a paper can be submitted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847BEC-9D1F-41A4-9D75-E553EF4568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Extension of literature review</a:t>
            </a:r>
          </a:p>
          <a:p>
            <a:r>
              <a:rPr lang="en-GB" dirty="0"/>
              <a:t>Development of detailed methodology and research design, sampling procedures</a:t>
            </a:r>
          </a:p>
          <a:p>
            <a:r>
              <a:rPr lang="en-GB" dirty="0"/>
              <a:t>Ethics approval</a:t>
            </a:r>
          </a:p>
          <a:p>
            <a:r>
              <a:rPr lang="en-GB" dirty="0"/>
              <a:t>Interviews and Survey</a:t>
            </a:r>
          </a:p>
          <a:p>
            <a:r>
              <a:rPr lang="en-GB" dirty="0"/>
              <a:t>Data analysis, potentially using NVIVO and SPSS</a:t>
            </a:r>
          </a:p>
          <a:p>
            <a:r>
              <a:rPr lang="en-GB" dirty="0"/>
              <a:t>Write up &amp; edits, formatting </a:t>
            </a:r>
            <a:r>
              <a:rPr lang="en-GB"/>
              <a:t>for journal.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26836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E3419-A8F9-496D-85EB-18AC8E3F4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24D71F-33AB-404E-AD0D-C6D26656B2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err="1"/>
              <a:t>Bersin</a:t>
            </a:r>
            <a:r>
              <a:rPr lang="en-GB" dirty="0"/>
              <a:t>, J. (2017) A New World of Corporate Learning Arrives: And It Looks Like TV. Available at </a:t>
            </a:r>
            <a:r>
              <a:rPr lang="en-GB" u="sng" dirty="0">
                <a:hlinkClick r:id="rId2"/>
              </a:rPr>
              <a:t>A New World of Corporate Learning Arrives: And It Looks Like TV – JOSH BERSIN</a:t>
            </a:r>
            <a:r>
              <a:rPr lang="en-GB" dirty="0"/>
              <a:t> , accessed 23.3.21</a:t>
            </a:r>
          </a:p>
          <a:p>
            <a:r>
              <a:rPr lang="en-GB" dirty="0" err="1"/>
              <a:t>Bershin</a:t>
            </a:r>
            <a:r>
              <a:rPr lang="en-GB" dirty="0"/>
              <a:t>, J. (2018) The Learning Experience Platform (LXP) Market Expands. Available at </a:t>
            </a:r>
            <a:r>
              <a:rPr lang="en-GB" u="sng" dirty="0">
                <a:hlinkClick r:id="rId3"/>
              </a:rPr>
              <a:t>The Learning Experience Platform (LXP) Market Expands – JOSH BERSIN</a:t>
            </a:r>
            <a:r>
              <a:rPr lang="en-GB" dirty="0"/>
              <a:t> (2018), accessed 23.3.21</a:t>
            </a:r>
          </a:p>
          <a:p>
            <a:r>
              <a:rPr lang="en-GB" dirty="0"/>
              <a:t>Dagger TS, Sweeney JC, Johnson LW (2007) A Hierarchical Model of Health Service Quality: Scale Development and Investigation of an Integrated Model. Journal of Service Research 10(2):123-142. </a:t>
            </a:r>
          </a:p>
          <a:p>
            <a:r>
              <a:rPr lang="en-GB" dirty="0" err="1"/>
              <a:t>Hotrum</a:t>
            </a:r>
            <a:r>
              <a:rPr lang="en-GB" dirty="0"/>
              <a:t>, M. (2005) Breaking Down the LMS Walls. International Review of Research in Open and Distance Learning 6 (1): 1-6</a:t>
            </a:r>
          </a:p>
          <a:p>
            <a:r>
              <a:rPr lang="en-GB" dirty="0"/>
              <a:t>Madures, N. (2019)  LMS vs LXP: How and Why They’re Different available at </a:t>
            </a:r>
            <a:r>
              <a:rPr lang="en-GB" u="sng" dirty="0">
                <a:hlinkClick r:id="rId4"/>
              </a:rPr>
              <a:t>LMS vs. LXP: How and Why They’re Different - Unboxed Technology</a:t>
            </a:r>
            <a:r>
              <a:rPr lang="en-GB" dirty="0"/>
              <a:t>, accessed 09.03.21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02749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682CCCE-534D-4FC6-BF2B-9BEA2F2BB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69000"/>
                  <a:hueMod val="108000"/>
                  <a:satMod val="164000"/>
                  <a:lumMod val="74000"/>
                </a:schemeClr>
                <a:schemeClr val="dk2">
                  <a:tint val="96000"/>
                  <a:hueMod val="88000"/>
                  <a:satMod val="140000"/>
                  <a:lumMod val="132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C664B74-EEBB-416C-9D86-AE1FECC022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2000483-C30E-42A1-8569-E1DE1F55BC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A5ACD7E0-6D9A-4803-8B9B-D4602DC48C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238E92D-87E7-4B27-AD36-0E133005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5713412" y="402165"/>
            <a:ext cx="6055253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Freeform 5">
            <a:extLst>
              <a:ext uri="{FF2B5EF4-FFF2-40B4-BE49-F238E27FC236}">
                <a16:creationId xmlns:a16="http://schemas.microsoft.com/office/drawing/2014/main" id="{6D0B958C-B82E-4F4B-945B-6B038D6556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2229377" y="2801721"/>
            <a:ext cx="6053670" cy="1254558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E18F3B2A-BB9B-4FB6-B8A5-2A8E5DB932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973667"/>
            <a:ext cx="2942210" cy="4833745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EBEBEB"/>
                </a:solidFill>
              </a:rPr>
              <a:t>Comments and feedback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4164AEF-861B-41D1-9ED5-B81051DA7D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D11A18A-C4E6-47C9-9D73-C4B0DDA6DA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6290566"/>
              </p:ext>
            </p:extLst>
          </p:nvPr>
        </p:nvGraphicFramePr>
        <p:xfrm>
          <a:off x="5194300" y="808038"/>
          <a:ext cx="6391275" cy="5246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74796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685546-A8AD-430D-9576-E715D46B10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This presentation includes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0A2F9C-9FCA-4539-87C5-9510EBF59F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 look at the background and basics of LMS and LXPs</a:t>
            </a:r>
          </a:p>
          <a:p>
            <a:r>
              <a:rPr lang="en-GB" dirty="0"/>
              <a:t>Research aims and outcomes</a:t>
            </a:r>
          </a:p>
          <a:p>
            <a:r>
              <a:rPr lang="en-GB" dirty="0"/>
              <a:t>First experiences</a:t>
            </a:r>
          </a:p>
          <a:p>
            <a:r>
              <a:rPr lang="en-GB" dirty="0"/>
              <a:t>Methodology and research design</a:t>
            </a:r>
          </a:p>
          <a:p>
            <a:r>
              <a:rPr lang="en-GB" dirty="0"/>
              <a:t>Research development</a:t>
            </a:r>
          </a:p>
          <a:p>
            <a:r>
              <a:rPr lang="en-GB" dirty="0"/>
              <a:t>Feedback and comments</a:t>
            </a:r>
          </a:p>
        </p:txBody>
      </p:sp>
    </p:spTree>
    <p:extLst>
      <p:ext uri="{BB962C8B-B14F-4D97-AF65-F5344CB8AC3E}">
        <p14:creationId xmlns:p14="http://schemas.microsoft.com/office/powerpoint/2010/main" val="3711361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E4C6F8-C856-430C-99C2-B080684F5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C591CF-4C48-4BEB-A3EA-CC17B4CFD6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Today Learning Experience Platforms (LXPs) competing with more traditional Learning Management Systems (LMS) such as Blackboard or Moodle.</a:t>
            </a:r>
          </a:p>
          <a:p>
            <a:r>
              <a:rPr lang="en-GB" dirty="0"/>
              <a:t> The recent pandemic has accelerated this development and has pushed universities to embrace a change process that was already happening</a:t>
            </a:r>
          </a:p>
          <a:p>
            <a:r>
              <a:rPr lang="en-GB" dirty="0"/>
              <a:t> LXPS promise a more interactive, current, and social learning experience, with easy access and communication. </a:t>
            </a:r>
          </a:p>
          <a:p>
            <a:r>
              <a:rPr lang="en-GB" dirty="0"/>
              <a:t>This paper explores if LXPs  deliver on their promises by comparing experiences with two different  LXPs (AULA and Curatr) and a more traditional LSM supported teaching and learning approach.</a:t>
            </a:r>
          </a:p>
          <a:p>
            <a:endParaRPr lang="en-GB" dirty="0"/>
          </a:p>
        </p:txBody>
      </p:sp>
      <p:pic>
        <p:nvPicPr>
          <p:cNvPr id="2050" name="Picture 2" descr="Curatr LXP | Software Reviews &amp; Alternatives">
            <a:extLst>
              <a:ext uri="{FF2B5EF4-FFF2-40B4-BE49-F238E27FC236}">
                <a16:creationId xmlns:a16="http://schemas.microsoft.com/office/drawing/2014/main" id="{E94DB28A-069A-4585-BFE8-F67887BA5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4760" y="2420725"/>
            <a:ext cx="17526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>
            <a:extLst>
              <a:ext uri="{FF2B5EF4-FFF2-40B4-BE49-F238E27FC236}">
                <a16:creationId xmlns:a16="http://schemas.microsoft.com/office/drawing/2014/main" id="{8E03AFD0-B7BB-41C0-A8A7-2058B7B861B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pic>
        <p:nvPicPr>
          <p:cNvPr id="2054" name="Picture 6" descr="Interview of Anders Krohn — Cofounder &amp; CEO of Aula | by Brighteye Ventures  | Medium">
            <a:extLst>
              <a:ext uri="{FF2B5EF4-FFF2-40B4-BE49-F238E27FC236}">
                <a16:creationId xmlns:a16="http://schemas.microsoft.com/office/drawing/2014/main" id="{9BA8B12E-09C2-430C-808E-B9E6BCBF35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6432" y="4849106"/>
            <a:ext cx="2670928" cy="900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8715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B23DB-E02F-47FF-96E3-501BF37A6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a traditional LMS offers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75E986-2EEB-4F28-AFDA-81FFB63B7B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LMS provide a comprehensive electronic learning environment where teaching and learning materials can be delivered, stored and assessed. (Moodle, Blackboard)</a:t>
            </a:r>
          </a:p>
          <a:p>
            <a:r>
              <a:rPr lang="en-GB" dirty="0"/>
              <a:t>Often an LMS is also linked to administrative functions such as student enrolment and student performance monitoring. </a:t>
            </a:r>
          </a:p>
          <a:p>
            <a:r>
              <a:rPr lang="en-GB" dirty="0"/>
              <a:t>Typically LMS can be adjusted and modified to suit specific needs (Dagger et al, 2007) </a:t>
            </a:r>
          </a:p>
          <a:p>
            <a:r>
              <a:rPr lang="en-GB" dirty="0"/>
              <a:t>A key feature of LMS is a dual function of providing course management support for academic and administrative staff, and to offer a learning platform for the learner. </a:t>
            </a:r>
          </a:p>
          <a:p>
            <a:r>
              <a:rPr lang="en-GB" dirty="0"/>
              <a:t>Generally speaking, LMS are not interactive, they “relegate students to the role of passive recipients of information” (</a:t>
            </a:r>
            <a:r>
              <a:rPr lang="en-GB" dirty="0" err="1"/>
              <a:t>Hotrum</a:t>
            </a:r>
            <a:r>
              <a:rPr lang="en-GB" dirty="0"/>
              <a:t>, 2005) although today more interactive blocks can be added.</a:t>
            </a:r>
          </a:p>
        </p:txBody>
      </p:sp>
    </p:spTree>
    <p:extLst>
      <p:ext uri="{BB962C8B-B14F-4D97-AF65-F5344CB8AC3E}">
        <p14:creationId xmlns:p14="http://schemas.microsoft.com/office/powerpoint/2010/main" val="4257805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5784D-6429-4A5E-87A1-D75E4661D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an LXP offers (claims to offer)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B15606-61EE-4527-8249-2C52014676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2480" y="2220323"/>
            <a:ext cx="10676709" cy="3416300"/>
          </a:xfrm>
        </p:spPr>
        <p:txBody>
          <a:bodyPr>
            <a:noAutofit/>
          </a:bodyPr>
          <a:lstStyle/>
          <a:p>
            <a:r>
              <a:rPr lang="en-GB" dirty="0"/>
              <a:t>LXPs combine aspects of a social media platform with a virtual learning environment. </a:t>
            </a:r>
          </a:p>
          <a:p>
            <a:r>
              <a:rPr lang="en-GB" dirty="0"/>
              <a:t>Originally developed for organisational staff development purposes</a:t>
            </a:r>
          </a:p>
          <a:p>
            <a:r>
              <a:rPr lang="en-GB" dirty="0"/>
              <a:t>“Netflix for learning” (Bersin, 2017). </a:t>
            </a:r>
          </a:p>
          <a:p>
            <a:r>
              <a:rPr lang="en-GB" dirty="0"/>
              <a:t>Uploading content is fast and easy for all users, with the integration of any number of applications </a:t>
            </a:r>
          </a:p>
          <a:p>
            <a:r>
              <a:rPr lang="en-GB" dirty="0"/>
              <a:t>A key characteristic of LXPS is an interactive approach to learning. </a:t>
            </a:r>
          </a:p>
          <a:p>
            <a:r>
              <a:rPr lang="en-GB" dirty="0"/>
              <a:t>Learners are no longer passive recipients of information but play an active role by contributing to a social media type stream of information. </a:t>
            </a:r>
          </a:p>
          <a:p>
            <a:r>
              <a:rPr lang="en-GB" dirty="0"/>
              <a:t>LXPs are also usually personalised and gamified, with e-rewards to encourage participation and motivation. </a:t>
            </a:r>
          </a:p>
          <a:p>
            <a:r>
              <a:rPr lang="en-GB" dirty="0"/>
              <a:t>Content creation is no longer limited to the course instructor but everyone creates content (Madures, 2019). </a:t>
            </a:r>
          </a:p>
        </p:txBody>
      </p:sp>
    </p:spTree>
    <p:extLst>
      <p:ext uri="{BB962C8B-B14F-4D97-AF65-F5344CB8AC3E}">
        <p14:creationId xmlns:p14="http://schemas.microsoft.com/office/powerpoint/2010/main" val="4004562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02B07-67E2-4549-88FB-363ACEB1E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9"/>
            <a:ext cx="9025366" cy="706964"/>
          </a:xfrm>
        </p:spPr>
        <p:txBody>
          <a:bodyPr/>
          <a:lstStyle/>
          <a:p>
            <a:r>
              <a:rPr lang="en-GB" dirty="0"/>
              <a:t>Research aims and outcomes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66E393-1D83-4C77-AED8-17391FDEC0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Anecdotal evidence (informal staff survey; informal staff interviews, extensive student feedback) has been collected and has informed the choice of research aim for this paper.</a:t>
            </a:r>
          </a:p>
          <a:p>
            <a:endParaRPr lang="en-GB" dirty="0"/>
          </a:p>
          <a:p>
            <a:pPr marL="0" indent="0" algn="ctr">
              <a:buNone/>
            </a:pPr>
            <a:r>
              <a:rPr lang="en-GB" i="1" dirty="0"/>
              <a:t>Does the learning and teaching experience using an LXP go beyond rhetoric and indeed provides an enhanced learning and teaching experience</a:t>
            </a:r>
            <a:r>
              <a:rPr lang="en-GB" dirty="0"/>
              <a:t>?</a:t>
            </a:r>
          </a:p>
          <a:p>
            <a:endParaRPr lang="en-GB" dirty="0"/>
          </a:p>
          <a:p>
            <a:r>
              <a:rPr lang="en-GB" dirty="0"/>
              <a:t>What I would like to achieve: A framework that helps to decide whether investing in an LXP is beneficial for an individual HE institution</a:t>
            </a:r>
          </a:p>
        </p:txBody>
      </p:sp>
    </p:spTree>
    <p:extLst>
      <p:ext uri="{BB962C8B-B14F-4D97-AF65-F5344CB8AC3E}">
        <p14:creationId xmlns:p14="http://schemas.microsoft.com/office/powerpoint/2010/main" val="2477680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C28C0-49AC-44B4-A3B6-EA9807C85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Methodology and research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ED55AD-9E7E-48B3-B7EF-457827A746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Inductive approach to explore teaching experiences with two different LXP systems AULA and Curatr (now Stream LXP). </a:t>
            </a:r>
          </a:p>
          <a:p>
            <a:r>
              <a:rPr lang="en-GB" dirty="0"/>
              <a:t>A pragmatist approach to reflection (Mortari, 2015) will be used. </a:t>
            </a:r>
          </a:p>
          <a:p>
            <a:r>
              <a:rPr lang="en-GB" dirty="0"/>
              <a:t>Further planned work includes  the use of a series of interviews with academic staff with experience of LXPs; therefore selective sampling will be employed</a:t>
            </a:r>
          </a:p>
          <a:p>
            <a:r>
              <a:rPr lang="en-GB" dirty="0"/>
              <a:t>A survey of students who have experience with both an LXP and an LMS, with focus on  </a:t>
            </a:r>
          </a:p>
          <a:p>
            <a:pPr lvl="1"/>
            <a:r>
              <a:rPr lang="en-GB" dirty="0"/>
              <a:t>student engagement, </a:t>
            </a:r>
          </a:p>
          <a:p>
            <a:pPr lvl="1"/>
            <a:r>
              <a:rPr lang="en-GB" dirty="0"/>
              <a:t>effectiveness of gamification, </a:t>
            </a:r>
          </a:p>
          <a:p>
            <a:pPr lvl="1"/>
            <a:r>
              <a:rPr lang="en-GB" dirty="0"/>
              <a:t>effectiveness as communication platform, </a:t>
            </a:r>
          </a:p>
          <a:p>
            <a:pPr lvl="1"/>
            <a:r>
              <a:rPr lang="en-GB" dirty="0"/>
              <a:t>effectiveness as learning platform, </a:t>
            </a:r>
          </a:p>
          <a:p>
            <a:pPr lvl="1"/>
            <a:r>
              <a:rPr lang="en-GB" dirty="0"/>
              <a:t>sharing of content and personalisation.  </a:t>
            </a:r>
          </a:p>
        </p:txBody>
      </p:sp>
    </p:spTree>
    <p:extLst>
      <p:ext uri="{BB962C8B-B14F-4D97-AF65-F5344CB8AC3E}">
        <p14:creationId xmlns:p14="http://schemas.microsoft.com/office/powerpoint/2010/main" val="817528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B0AACC-2AEE-4CC9-B3F1-4BC7224ED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First experiences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3826FF-742D-4ED5-9B4F-34CEF7096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0560" y="2603500"/>
            <a:ext cx="11103429" cy="3416300"/>
          </a:xfrm>
        </p:spPr>
        <p:txBody>
          <a:bodyPr>
            <a:noAutofit/>
          </a:bodyPr>
          <a:lstStyle/>
          <a:p>
            <a:r>
              <a:rPr lang="en-GB" dirty="0"/>
              <a:t>LXPs seem to be used by universities for a multiple functions at the same time </a:t>
            </a:r>
          </a:p>
          <a:p>
            <a:pPr lvl="1"/>
            <a:r>
              <a:rPr lang="en-GB" sz="1800" dirty="0"/>
              <a:t>to support a blended learning approach; </a:t>
            </a:r>
          </a:p>
          <a:p>
            <a:pPr lvl="1"/>
            <a:r>
              <a:rPr lang="en-GB" sz="1800" dirty="0"/>
              <a:t> to provide a platform for online learning; </a:t>
            </a:r>
          </a:p>
          <a:p>
            <a:pPr lvl="1"/>
            <a:r>
              <a:rPr lang="en-GB" sz="1800" dirty="0"/>
              <a:t>to fulfil some of the functions of a traditional LMS. </a:t>
            </a:r>
          </a:p>
          <a:p>
            <a:pPr lvl="1"/>
            <a:endParaRPr lang="en-GB" sz="1800" dirty="0"/>
          </a:p>
          <a:p>
            <a:r>
              <a:rPr lang="en-GB" dirty="0"/>
              <a:t>Students appreciate the social media type interface and the easy interactivity LXPs provide</a:t>
            </a:r>
          </a:p>
          <a:p>
            <a:r>
              <a:rPr lang="en-GB" dirty="0"/>
              <a:t>But: Students often not able to find information again as it is hidden in discussions (LXPS were not developed for HE originally)</a:t>
            </a:r>
          </a:p>
          <a:p>
            <a:r>
              <a:rPr lang="en-GB" dirty="0"/>
              <a:t>LXPs do not appear to be as effective with the programme management side of HE learning, i.e. structured storing of information and adding exercises and facilitating small group learning. </a:t>
            </a:r>
          </a:p>
        </p:txBody>
      </p:sp>
    </p:spTree>
    <p:extLst>
      <p:ext uri="{BB962C8B-B14F-4D97-AF65-F5344CB8AC3E}">
        <p14:creationId xmlns:p14="http://schemas.microsoft.com/office/powerpoint/2010/main" val="510454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</p:spPr>
        <p:txBody>
          <a:bodyPr/>
          <a:lstStyle/>
          <a:p>
            <a:r>
              <a:rPr lang="en-GB" dirty="0"/>
              <a:t>First experiences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8234" y="2693773"/>
            <a:ext cx="9854916" cy="4164227"/>
          </a:xfrm>
        </p:spPr>
        <p:txBody>
          <a:bodyPr>
            <a:normAutofit/>
          </a:bodyPr>
          <a:lstStyle/>
          <a:p>
            <a:r>
              <a:rPr lang="en-GB" dirty="0"/>
              <a:t>LXPs only works as a social platform if students engage with it. </a:t>
            </a:r>
          </a:p>
          <a:p>
            <a:r>
              <a:rPr lang="en-GB" dirty="0"/>
              <a:t>Getting students to engage in synchronous conversations (one of the key selling points of LXPs) is difficult, more asynchronous engagement </a:t>
            </a:r>
          </a:p>
          <a:p>
            <a:r>
              <a:rPr lang="en-GB" dirty="0"/>
              <a:t>Designing an effective LXP site takes time and planning, similar to Distance Learning modules. </a:t>
            </a:r>
          </a:p>
          <a:p>
            <a:r>
              <a:rPr lang="en-GB" dirty="0"/>
              <a:t>Current versions of AULA and Curatr still developmental with gaps in functionality </a:t>
            </a:r>
          </a:p>
          <a:p>
            <a:r>
              <a:rPr lang="en-GB" dirty="0"/>
              <a:t>Students struggle if they have to use an LMS and an LXP, especially if they have to use Teams or Zoom as well.</a:t>
            </a:r>
          </a:p>
          <a:p>
            <a:r>
              <a:rPr lang="en-GB" dirty="0"/>
              <a:t>Significant ‘switching’ costs for staff and students</a:t>
            </a:r>
          </a:p>
        </p:txBody>
      </p:sp>
    </p:spTree>
    <p:extLst>
      <p:ext uri="{BB962C8B-B14F-4D97-AF65-F5344CB8AC3E}">
        <p14:creationId xmlns:p14="http://schemas.microsoft.com/office/powerpoint/2010/main" val="9573161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503DFA04F3E84E9C6B69F9CCD4E67C" ma:contentTypeVersion="12" ma:contentTypeDescription="Create a new document." ma:contentTypeScope="" ma:versionID="4c8440d4100f92e9d7bce421b528fd92">
  <xsd:schema xmlns:xsd="http://www.w3.org/2001/XMLSchema" xmlns:xs="http://www.w3.org/2001/XMLSchema" xmlns:p="http://schemas.microsoft.com/office/2006/metadata/properties" xmlns:ns3="af126148-17e5-4f05-aabd-32827c69ea52" xmlns:ns4="4f4612c5-181c-47d2-8664-9323ef34baa1" targetNamespace="http://schemas.microsoft.com/office/2006/metadata/properties" ma:root="true" ma:fieldsID="1e3a2edf72941577b72e56a16c008b4e" ns3:_="" ns4:_="">
    <xsd:import namespace="af126148-17e5-4f05-aabd-32827c69ea52"/>
    <xsd:import namespace="4f4612c5-181c-47d2-8664-9323ef34baa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126148-17e5-4f05-aabd-32827c69ea5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4612c5-181c-47d2-8664-9323ef34baa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4467F01-5529-412E-81D5-46A6A508897E}">
  <ds:schemaRefs>
    <ds:schemaRef ds:uri="http://www.w3.org/XML/1998/namespace"/>
    <ds:schemaRef ds:uri="http://schemas.microsoft.com/office/infopath/2007/PartnerControls"/>
    <ds:schemaRef ds:uri="http://purl.org/dc/dcmitype/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4f4612c5-181c-47d2-8664-9323ef34baa1"/>
    <ds:schemaRef ds:uri="af126148-17e5-4f05-aabd-32827c69ea52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D945F9DB-D304-476E-9D42-FAE5CC8EDD2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0B2B8D5-815A-4313-83A8-3D815F36BB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f126148-17e5-4f05-aabd-32827c69ea52"/>
    <ds:schemaRef ds:uri="4f4612c5-181c-47d2-8664-9323ef34ba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1082</Words>
  <Application>Microsoft Office PowerPoint</Application>
  <PresentationFormat>Widescreen</PresentationFormat>
  <Paragraphs>78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Century Gothic</vt:lpstr>
      <vt:lpstr>Wingdings 3</vt:lpstr>
      <vt:lpstr>Ion Boardroom</vt:lpstr>
      <vt:lpstr>From Learning Management Systems to Learning Experience Platforms: Do they keep what they promise? Reflections on a rapidly changing learning environment </vt:lpstr>
      <vt:lpstr>This presentation includes</vt:lpstr>
      <vt:lpstr>Background</vt:lpstr>
      <vt:lpstr>What a traditional LMS offers</vt:lpstr>
      <vt:lpstr>What an LXP offers (claims to offer)</vt:lpstr>
      <vt:lpstr>Research aims and outcomes</vt:lpstr>
      <vt:lpstr>Methodology and research design</vt:lpstr>
      <vt:lpstr>First experiences</vt:lpstr>
      <vt:lpstr>First experiences cont.</vt:lpstr>
      <vt:lpstr>PowerPoint Presentation</vt:lpstr>
      <vt:lpstr>PowerPoint Presentation</vt:lpstr>
      <vt:lpstr>What still needs to be done before a paper can be submitted</vt:lpstr>
      <vt:lpstr>Sources</vt:lpstr>
      <vt:lpstr>Comments and feedback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From Learning Management Systems to Learning Experience Platforms: Do they keep what they promise? Reflections on a rapidly changing learning environment </dc:title>
  <dc:creator>Cockrill, Antje</dc:creator>
  <cp:lastModifiedBy>Cockrill, Antje</cp:lastModifiedBy>
  <cp:revision>1</cp:revision>
  <dcterms:created xsi:type="dcterms:W3CDTF">2021-05-10T14:16:27Z</dcterms:created>
  <dcterms:modified xsi:type="dcterms:W3CDTF">2021-05-10T14:43:57Z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0x01010088503DFA04F3E84E9C6B69F9CCD4E67C</vt:lpwstr>
  </property>
</Properties>
</file>