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1"/>
  </p:notesMasterIdLst>
  <p:sldIdLst>
    <p:sldId id="257" r:id="rId5"/>
    <p:sldId id="735" r:id="rId6"/>
    <p:sldId id="736" r:id="rId7"/>
    <p:sldId id="717" r:id="rId8"/>
    <p:sldId id="737" r:id="rId9"/>
    <p:sldId id="73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753"/>
    <a:srgbClr val="FFCC00"/>
    <a:srgbClr val="242753"/>
    <a:srgbClr val="E82600"/>
    <a:srgbClr val="D42400"/>
    <a:srgbClr val="1B30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882" autoAdjust="0"/>
    <p:restoredTop sz="96327"/>
  </p:normalViewPr>
  <p:slideViewPr>
    <p:cSldViewPr snapToGrid="0" snapToObjects="1">
      <p:cViewPr varScale="1">
        <p:scale>
          <a:sx n="113" d="100"/>
          <a:sy n="113" d="100"/>
        </p:scale>
        <p:origin x="114" y="13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2ACB2E-A1E6-244B-8542-05D1E51244A4}" type="datetimeFigureOut">
              <a:rPr lang="en-US" smtClean="0"/>
              <a:t>5/17/2021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34AB66-7412-0F4D-A37C-FE2C808CF314}" type="slidenum">
              <a:rPr lang="en-US" smtClean="0"/>
              <a:t>‹#›</a:t>
            </a:fld>
            <a:endParaRPr lang="en-US"/>
          </a:p>
        </p:txBody>
      </p:sp>
    </p:spTree>
    <p:extLst>
      <p:ext uri="{BB962C8B-B14F-4D97-AF65-F5344CB8AC3E}">
        <p14:creationId xmlns:p14="http://schemas.microsoft.com/office/powerpoint/2010/main" val="417728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CC716D-D4A0-054E-92BA-8C2A564E0A0C}" type="slidenum">
              <a:rPr lang="en-US" smtClean="0"/>
              <a:t>1</a:t>
            </a:fld>
            <a:endParaRPr lang="en-US"/>
          </a:p>
        </p:txBody>
      </p:sp>
    </p:spTree>
    <p:extLst>
      <p:ext uri="{BB962C8B-B14F-4D97-AF65-F5344CB8AC3E}">
        <p14:creationId xmlns:p14="http://schemas.microsoft.com/office/powerpoint/2010/main" val="531535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66D44-B77A-724D-BFC8-E69E431D2CF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9206FAA-38FF-D044-99EC-69E60012DC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83DC884-D71E-E348-8EED-4CB55CB3BCCB}"/>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159A0BB7-B05D-EF49-AAF3-E9D4BCDB5B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7DAD67-6199-1F4A-96CD-AEF6F1367E01}"/>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4120050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03F85-078D-9A4B-BEA1-582B3D2C505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A182253-4EC2-DF4E-8E4A-A7FDCC1FF32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76E8259-3BEB-894E-876A-5CDEAB7E11BA}"/>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C8A7BC91-2288-854F-9D47-45BA0225E5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5309E-936E-E748-8ACB-42F0D3EFF872}"/>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11834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C605D8-72D9-CF44-A81F-619E7549D72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F0175C-406C-9B4B-B9C0-8A397019784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5E77A9-2748-2246-B5BA-FD00645CB764}"/>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A534F6D6-D067-B54C-8A21-DD23667816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4E2A7A-B724-A14E-8B0F-9564043A444B}"/>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252765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30B08-2931-9249-93F0-8573CFE74CF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77E7FD3-44E9-0744-AFA9-62F81381167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6623519-7D9E-0246-BCB7-6CCF38BBD2EF}"/>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D4D61E26-C762-524D-8D84-EB848FF1D9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75192-569F-1A42-9834-5B1E76935528}"/>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130714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86BB1-E718-4547-A093-22144CF3D6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EAC36DD-7AEB-0249-8824-A0511BC6E9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9D22F57-AA0E-6E4B-A326-7E6BA57580E7}"/>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4F0E8941-BF60-FF4D-9C8D-F8E6D51C61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01B4A-ABFA-5049-875A-616600FC1E61}"/>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3875370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EEF74-9EDE-254E-9229-719AB18A6EC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1A04C4-5B75-AA4D-B36A-4632934D4A8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39FF392-A44A-4645-9B6C-2EF322454F2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DAA5DAE-4986-F945-B058-F3A43A0267C5}"/>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6" name="Footer Placeholder 5">
            <a:extLst>
              <a:ext uri="{FF2B5EF4-FFF2-40B4-BE49-F238E27FC236}">
                <a16:creationId xmlns:a16="http://schemas.microsoft.com/office/drawing/2014/main" id="{DF24E50F-45AC-2A48-AACD-55E6AF0468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262295-01B2-EF4C-828D-BA4F6DF28829}"/>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1261597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03DB3-94C4-7549-BEB2-A829160F011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78B2FD2-9E5F-5843-94CE-8EE3779786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A5AD5B4-7BBC-D141-AE67-E42C6DF1A65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FE97B68-8B66-1D4A-8521-14F61132CE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1BCD1B0-9F85-FC41-9CB3-7C626497EE0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1BDAA33-A5A6-F94F-81C1-450D3B9C3970}"/>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8" name="Footer Placeholder 7">
            <a:extLst>
              <a:ext uri="{FF2B5EF4-FFF2-40B4-BE49-F238E27FC236}">
                <a16:creationId xmlns:a16="http://schemas.microsoft.com/office/drawing/2014/main" id="{67A89614-10ED-D948-9AAB-D2C68CE93B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19918E-D061-CA47-A359-D21525EEC6A8}"/>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2388653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D4494-959A-8D4D-879A-2EAFB073A5F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3101EBA-67F9-B84E-8020-E2B7D78B527C}"/>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4" name="Footer Placeholder 3">
            <a:extLst>
              <a:ext uri="{FF2B5EF4-FFF2-40B4-BE49-F238E27FC236}">
                <a16:creationId xmlns:a16="http://schemas.microsoft.com/office/drawing/2014/main" id="{332FAC08-DC4A-F943-88F8-A74AA4A86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32B9A7-B905-6C48-9D31-692B2A82337A}"/>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825652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AB1A63-E981-AE4C-94DB-6F3E4A3CD397}"/>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3" name="Footer Placeholder 2">
            <a:extLst>
              <a:ext uri="{FF2B5EF4-FFF2-40B4-BE49-F238E27FC236}">
                <a16:creationId xmlns:a16="http://schemas.microsoft.com/office/drawing/2014/main" id="{2675125C-6918-FE45-85CE-30E980ABCD5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12A70F-9671-7546-9919-8FFE0E314D44}"/>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2483475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F0B52-01BB-9A4C-8D18-385FD6785CE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ED17E92-69D1-3547-A46F-79FB97CF8E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F736DA-326F-8B44-B56A-994132ED95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6A3AB97-43C0-8F4B-87F5-97472AE1C3F4}"/>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6" name="Footer Placeholder 5">
            <a:extLst>
              <a:ext uri="{FF2B5EF4-FFF2-40B4-BE49-F238E27FC236}">
                <a16:creationId xmlns:a16="http://schemas.microsoft.com/office/drawing/2014/main" id="{54FBD846-1AE9-E043-9E75-4D519D0ED5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B0E84E-AF58-1B40-81ED-927A97255CF9}"/>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3253192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F0969-886E-064D-99D4-7AF01AA284B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9309D4A-89F4-B34D-96A0-8CA448DE23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3E8F1B-438D-FE4D-BB45-1AF08F92CF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877A7D-84D4-5F49-A09E-671906453719}"/>
              </a:ext>
            </a:extLst>
          </p:cNvPr>
          <p:cNvSpPr>
            <a:spLocks noGrp="1"/>
          </p:cNvSpPr>
          <p:nvPr>
            <p:ph type="dt" sz="half" idx="10"/>
          </p:nvPr>
        </p:nvSpPr>
        <p:spPr/>
        <p:txBody>
          <a:bodyPr/>
          <a:lstStyle/>
          <a:p>
            <a:fld id="{479B7B0F-CC67-B14A-9F99-DDF38F0A73EB}" type="datetimeFigureOut">
              <a:rPr lang="en-US" smtClean="0"/>
              <a:t>5/17/2021</a:t>
            </a:fld>
            <a:endParaRPr lang="en-US"/>
          </a:p>
        </p:txBody>
      </p:sp>
      <p:sp>
        <p:nvSpPr>
          <p:cNvPr id="6" name="Footer Placeholder 5">
            <a:extLst>
              <a:ext uri="{FF2B5EF4-FFF2-40B4-BE49-F238E27FC236}">
                <a16:creationId xmlns:a16="http://schemas.microsoft.com/office/drawing/2014/main" id="{548AAE31-6FCA-324D-B2F6-7B507CBDE7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A6884E-A581-3F42-9DD6-165C490F916C}"/>
              </a:ext>
            </a:extLst>
          </p:cNvPr>
          <p:cNvSpPr>
            <a:spLocks noGrp="1"/>
          </p:cNvSpPr>
          <p:nvPr>
            <p:ph type="sldNum" sz="quarter" idx="12"/>
          </p:nvPr>
        </p:nvSpPr>
        <p:spPr/>
        <p:txBody>
          <a:bodyPr/>
          <a:lstStyle/>
          <a:p>
            <a:fld id="{55726745-1C1C-D742-84C8-09BE038BE4B7}" type="slidenum">
              <a:rPr lang="en-US" smtClean="0"/>
              <a:t>‹#›</a:t>
            </a:fld>
            <a:endParaRPr lang="en-US"/>
          </a:p>
        </p:txBody>
      </p:sp>
    </p:spTree>
    <p:extLst>
      <p:ext uri="{BB962C8B-B14F-4D97-AF65-F5344CB8AC3E}">
        <p14:creationId xmlns:p14="http://schemas.microsoft.com/office/powerpoint/2010/main" val="64705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3ADAD8-A632-3249-ADE1-076C1C267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1518420-847B-4A42-AB2F-0F518E1E8B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A45CE3C-0200-9B4F-A9FE-F70BEBB37F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B7B0F-CC67-B14A-9F99-DDF38F0A73EB}" type="datetimeFigureOut">
              <a:rPr lang="en-US" smtClean="0"/>
              <a:t>5/17/2021</a:t>
            </a:fld>
            <a:endParaRPr lang="en-US"/>
          </a:p>
        </p:txBody>
      </p:sp>
      <p:sp>
        <p:nvSpPr>
          <p:cNvPr id="5" name="Footer Placeholder 4">
            <a:extLst>
              <a:ext uri="{FF2B5EF4-FFF2-40B4-BE49-F238E27FC236}">
                <a16:creationId xmlns:a16="http://schemas.microsoft.com/office/drawing/2014/main" id="{C7990DCA-2E16-BF48-9F5A-58BC321086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6A9580-3E8A-E546-A5C4-B67EE85DF1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26745-1C1C-D742-84C8-09BE038BE4B7}" type="slidenum">
              <a:rPr lang="en-US" smtClean="0"/>
              <a:t>‹#›</a:t>
            </a:fld>
            <a:endParaRPr lang="en-US"/>
          </a:p>
        </p:txBody>
      </p:sp>
    </p:spTree>
    <p:extLst>
      <p:ext uri="{BB962C8B-B14F-4D97-AF65-F5344CB8AC3E}">
        <p14:creationId xmlns:p14="http://schemas.microsoft.com/office/powerpoint/2010/main" val="2760094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3E268F-16B4-1F48-A359-65E66C7E1748}"/>
              </a:ext>
            </a:extLst>
          </p:cNvPr>
          <p:cNvSpPr/>
          <p:nvPr/>
        </p:nvSpPr>
        <p:spPr>
          <a:xfrm>
            <a:off x="0" y="5735637"/>
            <a:ext cx="12192000" cy="1122363"/>
          </a:xfrm>
          <a:prstGeom prst="rect">
            <a:avLst/>
          </a:prstGeom>
          <a:solidFill>
            <a:srgbClr val="242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iangle 4">
            <a:extLst>
              <a:ext uri="{FF2B5EF4-FFF2-40B4-BE49-F238E27FC236}">
                <a16:creationId xmlns:a16="http://schemas.microsoft.com/office/drawing/2014/main" id="{DDA8EA7A-BD16-DB4F-A674-77DBD989AD2C}"/>
              </a:ext>
            </a:extLst>
          </p:cNvPr>
          <p:cNvSpPr/>
          <p:nvPr/>
        </p:nvSpPr>
        <p:spPr>
          <a:xfrm>
            <a:off x="636449" y="4930388"/>
            <a:ext cx="1293341" cy="803147"/>
          </a:xfrm>
          <a:prstGeom prst="triangle">
            <a:avLst/>
          </a:prstGeom>
          <a:solidFill>
            <a:srgbClr val="242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50BEE09E-3242-2E42-9CB3-4847593CF80C}"/>
              </a:ext>
            </a:extLst>
          </p:cNvPr>
          <p:cNvCxnSpPr>
            <a:cxnSpLocks/>
          </p:cNvCxnSpPr>
          <p:nvPr/>
        </p:nvCxnSpPr>
        <p:spPr>
          <a:xfrm>
            <a:off x="2316234" y="3789612"/>
            <a:ext cx="7624119" cy="0"/>
          </a:xfrm>
          <a:prstGeom prst="line">
            <a:avLst/>
          </a:prstGeom>
          <a:ln w="19050">
            <a:solidFill>
              <a:srgbClr val="242753"/>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B6728823-3E24-C340-AA35-F6D514A3ED6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54714" y="6044769"/>
            <a:ext cx="2618509" cy="539105"/>
          </a:xfrm>
          <a:prstGeom prst="rect">
            <a:avLst/>
          </a:prstGeom>
        </p:spPr>
      </p:pic>
      <p:pic>
        <p:nvPicPr>
          <p:cNvPr id="11" name="Picture 10">
            <a:extLst>
              <a:ext uri="{FF2B5EF4-FFF2-40B4-BE49-F238E27FC236}">
                <a16:creationId xmlns:a16="http://schemas.microsoft.com/office/drawing/2014/main" id="{6485483A-41C4-2049-8948-E1974F639B1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469756" y="5819712"/>
            <a:ext cx="480601" cy="909709"/>
          </a:xfrm>
          <a:prstGeom prst="rect">
            <a:avLst/>
          </a:prstGeom>
        </p:spPr>
      </p:pic>
      <p:cxnSp>
        <p:nvCxnSpPr>
          <p:cNvPr id="12" name="Straight Connector 11">
            <a:extLst>
              <a:ext uri="{FF2B5EF4-FFF2-40B4-BE49-F238E27FC236}">
                <a16:creationId xmlns:a16="http://schemas.microsoft.com/office/drawing/2014/main" id="{3BC4FC57-CCCD-F14D-98EE-E5D1A5650522}"/>
              </a:ext>
            </a:extLst>
          </p:cNvPr>
          <p:cNvCxnSpPr/>
          <p:nvPr/>
        </p:nvCxnSpPr>
        <p:spPr>
          <a:xfrm>
            <a:off x="2248928" y="1580717"/>
            <a:ext cx="7624119" cy="0"/>
          </a:xfrm>
          <a:prstGeom prst="line">
            <a:avLst/>
          </a:prstGeom>
          <a:ln w="19050">
            <a:solidFill>
              <a:srgbClr val="242753"/>
            </a:solidFill>
          </a:ln>
        </p:spPr>
        <p:style>
          <a:lnRef idx="1">
            <a:schemeClr val="accent1"/>
          </a:lnRef>
          <a:fillRef idx="0">
            <a:schemeClr val="accent1"/>
          </a:fillRef>
          <a:effectRef idx="0">
            <a:schemeClr val="accent1"/>
          </a:effectRef>
          <a:fontRef idx="minor">
            <a:schemeClr val="tx1"/>
          </a:fontRef>
        </p:style>
      </p:cxnSp>
      <p:pic>
        <p:nvPicPr>
          <p:cNvPr id="10" name="Picture 9" descr="A close up of a sign&#10;&#10;Description automatically generated">
            <a:extLst>
              <a:ext uri="{FF2B5EF4-FFF2-40B4-BE49-F238E27FC236}">
                <a16:creationId xmlns:a16="http://schemas.microsoft.com/office/drawing/2014/main" id="{5011F298-1B3A-1244-8503-B3B5912FED7B}"/>
              </a:ext>
            </a:extLst>
          </p:cNvPr>
          <p:cNvPicPr>
            <a:picLocks/>
          </p:cNvPicPr>
          <p:nvPr/>
        </p:nvPicPr>
        <p:blipFill>
          <a:blip r:embed="rId5" cstate="hqprint">
            <a:extLst>
              <a:ext uri="{28A0092B-C50C-407E-A947-70E740481C1C}">
                <a14:useLocalDpi xmlns:a14="http://schemas.microsoft.com/office/drawing/2010/main"/>
              </a:ext>
            </a:extLst>
          </a:blip>
          <a:stretch>
            <a:fillRect/>
          </a:stretch>
        </p:blipFill>
        <p:spPr>
          <a:xfrm>
            <a:off x="9940353" y="5818621"/>
            <a:ext cx="651600" cy="910800"/>
          </a:xfrm>
          <a:prstGeom prst="rect">
            <a:avLst/>
          </a:prstGeom>
        </p:spPr>
      </p:pic>
      <p:pic>
        <p:nvPicPr>
          <p:cNvPr id="13" name="Picture 12" descr="A close up of a sign&#10;&#10;Description automatically generated">
            <a:extLst>
              <a:ext uri="{FF2B5EF4-FFF2-40B4-BE49-F238E27FC236}">
                <a16:creationId xmlns:a16="http://schemas.microsoft.com/office/drawing/2014/main" id="{D3932513-6F5A-4642-97DE-C4B8BDACB32F}"/>
              </a:ext>
            </a:extLst>
          </p:cNvPr>
          <p:cNvPicPr>
            <a:picLocks noChangeAspect="1"/>
          </p:cNvPicPr>
          <p:nvPr/>
        </p:nvPicPr>
        <p:blipFill>
          <a:blip r:embed="rId6"/>
          <a:stretch>
            <a:fillRect/>
          </a:stretch>
        </p:blipFill>
        <p:spPr>
          <a:xfrm>
            <a:off x="10704036" y="5820429"/>
            <a:ext cx="649662" cy="910800"/>
          </a:xfrm>
          <a:prstGeom prst="rect">
            <a:avLst/>
          </a:prstGeom>
        </p:spPr>
      </p:pic>
      <p:sp>
        <p:nvSpPr>
          <p:cNvPr id="14" name="TextBox 5">
            <a:extLst>
              <a:ext uri="{FF2B5EF4-FFF2-40B4-BE49-F238E27FC236}">
                <a16:creationId xmlns:a16="http://schemas.microsoft.com/office/drawing/2014/main" id="{4782A526-3AAA-47D4-B711-76CFE96003FD}"/>
              </a:ext>
            </a:extLst>
          </p:cNvPr>
          <p:cNvSpPr txBox="1"/>
          <p:nvPr/>
        </p:nvSpPr>
        <p:spPr>
          <a:xfrm>
            <a:off x="2248928" y="1951222"/>
            <a:ext cx="7852686" cy="3200876"/>
          </a:xfrm>
          <a:prstGeom prst="rect">
            <a:avLst/>
          </a:prstGeom>
          <a:noFill/>
        </p:spPr>
        <p:txBody>
          <a:bodyPr wrap="square" lIns="0" tIns="0" rIns="0" bIns="0" rtlCol="0">
            <a:spAutoFit/>
          </a:bodyPr>
          <a:lstStyle/>
          <a:p>
            <a:pPr algn="ctr" eaLnBrk="1" hangingPunct="1"/>
            <a:r>
              <a:rPr lang="en-GB" sz="3600" i="1" dirty="0">
                <a:solidFill>
                  <a:srgbClr val="242753"/>
                </a:solidFill>
                <a:latin typeface="Plantin Std Light"/>
                <a:cs typeface="Plantin Std Light"/>
              </a:rPr>
              <a:t>AMI2021</a:t>
            </a:r>
          </a:p>
          <a:p>
            <a:pPr algn="ctr" eaLnBrk="1" hangingPunct="1"/>
            <a:r>
              <a:rPr lang="en-GB" sz="3600" i="1" dirty="0">
                <a:solidFill>
                  <a:srgbClr val="242753"/>
                </a:solidFill>
                <a:latin typeface="Plantin Std Light"/>
                <a:cs typeface="Plantin Std Light"/>
              </a:rPr>
              <a:t>The Impact of Smart Systems on Post </a:t>
            </a:r>
            <a:r>
              <a:rPr lang="en-GB" sz="3600" i="1" dirty="0" err="1">
                <a:solidFill>
                  <a:srgbClr val="242753"/>
                </a:solidFill>
                <a:latin typeface="Plantin Std Light"/>
                <a:cs typeface="Plantin Std Light"/>
              </a:rPr>
              <a:t>Covid</a:t>
            </a:r>
            <a:r>
              <a:rPr lang="en-GB" sz="3600" i="1" dirty="0">
                <a:solidFill>
                  <a:srgbClr val="242753"/>
                </a:solidFill>
                <a:latin typeface="Plantin Std Light"/>
                <a:cs typeface="Plantin Std Light"/>
              </a:rPr>
              <a:t> Recovery</a:t>
            </a:r>
          </a:p>
          <a:p>
            <a:pPr algn="ctr" eaLnBrk="1" hangingPunct="1"/>
            <a:endParaRPr lang="en-GB" sz="3600" i="1" dirty="0">
              <a:solidFill>
                <a:srgbClr val="242753"/>
              </a:solidFill>
              <a:latin typeface="Plantin Std Light"/>
              <a:cs typeface="Plantin Std Light"/>
            </a:endParaRPr>
          </a:p>
          <a:p>
            <a:pPr algn="r" eaLnBrk="1" hangingPunct="1"/>
            <a:r>
              <a:rPr lang="en-GB" sz="1600" i="1" dirty="0">
                <a:solidFill>
                  <a:srgbClr val="242753"/>
                </a:solidFill>
                <a:latin typeface="Plantin Std Light"/>
                <a:cs typeface="Plantin Std Light"/>
              </a:rPr>
              <a:t>Ivett Schmidt</a:t>
            </a:r>
          </a:p>
          <a:p>
            <a:pPr algn="r" eaLnBrk="1" hangingPunct="1"/>
            <a:r>
              <a:rPr lang="en-GB" sz="1600" i="1" dirty="0">
                <a:solidFill>
                  <a:srgbClr val="242753"/>
                </a:solidFill>
                <a:latin typeface="Plantin Std Light"/>
                <a:cs typeface="Plantin Std Light"/>
              </a:rPr>
              <a:t>Wyn Morris</a:t>
            </a:r>
          </a:p>
          <a:p>
            <a:pPr algn="r" eaLnBrk="1" hangingPunct="1"/>
            <a:r>
              <a:rPr lang="en-GB" sz="1600" i="1" dirty="0">
                <a:solidFill>
                  <a:srgbClr val="242753"/>
                </a:solidFill>
                <a:latin typeface="Plantin Std Light"/>
                <a:cs typeface="Plantin Std Light"/>
              </a:rPr>
              <a:t>Claire Haven-Tang</a:t>
            </a:r>
          </a:p>
          <a:p>
            <a:pPr algn="r" eaLnBrk="1" hangingPunct="1"/>
            <a:r>
              <a:rPr lang="en-GB" sz="1600" i="1" dirty="0">
                <a:solidFill>
                  <a:srgbClr val="242753"/>
                </a:solidFill>
                <a:latin typeface="Plantin Std Light"/>
                <a:cs typeface="Plantin Std Light"/>
              </a:rPr>
              <a:t>Andrew Thomas</a:t>
            </a:r>
          </a:p>
        </p:txBody>
      </p:sp>
    </p:spTree>
    <p:extLst>
      <p:ext uri="{BB962C8B-B14F-4D97-AF65-F5344CB8AC3E}">
        <p14:creationId xmlns:p14="http://schemas.microsoft.com/office/powerpoint/2010/main" val="2642721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手机屏幕截图&#10;&#10;描述已自动生成">
            <a:extLst>
              <a:ext uri="{FF2B5EF4-FFF2-40B4-BE49-F238E27FC236}">
                <a16:creationId xmlns:a16="http://schemas.microsoft.com/office/drawing/2014/main" id="{C9193A18-A359-4A84-AEB1-A8CBE716756F}"/>
              </a:ext>
            </a:extLst>
          </p:cNvPr>
          <p:cNvPicPr>
            <a:picLocks noChangeAspect="1"/>
          </p:cNvPicPr>
          <p:nvPr/>
        </p:nvPicPr>
        <p:blipFill>
          <a:blip r:embed="rId2"/>
          <a:stretch>
            <a:fillRect/>
          </a:stretch>
        </p:blipFill>
        <p:spPr>
          <a:xfrm>
            <a:off x="-21030" y="4836"/>
            <a:ext cx="12213030" cy="6869829"/>
          </a:xfrm>
          <a:prstGeom prst="rect">
            <a:avLst/>
          </a:prstGeom>
        </p:spPr>
      </p:pic>
      <p:sp>
        <p:nvSpPr>
          <p:cNvPr id="12" name="Title 1">
            <a:extLst>
              <a:ext uri="{FF2B5EF4-FFF2-40B4-BE49-F238E27FC236}">
                <a16:creationId xmlns:a16="http://schemas.microsoft.com/office/drawing/2014/main" id="{C494C161-0DAE-4E2C-A638-DC56F55B8B02}"/>
              </a:ext>
            </a:extLst>
          </p:cNvPr>
          <p:cNvSpPr txBox="1">
            <a:spLocks/>
          </p:cNvSpPr>
          <p:nvPr/>
        </p:nvSpPr>
        <p:spPr>
          <a:xfrm>
            <a:off x="571500" y="1429024"/>
            <a:ext cx="10515600" cy="7723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zh-CN" sz="3600" b="1" dirty="0">
                <a:solidFill>
                  <a:srgbClr val="242753"/>
                </a:solidFill>
                <a:latin typeface="+mn-ea"/>
                <a:ea typeface="+mn-ea"/>
              </a:rPr>
              <a:t>Defining Smart Systems</a:t>
            </a:r>
            <a:endParaRPr lang="en-US" sz="3600" b="1" dirty="0">
              <a:solidFill>
                <a:srgbClr val="242753"/>
              </a:solidFill>
              <a:latin typeface="+mn-ea"/>
              <a:ea typeface="+mn-ea"/>
            </a:endParaRPr>
          </a:p>
        </p:txBody>
      </p:sp>
      <p:sp>
        <p:nvSpPr>
          <p:cNvPr id="7" name="Content Placeholder 2">
            <a:extLst>
              <a:ext uri="{FF2B5EF4-FFF2-40B4-BE49-F238E27FC236}">
                <a16:creationId xmlns:a16="http://schemas.microsoft.com/office/drawing/2014/main" id="{7A7B8A3A-C712-433D-8C02-7C2ED02E756C}"/>
              </a:ext>
            </a:extLst>
          </p:cNvPr>
          <p:cNvSpPr>
            <a:spLocks noGrp="1"/>
          </p:cNvSpPr>
          <p:nvPr>
            <p:ph idx="1"/>
          </p:nvPr>
        </p:nvSpPr>
        <p:spPr>
          <a:xfrm>
            <a:off x="529260" y="2277474"/>
            <a:ext cx="11239500" cy="3162086"/>
          </a:xfrm>
        </p:spPr>
        <p:txBody>
          <a:bodyPr>
            <a:normAutofit/>
          </a:bodyPr>
          <a:lstStyle/>
          <a:p>
            <a:pPr algn="just"/>
            <a:r>
              <a:rPr lang="en-GB" altLang="zh-CN" sz="2000" dirty="0">
                <a:solidFill>
                  <a:srgbClr val="232753"/>
                </a:solidFill>
                <a:cs typeface="Calibri" panose="020F0502020204030204" pitchFamily="34" charset="0"/>
              </a:rPr>
              <a:t>Digital technologies and systems aimed at creating improved business performance through seamless connection between information and the product.</a:t>
            </a:r>
          </a:p>
          <a:p>
            <a:pPr algn="just"/>
            <a:r>
              <a:rPr lang="en-GB" altLang="zh-CN" sz="2000" dirty="0">
                <a:solidFill>
                  <a:srgbClr val="232753"/>
                </a:solidFill>
                <a:cs typeface="Calibri" panose="020F0502020204030204" pitchFamily="34" charset="0"/>
              </a:rPr>
              <a:t>Improved  speed of communication – faster information flows</a:t>
            </a:r>
          </a:p>
          <a:p>
            <a:pPr algn="just"/>
            <a:r>
              <a:rPr lang="en-GB" altLang="zh-CN" sz="2000" dirty="0">
                <a:solidFill>
                  <a:srgbClr val="232753"/>
                </a:solidFill>
                <a:cs typeface="Calibri" panose="020F0502020204030204" pitchFamily="34" charset="0"/>
              </a:rPr>
              <a:t>Greater information accuracy and hence better decision making</a:t>
            </a:r>
          </a:p>
          <a:p>
            <a:pPr algn="just"/>
            <a:r>
              <a:rPr lang="en-GB" altLang="zh-CN" sz="2000" dirty="0">
                <a:solidFill>
                  <a:srgbClr val="232753"/>
                </a:solidFill>
                <a:cs typeface="Calibri" panose="020F0502020204030204" pitchFamily="34" charset="0"/>
              </a:rPr>
              <a:t>Improved information sharing between humans and devices </a:t>
            </a:r>
          </a:p>
          <a:p>
            <a:pPr algn="just"/>
            <a:r>
              <a:rPr lang="en-GB" altLang="zh-CN" sz="2000" dirty="0">
                <a:solidFill>
                  <a:srgbClr val="232753"/>
                </a:solidFill>
                <a:cs typeface="Calibri" panose="020F0502020204030204" pitchFamily="34" charset="0"/>
              </a:rPr>
              <a:t>Examples: </a:t>
            </a:r>
            <a:r>
              <a:rPr lang="en-GB" altLang="zh-CN" sz="2000" dirty="0" err="1">
                <a:solidFill>
                  <a:srgbClr val="232753"/>
                </a:solidFill>
                <a:cs typeface="Calibri" panose="020F0502020204030204" pitchFamily="34" charset="0"/>
              </a:rPr>
              <a:t>Cobots</a:t>
            </a:r>
            <a:r>
              <a:rPr lang="en-GB" altLang="zh-CN" sz="2000" dirty="0">
                <a:solidFill>
                  <a:srgbClr val="232753"/>
                </a:solidFill>
                <a:cs typeface="Calibri" panose="020F0502020204030204" pitchFamily="34" charset="0"/>
              </a:rPr>
              <a:t>, remote control of systems from phones and App control, advanced sensors for controlling food freshness etc</a:t>
            </a:r>
          </a:p>
        </p:txBody>
      </p:sp>
      <p:pic>
        <p:nvPicPr>
          <p:cNvPr id="8" name="Picture 37" descr="A picture containing drawing&#10;&#10;Description automatically generated">
            <a:extLst>
              <a:ext uri="{FF2B5EF4-FFF2-40B4-BE49-F238E27FC236}">
                <a16:creationId xmlns:a16="http://schemas.microsoft.com/office/drawing/2014/main" id="{DBE52281-C4B1-4821-96CD-C986D0F8DC6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05283" y="6177037"/>
            <a:ext cx="2130142" cy="438559"/>
          </a:xfrm>
          <a:prstGeom prst="rect">
            <a:avLst/>
          </a:prstGeom>
        </p:spPr>
      </p:pic>
      <p:pic>
        <p:nvPicPr>
          <p:cNvPr id="9" name="Picture 38">
            <a:extLst>
              <a:ext uri="{FF2B5EF4-FFF2-40B4-BE49-F238E27FC236}">
                <a16:creationId xmlns:a16="http://schemas.microsoft.com/office/drawing/2014/main" id="{13CE12DC-E396-44C9-990F-2FD2188E5F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587163" y="6041947"/>
            <a:ext cx="363194" cy="687474"/>
          </a:xfrm>
          <a:prstGeom prst="rect">
            <a:avLst/>
          </a:prstGeom>
        </p:spPr>
      </p:pic>
      <p:pic>
        <p:nvPicPr>
          <p:cNvPr id="10" name="Picture 12" descr="A close up of a sign&#10;&#10;Description automatically generated">
            <a:extLst>
              <a:ext uri="{FF2B5EF4-FFF2-40B4-BE49-F238E27FC236}">
                <a16:creationId xmlns:a16="http://schemas.microsoft.com/office/drawing/2014/main" id="{1A3D1B35-8E78-4126-B58C-973D789AF5B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57154" y="6041821"/>
            <a:ext cx="491919" cy="687600"/>
          </a:xfrm>
          <a:prstGeom prst="rect">
            <a:avLst/>
          </a:prstGeom>
        </p:spPr>
      </p:pic>
      <p:pic>
        <p:nvPicPr>
          <p:cNvPr id="11" name="Picture 13" descr="A close up of a sign&#10;&#10;Description automatically generated">
            <a:extLst>
              <a:ext uri="{FF2B5EF4-FFF2-40B4-BE49-F238E27FC236}">
                <a16:creationId xmlns:a16="http://schemas.microsoft.com/office/drawing/2014/main" id="{2CCB80F8-4AE7-40E3-A71C-5CED6B0C660E}"/>
              </a:ext>
            </a:extLst>
          </p:cNvPr>
          <p:cNvPicPr>
            <a:picLocks noChangeAspect="1"/>
          </p:cNvPicPr>
          <p:nvPr/>
        </p:nvPicPr>
        <p:blipFill>
          <a:blip r:embed="rId6"/>
          <a:stretch>
            <a:fillRect/>
          </a:stretch>
        </p:blipFill>
        <p:spPr>
          <a:xfrm>
            <a:off x="10972890" y="6041821"/>
            <a:ext cx="490456" cy="687600"/>
          </a:xfrm>
          <a:prstGeom prst="rect">
            <a:avLst/>
          </a:prstGeom>
        </p:spPr>
      </p:pic>
    </p:spTree>
    <p:extLst>
      <p:ext uri="{BB962C8B-B14F-4D97-AF65-F5344CB8AC3E}">
        <p14:creationId xmlns:p14="http://schemas.microsoft.com/office/powerpoint/2010/main" val="1939899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手机屏幕截图&#10;&#10;描述已自动生成">
            <a:extLst>
              <a:ext uri="{FF2B5EF4-FFF2-40B4-BE49-F238E27FC236}">
                <a16:creationId xmlns:a16="http://schemas.microsoft.com/office/drawing/2014/main" id="{C9193A18-A359-4A84-AEB1-A8CBE716756F}"/>
              </a:ext>
            </a:extLst>
          </p:cNvPr>
          <p:cNvPicPr>
            <a:picLocks noChangeAspect="1"/>
          </p:cNvPicPr>
          <p:nvPr/>
        </p:nvPicPr>
        <p:blipFill>
          <a:blip r:embed="rId2"/>
          <a:stretch>
            <a:fillRect/>
          </a:stretch>
        </p:blipFill>
        <p:spPr>
          <a:xfrm>
            <a:off x="-21030" y="4836"/>
            <a:ext cx="12213030" cy="6869829"/>
          </a:xfrm>
          <a:prstGeom prst="rect">
            <a:avLst/>
          </a:prstGeom>
        </p:spPr>
      </p:pic>
      <p:sp>
        <p:nvSpPr>
          <p:cNvPr id="12" name="Title 1">
            <a:extLst>
              <a:ext uri="{FF2B5EF4-FFF2-40B4-BE49-F238E27FC236}">
                <a16:creationId xmlns:a16="http://schemas.microsoft.com/office/drawing/2014/main" id="{C494C161-0DAE-4E2C-A638-DC56F55B8B02}"/>
              </a:ext>
            </a:extLst>
          </p:cNvPr>
          <p:cNvSpPr txBox="1">
            <a:spLocks/>
          </p:cNvSpPr>
          <p:nvPr/>
        </p:nvSpPr>
        <p:spPr>
          <a:xfrm>
            <a:off x="571500" y="1429024"/>
            <a:ext cx="10515600" cy="7723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zh-CN" sz="3600" b="1" dirty="0">
                <a:solidFill>
                  <a:srgbClr val="242753"/>
                </a:solidFill>
                <a:latin typeface="+mn-ea"/>
                <a:ea typeface="+mn-ea"/>
              </a:rPr>
              <a:t>Aim of the paper</a:t>
            </a:r>
            <a:endParaRPr lang="en-US" sz="3600" b="1" dirty="0">
              <a:solidFill>
                <a:srgbClr val="242753"/>
              </a:solidFill>
              <a:latin typeface="+mn-ea"/>
              <a:ea typeface="+mn-ea"/>
            </a:endParaRPr>
          </a:p>
        </p:txBody>
      </p:sp>
      <p:sp>
        <p:nvSpPr>
          <p:cNvPr id="7" name="Content Placeholder 2">
            <a:extLst>
              <a:ext uri="{FF2B5EF4-FFF2-40B4-BE49-F238E27FC236}">
                <a16:creationId xmlns:a16="http://schemas.microsoft.com/office/drawing/2014/main" id="{7A7B8A3A-C712-433D-8C02-7C2ED02E756C}"/>
              </a:ext>
            </a:extLst>
          </p:cNvPr>
          <p:cNvSpPr>
            <a:spLocks noGrp="1"/>
          </p:cNvSpPr>
          <p:nvPr>
            <p:ph idx="1"/>
          </p:nvPr>
        </p:nvSpPr>
        <p:spPr>
          <a:xfrm>
            <a:off x="529260" y="2277474"/>
            <a:ext cx="11239500" cy="3162086"/>
          </a:xfrm>
        </p:spPr>
        <p:txBody>
          <a:bodyPr>
            <a:normAutofit/>
          </a:bodyPr>
          <a:lstStyle/>
          <a:p>
            <a:pPr algn="just"/>
            <a:r>
              <a:rPr lang="en-GB" altLang="zh-CN" sz="2000" dirty="0">
                <a:solidFill>
                  <a:srgbClr val="232753"/>
                </a:solidFill>
                <a:cs typeface="Calibri" panose="020F0502020204030204" pitchFamily="34" charset="0"/>
              </a:rPr>
              <a:t>The authors undertook an analysis of 145 papers that undertook case study reviews on the effectiveness and importance of Smart Systems in today’s business environment and, how the technologies and systems operate within business supply chains.</a:t>
            </a:r>
          </a:p>
          <a:p>
            <a:pPr algn="just"/>
            <a:r>
              <a:rPr lang="en-GB" altLang="zh-CN" sz="2000" dirty="0">
                <a:solidFill>
                  <a:srgbClr val="232753"/>
                </a:solidFill>
                <a:cs typeface="Calibri" panose="020F0502020204030204" pitchFamily="34" charset="0"/>
              </a:rPr>
              <a:t>The extent to which supply chain integration and collaboration is improved through Smart Systems can drive new levels of performance in post </a:t>
            </a:r>
            <a:r>
              <a:rPr lang="en-GB" altLang="zh-CN" sz="2000" dirty="0" err="1">
                <a:solidFill>
                  <a:srgbClr val="232753"/>
                </a:solidFill>
                <a:cs typeface="Calibri" panose="020F0502020204030204" pitchFamily="34" charset="0"/>
              </a:rPr>
              <a:t>Covid</a:t>
            </a:r>
            <a:r>
              <a:rPr lang="en-GB" altLang="zh-CN" sz="2000" dirty="0">
                <a:solidFill>
                  <a:srgbClr val="232753"/>
                </a:solidFill>
                <a:cs typeface="Calibri" panose="020F0502020204030204" pitchFamily="34" charset="0"/>
              </a:rPr>
              <a:t> environments.</a:t>
            </a:r>
          </a:p>
        </p:txBody>
      </p:sp>
      <p:pic>
        <p:nvPicPr>
          <p:cNvPr id="8" name="Picture 37" descr="A picture containing drawing&#10;&#10;Description automatically generated">
            <a:extLst>
              <a:ext uri="{FF2B5EF4-FFF2-40B4-BE49-F238E27FC236}">
                <a16:creationId xmlns:a16="http://schemas.microsoft.com/office/drawing/2014/main" id="{DBE52281-C4B1-4821-96CD-C986D0F8DC6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05283" y="6177037"/>
            <a:ext cx="2130142" cy="438559"/>
          </a:xfrm>
          <a:prstGeom prst="rect">
            <a:avLst/>
          </a:prstGeom>
        </p:spPr>
      </p:pic>
      <p:pic>
        <p:nvPicPr>
          <p:cNvPr id="9" name="Picture 38">
            <a:extLst>
              <a:ext uri="{FF2B5EF4-FFF2-40B4-BE49-F238E27FC236}">
                <a16:creationId xmlns:a16="http://schemas.microsoft.com/office/drawing/2014/main" id="{13CE12DC-E396-44C9-990F-2FD2188E5F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587163" y="6041947"/>
            <a:ext cx="363194" cy="687474"/>
          </a:xfrm>
          <a:prstGeom prst="rect">
            <a:avLst/>
          </a:prstGeom>
        </p:spPr>
      </p:pic>
      <p:pic>
        <p:nvPicPr>
          <p:cNvPr id="10" name="Picture 12" descr="A close up of a sign&#10;&#10;Description automatically generated">
            <a:extLst>
              <a:ext uri="{FF2B5EF4-FFF2-40B4-BE49-F238E27FC236}">
                <a16:creationId xmlns:a16="http://schemas.microsoft.com/office/drawing/2014/main" id="{1A3D1B35-8E78-4126-B58C-973D789AF5B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57154" y="6041821"/>
            <a:ext cx="491919" cy="687600"/>
          </a:xfrm>
          <a:prstGeom prst="rect">
            <a:avLst/>
          </a:prstGeom>
        </p:spPr>
      </p:pic>
      <p:pic>
        <p:nvPicPr>
          <p:cNvPr id="11" name="Picture 13" descr="A close up of a sign&#10;&#10;Description automatically generated">
            <a:extLst>
              <a:ext uri="{FF2B5EF4-FFF2-40B4-BE49-F238E27FC236}">
                <a16:creationId xmlns:a16="http://schemas.microsoft.com/office/drawing/2014/main" id="{2CCB80F8-4AE7-40E3-A71C-5CED6B0C660E}"/>
              </a:ext>
            </a:extLst>
          </p:cNvPr>
          <p:cNvPicPr>
            <a:picLocks noChangeAspect="1"/>
          </p:cNvPicPr>
          <p:nvPr/>
        </p:nvPicPr>
        <p:blipFill>
          <a:blip r:embed="rId6"/>
          <a:stretch>
            <a:fillRect/>
          </a:stretch>
        </p:blipFill>
        <p:spPr>
          <a:xfrm>
            <a:off x="10972890" y="6041821"/>
            <a:ext cx="490456" cy="687600"/>
          </a:xfrm>
          <a:prstGeom prst="rect">
            <a:avLst/>
          </a:prstGeom>
        </p:spPr>
      </p:pic>
    </p:spTree>
    <p:extLst>
      <p:ext uri="{BB962C8B-B14F-4D97-AF65-F5344CB8AC3E}">
        <p14:creationId xmlns:p14="http://schemas.microsoft.com/office/powerpoint/2010/main" val="545668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手机屏幕截图&#10;&#10;描述已自动生成">
            <a:extLst>
              <a:ext uri="{FF2B5EF4-FFF2-40B4-BE49-F238E27FC236}">
                <a16:creationId xmlns:a16="http://schemas.microsoft.com/office/drawing/2014/main" id="{C9193A18-A359-4A84-AEB1-A8CBE716756F}"/>
              </a:ext>
            </a:extLst>
          </p:cNvPr>
          <p:cNvPicPr>
            <a:picLocks noChangeAspect="1"/>
          </p:cNvPicPr>
          <p:nvPr/>
        </p:nvPicPr>
        <p:blipFill>
          <a:blip r:embed="rId2"/>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C494C161-0DAE-4E2C-A638-DC56F55B8B02}"/>
              </a:ext>
            </a:extLst>
          </p:cNvPr>
          <p:cNvSpPr txBox="1">
            <a:spLocks/>
          </p:cNvSpPr>
          <p:nvPr/>
        </p:nvSpPr>
        <p:spPr>
          <a:xfrm>
            <a:off x="571500" y="1429024"/>
            <a:ext cx="10515600" cy="8093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zh-CN" sz="3600" b="1" dirty="0">
                <a:solidFill>
                  <a:srgbClr val="242753"/>
                </a:solidFill>
                <a:latin typeface="+mn-ea"/>
                <a:ea typeface="+mn-ea"/>
              </a:rPr>
              <a:t>Results of the study</a:t>
            </a:r>
            <a:endParaRPr lang="en-US" sz="3600" b="1" dirty="0">
              <a:solidFill>
                <a:srgbClr val="242753"/>
              </a:solidFill>
              <a:latin typeface="+mn-ea"/>
              <a:ea typeface="+mn-ea"/>
            </a:endParaRPr>
          </a:p>
        </p:txBody>
      </p:sp>
      <p:sp>
        <p:nvSpPr>
          <p:cNvPr id="7" name="Content Placeholder 2">
            <a:extLst>
              <a:ext uri="{FF2B5EF4-FFF2-40B4-BE49-F238E27FC236}">
                <a16:creationId xmlns:a16="http://schemas.microsoft.com/office/drawing/2014/main" id="{7A7B8A3A-C712-433D-8C02-7C2ED02E756C}"/>
              </a:ext>
            </a:extLst>
          </p:cNvPr>
          <p:cNvSpPr>
            <a:spLocks noGrp="1"/>
          </p:cNvSpPr>
          <p:nvPr>
            <p:ph idx="1"/>
          </p:nvPr>
        </p:nvSpPr>
        <p:spPr>
          <a:xfrm>
            <a:off x="347663" y="2238330"/>
            <a:ext cx="11239500" cy="3415556"/>
          </a:xfrm>
        </p:spPr>
        <p:txBody>
          <a:bodyPr>
            <a:normAutofit/>
          </a:bodyPr>
          <a:lstStyle/>
          <a:p>
            <a:pPr algn="just"/>
            <a:r>
              <a:rPr lang="en-GB" sz="2000" dirty="0"/>
              <a:t>The development of SS has brought a new era of information use through which businesses are able to collect, analyse and measure their efficiency and develop specific solutions in order to continually improve their business performance. </a:t>
            </a:r>
          </a:p>
          <a:p>
            <a:pPr algn="just"/>
            <a:r>
              <a:rPr lang="en-GB" sz="2000" dirty="0"/>
              <a:t>Whilst the benefits and uses of cyber-connected systems offered by SS are many, evidence suggests that companies are still not convinced often failing to identify that it is the cyber/internet connectivity that is the essential issue in developing and implementing SS (Schroder, 2017), (</a:t>
            </a:r>
            <a:r>
              <a:rPr lang="en-GB" sz="2000" dirty="0" err="1"/>
              <a:t>Abazi</a:t>
            </a:r>
            <a:r>
              <a:rPr lang="en-GB" sz="2000" dirty="0"/>
              <a:t> 2016).</a:t>
            </a:r>
          </a:p>
          <a:p>
            <a:pPr algn="just"/>
            <a:r>
              <a:rPr lang="en-GB" sz="2000" dirty="0"/>
              <a:t> Companies must distribute knowledge faster before competitors acquire the same knowledge and therefore, smaller companies may need to focus on SS through strengthening their internet operations as well as driving their technological expertise (</a:t>
            </a:r>
            <a:r>
              <a:rPr lang="en-GB" sz="2000" dirty="0" err="1"/>
              <a:t>Abazi</a:t>
            </a:r>
            <a:r>
              <a:rPr lang="en-GB" sz="2000" dirty="0"/>
              <a:t>, 2016). </a:t>
            </a:r>
            <a:endParaRPr lang="en-GB" altLang="zh-CN" sz="2000" dirty="0">
              <a:solidFill>
                <a:srgbClr val="232753"/>
              </a:solidFill>
              <a:cs typeface="Calibri" panose="020F0502020204030204" pitchFamily="34" charset="0"/>
            </a:endParaRPr>
          </a:p>
        </p:txBody>
      </p:sp>
      <p:pic>
        <p:nvPicPr>
          <p:cNvPr id="8" name="Picture 37" descr="A picture containing drawing&#10;&#10;Description automatically generated">
            <a:extLst>
              <a:ext uri="{FF2B5EF4-FFF2-40B4-BE49-F238E27FC236}">
                <a16:creationId xmlns:a16="http://schemas.microsoft.com/office/drawing/2014/main" id="{DBE52281-C4B1-4821-96CD-C986D0F8DC6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05283" y="6177037"/>
            <a:ext cx="2130142" cy="438559"/>
          </a:xfrm>
          <a:prstGeom prst="rect">
            <a:avLst/>
          </a:prstGeom>
        </p:spPr>
      </p:pic>
      <p:pic>
        <p:nvPicPr>
          <p:cNvPr id="9" name="Picture 38">
            <a:extLst>
              <a:ext uri="{FF2B5EF4-FFF2-40B4-BE49-F238E27FC236}">
                <a16:creationId xmlns:a16="http://schemas.microsoft.com/office/drawing/2014/main" id="{13CE12DC-E396-44C9-990F-2FD2188E5F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587163" y="6041947"/>
            <a:ext cx="363194" cy="687474"/>
          </a:xfrm>
          <a:prstGeom prst="rect">
            <a:avLst/>
          </a:prstGeom>
        </p:spPr>
      </p:pic>
      <p:pic>
        <p:nvPicPr>
          <p:cNvPr id="10" name="Picture 12" descr="A close up of a sign&#10;&#10;Description automatically generated">
            <a:extLst>
              <a:ext uri="{FF2B5EF4-FFF2-40B4-BE49-F238E27FC236}">
                <a16:creationId xmlns:a16="http://schemas.microsoft.com/office/drawing/2014/main" id="{1A3D1B35-8E78-4126-B58C-973D789AF5B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57154" y="6041821"/>
            <a:ext cx="491919" cy="687600"/>
          </a:xfrm>
          <a:prstGeom prst="rect">
            <a:avLst/>
          </a:prstGeom>
        </p:spPr>
      </p:pic>
      <p:pic>
        <p:nvPicPr>
          <p:cNvPr id="11" name="Picture 13" descr="A close up of a sign&#10;&#10;Description automatically generated">
            <a:extLst>
              <a:ext uri="{FF2B5EF4-FFF2-40B4-BE49-F238E27FC236}">
                <a16:creationId xmlns:a16="http://schemas.microsoft.com/office/drawing/2014/main" id="{2CCB80F8-4AE7-40E3-A71C-5CED6B0C660E}"/>
              </a:ext>
            </a:extLst>
          </p:cNvPr>
          <p:cNvPicPr>
            <a:picLocks noChangeAspect="1"/>
          </p:cNvPicPr>
          <p:nvPr/>
        </p:nvPicPr>
        <p:blipFill>
          <a:blip r:embed="rId6"/>
          <a:stretch>
            <a:fillRect/>
          </a:stretch>
        </p:blipFill>
        <p:spPr>
          <a:xfrm>
            <a:off x="10972890" y="6041821"/>
            <a:ext cx="490456" cy="687600"/>
          </a:xfrm>
          <a:prstGeom prst="rect">
            <a:avLst/>
          </a:prstGeom>
        </p:spPr>
      </p:pic>
    </p:spTree>
    <p:extLst>
      <p:ext uri="{BB962C8B-B14F-4D97-AF65-F5344CB8AC3E}">
        <p14:creationId xmlns:p14="http://schemas.microsoft.com/office/powerpoint/2010/main" val="29640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手机屏幕截图&#10;&#10;描述已自动生成">
            <a:extLst>
              <a:ext uri="{FF2B5EF4-FFF2-40B4-BE49-F238E27FC236}">
                <a16:creationId xmlns:a16="http://schemas.microsoft.com/office/drawing/2014/main" id="{C9193A18-A359-4A84-AEB1-A8CBE716756F}"/>
              </a:ext>
            </a:extLst>
          </p:cNvPr>
          <p:cNvPicPr>
            <a:picLocks noChangeAspect="1"/>
          </p:cNvPicPr>
          <p:nvPr/>
        </p:nvPicPr>
        <p:blipFill>
          <a:blip r:embed="rId2"/>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C494C161-0DAE-4E2C-A638-DC56F55B8B02}"/>
              </a:ext>
            </a:extLst>
          </p:cNvPr>
          <p:cNvSpPr txBox="1">
            <a:spLocks/>
          </p:cNvSpPr>
          <p:nvPr/>
        </p:nvSpPr>
        <p:spPr>
          <a:xfrm>
            <a:off x="571500" y="1429024"/>
            <a:ext cx="10515600" cy="8093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zh-CN" sz="3600" b="1" dirty="0">
                <a:solidFill>
                  <a:srgbClr val="242753"/>
                </a:solidFill>
                <a:latin typeface="+mn-ea"/>
                <a:ea typeface="+mn-ea"/>
              </a:rPr>
              <a:t>Discussion</a:t>
            </a:r>
            <a:endParaRPr lang="en-US" sz="3600" b="1" dirty="0">
              <a:solidFill>
                <a:srgbClr val="242753"/>
              </a:solidFill>
              <a:latin typeface="+mn-ea"/>
              <a:ea typeface="+mn-ea"/>
            </a:endParaRPr>
          </a:p>
        </p:txBody>
      </p:sp>
      <p:sp>
        <p:nvSpPr>
          <p:cNvPr id="7" name="Content Placeholder 2">
            <a:extLst>
              <a:ext uri="{FF2B5EF4-FFF2-40B4-BE49-F238E27FC236}">
                <a16:creationId xmlns:a16="http://schemas.microsoft.com/office/drawing/2014/main" id="{7A7B8A3A-C712-433D-8C02-7C2ED02E756C}"/>
              </a:ext>
            </a:extLst>
          </p:cNvPr>
          <p:cNvSpPr>
            <a:spLocks noGrp="1"/>
          </p:cNvSpPr>
          <p:nvPr>
            <p:ph idx="1"/>
          </p:nvPr>
        </p:nvSpPr>
        <p:spPr>
          <a:xfrm>
            <a:off x="347663" y="2238330"/>
            <a:ext cx="11239500" cy="3415556"/>
          </a:xfrm>
        </p:spPr>
        <p:txBody>
          <a:bodyPr>
            <a:normAutofit fontScale="70000" lnSpcReduction="20000"/>
          </a:bodyPr>
          <a:lstStyle/>
          <a:p>
            <a:pPr algn="just"/>
            <a:r>
              <a:rPr lang="en-GB" dirty="0"/>
              <a:t>Real-time information, and SS support the flexibility and transparency of the supply chain and can shorten the length of the supply chain whilst raising productivity and reduces cost (Tao &amp; Qi, 2019). </a:t>
            </a:r>
          </a:p>
          <a:p>
            <a:pPr algn="just"/>
            <a:r>
              <a:rPr lang="en-GB" dirty="0"/>
              <a:t>This research has found that in the secondary data analysis phase, very few articles emphasise the creation of a shorter supply chains as one of the major reasons for using SS. </a:t>
            </a:r>
          </a:p>
          <a:p>
            <a:pPr algn="just"/>
            <a:r>
              <a:rPr lang="en-GB" dirty="0"/>
              <a:t>For example, according to one of the McKinsey surveys, the first three expectations of SS are; fewer lost sales, lower inventory and, lower operational costs. After that companies expect optimised networks (</a:t>
            </a:r>
            <a:r>
              <a:rPr lang="en-GB" dirty="0" err="1"/>
              <a:t>Alicke</a:t>
            </a:r>
            <a:r>
              <a:rPr lang="en-GB" dirty="0"/>
              <a:t> et al., 2017). </a:t>
            </a:r>
          </a:p>
          <a:p>
            <a:pPr algn="just"/>
            <a:r>
              <a:rPr lang="en-GB" dirty="0"/>
              <a:t>In this context, the positive impact of SS investment on the profitability and efficiency not only of the company but of the entire supply chain can be expressed as an increase in customer satisfaction. </a:t>
            </a:r>
          </a:p>
          <a:p>
            <a:pPr algn="just"/>
            <a:r>
              <a:rPr lang="en-GB" dirty="0"/>
              <a:t>Customer satisfaction is closely related to the speed and accuracy of the delivery of goods, and lower product cost. SS applications significantly improve the business efficiency and productivity (Shoukry et al, 2019). </a:t>
            </a:r>
            <a:endParaRPr lang="en-GB" altLang="zh-CN" sz="2400" dirty="0">
              <a:solidFill>
                <a:srgbClr val="232753"/>
              </a:solidFill>
              <a:cs typeface="Calibri" panose="020F0502020204030204" pitchFamily="34" charset="0"/>
            </a:endParaRPr>
          </a:p>
        </p:txBody>
      </p:sp>
      <p:pic>
        <p:nvPicPr>
          <p:cNvPr id="8" name="Picture 37" descr="A picture containing drawing&#10;&#10;Description automatically generated">
            <a:extLst>
              <a:ext uri="{FF2B5EF4-FFF2-40B4-BE49-F238E27FC236}">
                <a16:creationId xmlns:a16="http://schemas.microsoft.com/office/drawing/2014/main" id="{DBE52281-C4B1-4821-96CD-C986D0F8DC6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05283" y="6177037"/>
            <a:ext cx="2130142" cy="438559"/>
          </a:xfrm>
          <a:prstGeom prst="rect">
            <a:avLst/>
          </a:prstGeom>
        </p:spPr>
      </p:pic>
      <p:pic>
        <p:nvPicPr>
          <p:cNvPr id="9" name="Picture 38">
            <a:extLst>
              <a:ext uri="{FF2B5EF4-FFF2-40B4-BE49-F238E27FC236}">
                <a16:creationId xmlns:a16="http://schemas.microsoft.com/office/drawing/2014/main" id="{13CE12DC-E396-44C9-990F-2FD2188E5F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587163" y="6041947"/>
            <a:ext cx="363194" cy="687474"/>
          </a:xfrm>
          <a:prstGeom prst="rect">
            <a:avLst/>
          </a:prstGeom>
        </p:spPr>
      </p:pic>
      <p:pic>
        <p:nvPicPr>
          <p:cNvPr id="10" name="Picture 12" descr="A close up of a sign&#10;&#10;Description automatically generated">
            <a:extLst>
              <a:ext uri="{FF2B5EF4-FFF2-40B4-BE49-F238E27FC236}">
                <a16:creationId xmlns:a16="http://schemas.microsoft.com/office/drawing/2014/main" id="{1A3D1B35-8E78-4126-B58C-973D789AF5B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57154" y="6041821"/>
            <a:ext cx="491919" cy="687600"/>
          </a:xfrm>
          <a:prstGeom prst="rect">
            <a:avLst/>
          </a:prstGeom>
        </p:spPr>
      </p:pic>
      <p:pic>
        <p:nvPicPr>
          <p:cNvPr id="11" name="Picture 13" descr="A close up of a sign&#10;&#10;Description automatically generated">
            <a:extLst>
              <a:ext uri="{FF2B5EF4-FFF2-40B4-BE49-F238E27FC236}">
                <a16:creationId xmlns:a16="http://schemas.microsoft.com/office/drawing/2014/main" id="{2CCB80F8-4AE7-40E3-A71C-5CED6B0C660E}"/>
              </a:ext>
            </a:extLst>
          </p:cNvPr>
          <p:cNvPicPr>
            <a:picLocks noChangeAspect="1"/>
          </p:cNvPicPr>
          <p:nvPr/>
        </p:nvPicPr>
        <p:blipFill>
          <a:blip r:embed="rId6"/>
          <a:stretch>
            <a:fillRect/>
          </a:stretch>
        </p:blipFill>
        <p:spPr>
          <a:xfrm>
            <a:off x="10972890" y="6041821"/>
            <a:ext cx="490456" cy="687600"/>
          </a:xfrm>
          <a:prstGeom prst="rect">
            <a:avLst/>
          </a:prstGeom>
        </p:spPr>
      </p:pic>
    </p:spTree>
    <p:extLst>
      <p:ext uri="{BB962C8B-B14F-4D97-AF65-F5344CB8AC3E}">
        <p14:creationId xmlns:p14="http://schemas.microsoft.com/office/powerpoint/2010/main" val="1403580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手机屏幕截图&#10;&#10;描述已自动生成">
            <a:extLst>
              <a:ext uri="{FF2B5EF4-FFF2-40B4-BE49-F238E27FC236}">
                <a16:creationId xmlns:a16="http://schemas.microsoft.com/office/drawing/2014/main" id="{C9193A18-A359-4A84-AEB1-A8CBE716756F}"/>
              </a:ext>
            </a:extLst>
          </p:cNvPr>
          <p:cNvPicPr>
            <a:picLocks noChangeAspect="1"/>
          </p:cNvPicPr>
          <p:nvPr/>
        </p:nvPicPr>
        <p:blipFill>
          <a:blip r:embed="rId2"/>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C494C161-0DAE-4E2C-A638-DC56F55B8B02}"/>
              </a:ext>
            </a:extLst>
          </p:cNvPr>
          <p:cNvSpPr txBox="1">
            <a:spLocks/>
          </p:cNvSpPr>
          <p:nvPr/>
        </p:nvSpPr>
        <p:spPr>
          <a:xfrm>
            <a:off x="571500" y="1429024"/>
            <a:ext cx="10515600" cy="8093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zh-CN" sz="3600" b="1" dirty="0">
                <a:solidFill>
                  <a:srgbClr val="242753"/>
                </a:solidFill>
                <a:latin typeface="+mn-ea"/>
                <a:ea typeface="+mn-ea"/>
              </a:rPr>
              <a:t>Conclusions</a:t>
            </a:r>
            <a:endParaRPr lang="en-US" sz="3600" b="1" dirty="0">
              <a:solidFill>
                <a:srgbClr val="242753"/>
              </a:solidFill>
              <a:latin typeface="+mn-ea"/>
              <a:ea typeface="+mn-ea"/>
            </a:endParaRPr>
          </a:p>
        </p:txBody>
      </p:sp>
      <p:sp>
        <p:nvSpPr>
          <p:cNvPr id="7" name="Content Placeholder 2">
            <a:extLst>
              <a:ext uri="{FF2B5EF4-FFF2-40B4-BE49-F238E27FC236}">
                <a16:creationId xmlns:a16="http://schemas.microsoft.com/office/drawing/2014/main" id="{7A7B8A3A-C712-433D-8C02-7C2ED02E756C}"/>
              </a:ext>
            </a:extLst>
          </p:cNvPr>
          <p:cNvSpPr>
            <a:spLocks noGrp="1"/>
          </p:cNvSpPr>
          <p:nvPr>
            <p:ph idx="1"/>
          </p:nvPr>
        </p:nvSpPr>
        <p:spPr>
          <a:xfrm>
            <a:off x="347663" y="2238330"/>
            <a:ext cx="11239500" cy="3415556"/>
          </a:xfrm>
        </p:spPr>
        <p:txBody>
          <a:bodyPr>
            <a:normAutofit/>
          </a:bodyPr>
          <a:lstStyle/>
          <a:p>
            <a:r>
              <a:rPr lang="en-GB" sz="2000" dirty="0"/>
              <a:t>This paper highlights the importance of SS within supply chain and identifies that companies can increase their performance through adoption of SS. Most literature reviewed highlighted that companies have identified improved cooperation with their suppliers which led to a more effective supply chain. The result of SS adoption is the creation of shortened supply chains </a:t>
            </a:r>
          </a:p>
          <a:p>
            <a:r>
              <a:rPr lang="en-GB" sz="2000" dirty="0"/>
              <a:t>due to the enhanced information sharing and improved response to demand. The evidence suggests that SS is a notable driver for productivity while it also has some challenges (data security etc). </a:t>
            </a:r>
          </a:p>
          <a:p>
            <a:r>
              <a:rPr lang="en-GB" sz="2000" dirty="0"/>
              <a:t>The implementation of SS is a complex solution, which influences not only the relevant e-procurement processes but also the business model. Effective leadership is critical to manage the change as a result of SS implementation. </a:t>
            </a:r>
            <a:endParaRPr lang="en-GB" altLang="zh-CN" sz="2000" dirty="0">
              <a:solidFill>
                <a:srgbClr val="232753"/>
              </a:solidFill>
              <a:cs typeface="Calibri" panose="020F0502020204030204" pitchFamily="34" charset="0"/>
            </a:endParaRPr>
          </a:p>
        </p:txBody>
      </p:sp>
      <p:pic>
        <p:nvPicPr>
          <p:cNvPr id="8" name="Picture 37" descr="A picture containing drawing&#10;&#10;Description automatically generated">
            <a:extLst>
              <a:ext uri="{FF2B5EF4-FFF2-40B4-BE49-F238E27FC236}">
                <a16:creationId xmlns:a16="http://schemas.microsoft.com/office/drawing/2014/main" id="{DBE52281-C4B1-4821-96CD-C986D0F8DC6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05283" y="6177037"/>
            <a:ext cx="2130142" cy="438559"/>
          </a:xfrm>
          <a:prstGeom prst="rect">
            <a:avLst/>
          </a:prstGeom>
        </p:spPr>
      </p:pic>
      <p:pic>
        <p:nvPicPr>
          <p:cNvPr id="9" name="Picture 38">
            <a:extLst>
              <a:ext uri="{FF2B5EF4-FFF2-40B4-BE49-F238E27FC236}">
                <a16:creationId xmlns:a16="http://schemas.microsoft.com/office/drawing/2014/main" id="{13CE12DC-E396-44C9-990F-2FD2188E5F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587163" y="6041947"/>
            <a:ext cx="363194" cy="687474"/>
          </a:xfrm>
          <a:prstGeom prst="rect">
            <a:avLst/>
          </a:prstGeom>
        </p:spPr>
      </p:pic>
      <p:pic>
        <p:nvPicPr>
          <p:cNvPr id="10" name="Picture 12" descr="A close up of a sign&#10;&#10;Description automatically generated">
            <a:extLst>
              <a:ext uri="{FF2B5EF4-FFF2-40B4-BE49-F238E27FC236}">
                <a16:creationId xmlns:a16="http://schemas.microsoft.com/office/drawing/2014/main" id="{1A3D1B35-8E78-4126-B58C-973D789AF5BB}"/>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57154" y="6041821"/>
            <a:ext cx="491919" cy="687600"/>
          </a:xfrm>
          <a:prstGeom prst="rect">
            <a:avLst/>
          </a:prstGeom>
        </p:spPr>
      </p:pic>
      <p:pic>
        <p:nvPicPr>
          <p:cNvPr id="11" name="Picture 13" descr="A close up of a sign&#10;&#10;Description automatically generated">
            <a:extLst>
              <a:ext uri="{FF2B5EF4-FFF2-40B4-BE49-F238E27FC236}">
                <a16:creationId xmlns:a16="http://schemas.microsoft.com/office/drawing/2014/main" id="{2CCB80F8-4AE7-40E3-A71C-5CED6B0C660E}"/>
              </a:ext>
            </a:extLst>
          </p:cNvPr>
          <p:cNvPicPr>
            <a:picLocks noChangeAspect="1"/>
          </p:cNvPicPr>
          <p:nvPr/>
        </p:nvPicPr>
        <p:blipFill>
          <a:blip r:embed="rId6"/>
          <a:stretch>
            <a:fillRect/>
          </a:stretch>
        </p:blipFill>
        <p:spPr>
          <a:xfrm>
            <a:off x="10972890" y="6041821"/>
            <a:ext cx="490456" cy="687600"/>
          </a:xfrm>
          <a:prstGeom prst="rect">
            <a:avLst/>
          </a:prstGeom>
        </p:spPr>
      </p:pic>
    </p:spTree>
    <p:extLst>
      <p:ext uri="{BB962C8B-B14F-4D97-AF65-F5344CB8AC3E}">
        <p14:creationId xmlns:p14="http://schemas.microsoft.com/office/powerpoint/2010/main" val="3398382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CF05D2AC45F7EA458B1321EB5696DA05" ma:contentTypeVersion="2" ma:contentTypeDescription="新建文档。" ma:contentTypeScope="" ma:versionID="38fb56466ed9223e07c5ffabf48e6e25">
  <xsd:schema xmlns:xsd="http://www.w3.org/2001/XMLSchema" xmlns:xs="http://www.w3.org/2001/XMLSchema" xmlns:p="http://schemas.microsoft.com/office/2006/metadata/properties" xmlns:ns2="59dbc2ea-c147-4e9f-b7ae-34821f47eeff" targetNamespace="http://schemas.microsoft.com/office/2006/metadata/properties" ma:root="true" ma:fieldsID="d5fc3e000339459804aab22c8e75387d" ns2:_="">
    <xsd:import namespace="59dbc2ea-c147-4e9f-b7ae-34821f47eef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dbc2ea-c147-4e9f-b7ae-34821f47ee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82517D-C17F-4B67-8AFE-CD1FFE608E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dbc2ea-c147-4e9f-b7ae-34821f47ee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B11122-8FC5-48CE-A318-B08AB1BB7E38}">
  <ds:schemaRefs>
    <ds:schemaRef ds:uri="http://schemas.microsoft.com/sharepoint/v3/contenttype/forms"/>
  </ds:schemaRefs>
</ds:datastoreItem>
</file>

<file path=customXml/itemProps3.xml><?xml version="1.0" encoding="utf-8"?>
<ds:datastoreItem xmlns:ds="http://schemas.openxmlformats.org/officeDocument/2006/customXml" ds:itemID="{1AA09E31-C9C6-4778-94A5-B22D1EC9F547}">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59dbc2ea-c147-4e9f-b7ae-34821f47eeff"/>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2816</TotalTime>
  <Words>604</Words>
  <Application>Microsoft Office PowerPoint</Application>
  <PresentationFormat>Widescreen</PresentationFormat>
  <Paragraphs>31</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等线</vt:lpstr>
      <vt:lpstr>Arial</vt:lpstr>
      <vt:lpstr>Calibri</vt:lpstr>
      <vt:lpstr>Calibri Light</vt:lpstr>
      <vt:lpstr>Plantin Std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Aber?</dc:title>
  <dc:creator>Sam Windows [saw43]</dc:creator>
  <cp:lastModifiedBy>Andrew Thomas [ant42] (Staff)</cp:lastModifiedBy>
  <cp:revision>106</cp:revision>
  <dcterms:created xsi:type="dcterms:W3CDTF">2020-06-09T12:19:47Z</dcterms:created>
  <dcterms:modified xsi:type="dcterms:W3CDTF">2021-05-17T14:41:04Z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0x010100CF05D2AC45F7EA458B1321EB5696DA05</vt:lpwstr>
  </property>
  <property fmtid="{D5CDD505-2E9C-101B-9397-08002B2CF9AE}" pid="3" name="_NewReviewCycle">
    <vt:lpwstr/>
  </property>
</Properties>
</file>