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5"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2" r:id="rId16"/>
    <p:sldId id="274" r:id="rId17"/>
    <p:sldId id="276" r:id="rId18"/>
    <p:sldId id="278" r:id="rId19"/>
    <p:sldId id="279" r:id="rId20"/>
    <p:sldId id="280" r:id="rId21"/>
    <p:sldId id="281" r:id="rId22"/>
    <p:sldId id="282"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C163E817-2CF8-4CFD-B698-22AEB5D0CA19}" type="datetimeFigureOut">
              <a:rPr lang="en-US" smtClean="0"/>
              <a:t>5/11/2021</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3A5BA126-7D02-4FCC-AADB-F652D860B129}"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115835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163E817-2CF8-4CFD-B698-22AEB5D0CA19}" type="datetimeFigureOut">
              <a:rPr lang="en-US" smtClean="0"/>
              <a:t>5/11/2021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5BA126-7D02-4FCC-AADB-F652D860B129}" type="slidenum">
              <a:rPr lang="en-US" smtClean="0"/>
              <a:t>‹#›</a:t>
            </a:fld>
            <a:endParaRPr lang="en-US"/>
          </a:p>
        </p:txBody>
      </p:sp>
    </p:spTree>
    <p:extLst>
      <p:ext uri="{BB962C8B-B14F-4D97-AF65-F5344CB8AC3E}">
        <p14:creationId xmlns:p14="http://schemas.microsoft.com/office/powerpoint/2010/main" val="3927988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163E817-2CF8-4CFD-B698-22AEB5D0CA19}" type="datetimeFigureOut">
              <a:rPr lang="en-US" smtClean="0"/>
              <a:t>5/11/2021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5BA126-7D02-4FCC-AADB-F652D860B129}"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136083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163E817-2CF8-4CFD-B698-22AEB5D0CA19}" type="datetimeFigureOut">
              <a:rPr lang="en-US" smtClean="0"/>
              <a:t>5/11/2021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5BA126-7D02-4FCC-AADB-F652D860B129}"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49174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163E817-2CF8-4CFD-B698-22AEB5D0CA19}" type="datetimeFigureOut">
              <a:rPr lang="en-US" smtClean="0"/>
              <a:t>5/11/2021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5BA126-7D02-4FCC-AADB-F652D860B129}" type="slidenum">
              <a:rPr lang="en-US" smtClean="0"/>
              <a:t>‹#›</a:t>
            </a:fld>
            <a:endParaRPr lang="en-US"/>
          </a:p>
        </p:txBody>
      </p:sp>
    </p:spTree>
    <p:extLst>
      <p:ext uri="{BB962C8B-B14F-4D97-AF65-F5344CB8AC3E}">
        <p14:creationId xmlns:p14="http://schemas.microsoft.com/office/powerpoint/2010/main" val="42538550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163E817-2CF8-4CFD-B698-22AEB5D0CA19}" type="datetimeFigureOut">
              <a:rPr lang="en-US" smtClean="0"/>
              <a:t>5/11/2021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5BA126-7D02-4FCC-AADB-F652D860B129}"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860765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163E817-2CF8-4CFD-B698-22AEB5D0CA19}" type="datetimeFigureOut">
              <a:rPr lang="en-US" smtClean="0"/>
              <a:t>5/11/2021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5BA126-7D02-4FCC-AADB-F652D860B129}"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073332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63E817-2CF8-4CFD-B698-22AEB5D0CA19}" type="datetimeFigureOut">
              <a:rPr lang="en-US" smtClean="0"/>
              <a:t>5/11/2021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5BA126-7D02-4FCC-AADB-F652D860B129}"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466218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63E817-2CF8-4CFD-B698-22AEB5D0CA19}" type="datetimeFigureOut">
              <a:rPr lang="en-US" smtClean="0"/>
              <a:t>5/11/2021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5BA126-7D02-4FCC-AADB-F652D860B129}"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652629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63E817-2CF8-4CFD-B698-22AEB5D0CA19}" type="datetimeFigureOut">
              <a:rPr lang="en-US" smtClean="0"/>
              <a:t>5/11/2021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5BA126-7D02-4FCC-AADB-F652D860B129}" type="slidenum">
              <a:rPr lang="en-US" smtClean="0"/>
              <a:t>‹#›</a:t>
            </a:fld>
            <a:endParaRPr lang="en-US"/>
          </a:p>
        </p:txBody>
      </p:sp>
    </p:spTree>
    <p:extLst>
      <p:ext uri="{BB962C8B-B14F-4D97-AF65-F5344CB8AC3E}">
        <p14:creationId xmlns:p14="http://schemas.microsoft.com/office/powerpoint/2010/main" val="2744698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163E817-2CF8-4CFD-B698-22AEB5D0CA19}" type="datetimeFigureOut">
              <a:rPr lang="en-US" smtClean="0"/>
              <a:t>5/11/2021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5BA126-7D02-4FCC-AADB-F652D860B129}"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457347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163E817-2CF8-4CFD-B698-22AEB5D0CA19}" type="datetimeFigureOut">
              <a:rPr lang="en-US" smtClean="0"/>
              <a:t>5/11/2021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5BA126-7D02-4FCC-AADB-F652D860B129}" type="slidenum">
              <a:rPr lang="en-US" smtClean="0"/>
              <a:t>‹#›</a:t>
            </a:fld>
            <a:endParaRPr lang="en-US"/>
          </a:p>
        </p:txBody>
      </p:sp>
    </p:spTree>
    <p:extLst>
      <p:ext uri="{BB962C8B-B14F-4D97-AF65-F5344CB8AC3E}">
        <p14:creationId xmlns:p14="http://schemas.microsoft.com/office/powerpoint/2010/main" val="789010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163E817-2CF8-4CFD-B698-22AEB5D0CA19}" type="datetimeFigureOut">
              <a:rPr lang="en-US" smtClean="0"/>
              <a:t>5/11/2021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5BA126-7D02-4FCC-AADB-F652D860B129}"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76254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163E817-2CF8-4CFD-B698-22AEB5D0CA19}" type="datetimeFigureOut">
              <a:rPr lang="en-US" smtClean="0"/>
              <a:t>5/11/2021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5BA126-7D02-4FCC-AADB-F652D860B129}"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501868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63E817-2CF8-4CFD-B698-22AEB5D0CA19}" type="datetimeFigureOut">
              <a:rPr lang="en-US" smtClean="0"/>
              <a:t>5/11/2021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5BA126-7D02-4FCC-AADB-F652D860B129}" type="slidenum">
              <a:rPr lang="en-US" smtClean="0"/>
              <a:t>‹#›</a:t>
            </a:fld>
            <a:endParaRPr lang="en-US"/>
          </a:p>
        </p:txBody>
      </p:sp>
    </p:spTree>
    <p:extLst>
      <p:ext uri="{BB962C8B-B14F-4D97-AF65-F5344CB8AC3E}">
        <p14:creationId xmlns:p14="http://schemas.microsoft.com/office/powerpoint/2010/main" val="2622449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163E817-2CF8-4CFD-B698-22AEB5D0CA19}" type="datetimeFigureOut">
              <a:rPr lang="en-US" smtClean="0"/>
              <a:t>5/11/2021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5BA126-7D02-4FCC-AADB-F652D860B129}"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8374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163E817-2CF8-4CFD-B698-22AEB5D0CA19}" type="datetimeFigureOut">
              <a:rPr lang="en-US" smtClean="0"/>
              <a:t>5/11/2021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5BA126-7D02-4FCC-AADB-F652D860B129}" type="slidenum">
              <a:rPr lang="en-US" smtClean="0"/>
              <a:t>‹#›</a:t>
            </a:fld>
            <a:endParaRPr lang="en-US"/>
          </a:p>
        </p:txBody>
      </p:sp>
    </p:spTree>
    <p:extLst>
      <p:ext uri="{BB962C8B-B14F-4D97-AF65-F5344CB8AC3E}">
        <p14:creationId xmlns:p14="http://schemas.microsoft.com/office/powerpoint/2010/main" val="3896809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163E817-2CF8-4CFD-B698-22AEB5D0CA19}" type="datetimeFigureOut">
              <a:rPr lang="en-US" smtClean="0"/>
              <a:t>5/11/2021</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A5BA126-7D02-4FCC-AADB-F652D860B129}" type="slidenum">
              <a:rPr lang="en-US" smtClean="0"/>
              <a:t>‹#›</a:t>
            </a:fld>
            <a:endParaRPr lang="en-US"/>
          </a:p>
        </p:txBody>
      </p:sp>
    </p:spTree>
    <p:extLst>
      <p:ext uri="{BB962C8B-B14F-4D97-AF65-F5344CB8AC3E}">
        <p14:creationId xmlns:p14="http://schemas.microsoft.com/office/powerpoint/2010/main" val="4225158014"/>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 id="2147483838" r:id="rId13"/>
    <p:sldLayoutId id="2147483839" r:id="rId14"/>
    <p:sldLayoutId id="2147483840" r:id="rId15"/>
    <p:sldLayoutId id="2147483841" r:id="rId16"/>
    <p:sldLayoutId id="2147483842"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4990" y="679268"/>
            <a:ext cx="10848702" cy="2116183"/>
          </a:xfrm>
        </p:spPr>
        <p:txBody>
          <a:bodyPr>
            <a:normAutofit fontScale="90000"/>
          </a:bodyPr>
          <a:lstStyle/>
          <a:p>
            <a:pPr algn="ctr"/>
            <a:r>
              <a:rPr lang="en-US" b="1" dirty="0"/>
              <a:t>Factors Affecting the Techno-Entrepreneurship </a:t>
            </a:r>
            <a:r>
              <a:rPr lang="en-US" dirty="0"/>
              <a:t/>
            </a:r>
            <a:br>
              <a:rPr lang="en-US" dirty="0"/>
            </a:br>
            <a:r>
              <a:rPr lang="en-US" b="1" dirty="0"/>
              <a:t>Innovation and Growth </a:t>
            </a:r>
            <a:r>
              <a:rPr lang="en-US" dirty="0"/>
              <a:t/>
            </a:r>
            <a:br>
              <a:rPr lang="en-US" dirty="0"/>
            </a:br>
            <a:endParaRPr lang="en-US" dirty="0"/>
          </a:p>
        </p:txBody>
      </p:sp>
      <p:sp>
        <p:nvSpPr>
          <p:cNvPr id="4" name="TextBox 3"/>
          <p:cNvSpPr txBox="1"/>
          <p:nvPr/>
        </p:nvSpPr>
        <p:spPr>
          <a:xfrm>
            <a:off x="1506583" y="3004458"/>
            <a:ext cx="8874034" cy="2339102"/>
          </a:xfrm>
          <a:prstGeom prst="rect">
            <a:avLst/>
          </a:prstGeom>
          <a:noFill/>
        </p:spPr>
        <p:txBody>
          <a:bodyPr wrap="square" rtlCol="0">
            <a:spAutoFit/>
          </a:bodyPr>
          <a:lstStyle/>
          <a:p>
            <a:pPr algn="ctr"/>
            <a:r>
              <a:rPr lang="en-US" sz="3200" dirty="0" smtClean="0"/>
              <a:t>Dr. Ahmad </a:t>
            </a:r>
            <a:r>
              <a:rPr lang="en-US" sz="3200" dirty="0" err="1" smtClean="0"/>
              <a:t>Shatat</a:t>
            </a:r>
            <a:endParaRPr lang="en-US" sz="3200" dirty="0" smtClean="0"/>
          </a:p>
          <a:p>
            <a:pPr algn="ctr"/>
            <a:r>
              <a:rPr lang="en-US" sz="3200" dirty="0" smtClean="0"/>
              <a:t>Department of Management Information Systems </a:t>
            </a:r>
          </a:p>
          <a:p>
            <a:pPr algn="ctr"/>
            <a:r>
              <a:rPr lang="en-US" sz="3200" dirty="0" smtClean="0"/>
              <a:t>College of Administrative Sciences </a:t>
            </a:r>
          </a:p>
          <a:p>
            <a:pPr algn="ctr"/>
            <a:r>
              <a:rPr lang="en-US" sz="3200" dirty="0" smtClean="0"/>
              <a:t>Applied Science University, Bahrain </a:t>
            </a:r>
            <a:endParaRPr lang="en-US" dirty="0" smtClean="0"/>
          </a:p>
          <a:p>
            <a:endParaRPr lang="en-US" dirty="0"/>
          </a:p>
        </p:txBody>
      </p:sp>
    </p:spTree>
    <p:extLst>
      <p:ext uri="{BB962C8B-B14F-4D97-AF65-F5344CB8AC3E}">
        <p14:creationId xmlns:p14="http://schemas.microsoft.com/office/powerpoint/2010/main" val="18919888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a:xfrm>
            <a:off x="1295400" y="2556931"/>
            <a:ext cx="10043159" cy="3617445"/>
          </a:xfrm>
        </p:spPr>
        <p:txBody>
          <a:bodyPr>
            <a:normAutofit fontScale="92500" lnSpcReduction="10000"/>
          </a:bodyPr>
          <a:lstStyle/>
          <a:p>
            <a:r>
              <a:rPr lang="en-US" dirty="0" err="1"/>
              <a:t>Misra</a:t>
            </a:r>
            <a:r>
              <a:rPr lang="en-US" dirty="0"/>
              <a:t> &amp; Kumar (2000) stated that techno-entrepreneurship is important not only to firms and to </a:t>
            </a:r>
            <a:r>
              <a:rPr lang="en-US" dirty="0" smtClean="0"/>
              <a:t>communities</a:t>
            </a:r>
            <a:r>
              <a:rPr lang="en-US" dirty="0"/>
              <a:t>.</a:t>
            </a:r>
            <a:endParaRPr lang="en-US" dirty="0" smtClean="0"/>
          </a:p>
          <a:p>
            <a:endParaRPr lang="en-US" dirty="0"/>
          </a:p>
          <a:p>
            <a:r>
              <a:rPr lang="en-US" dirty="0"/>
              <a:t>B</a:t>
            </a:r>
            <a:r>
              <a:rPr lang="en-US" dirty="0" smtClean="0"/>
              <a:t>ut </a:t>
            </a:r>
            <a:r>
              <a:rPr lang="en-US" dirty="0"/>
              <a:t>equally important to individuals for starting their own new businesses. </a:t>
            </a:r>
            <a:endParaRPr lang="en-US" dirty="0" smtClean="0"/>
          </a:p>
          <a:p>
            <a:endParaRPr lang="en-US" dirty="0"/>
          </a:p>
          <a:p>
            <a:r>
              <a:rPr lang="en-US" dirty="0" smtClean="0"/>
              <a:t>Techno-entrepreneurship </a:t>
            </a:r>
            <a:r>
              <a:rPr lang="en-US" dirty="0"/>
              <a:t>consists of attitudes, behaviors, capabilities, and actions from the entrepreneurs that enable them earn a recognition within their societies as they identify potential opportunities and create new ventures in the marketplace </a:t>
            </a:r>
            <a:r>
              <a:rPr lang="en-US" dirty="0" smtClean="0"/>
              <a:t>(</a:t>
            </a:r>
            <a:r>
              <a:rPr lang="en-US" dirty="0"/>
              <a:t>Johnston, 2003).             </a:t>
            </a:r>
          </a:p>
          <a:p>
            <a:endParaRPr lang="en-US" dirty="0"/>
          </a:p>
        </p:txBody>
      </p:sp>
    </p:spTree>
    <p:extLst>
      <p:ext uri="{BB962C8B-B14F-4D97-AF65-F5344CB8AC3E}">
        <p14:creationId xmlns:p14="http://schemas.microsoft.com/office/powerpoint/2010/main" val="28300280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a:xfrm>
            <a:off x="1295402" y="2417594"/>
            <a:ext cx="10173788" cy="3843868"/>
          </a:xfrm>
        </p:spPr>
        <p:txBody>
          <a:bodyPr>
            <a:normAutofit fontScale="85000" lnSpcReduction="10000"/>
          </a:bodyPr>
          <a:lstStyle/>
          <a:p>
            <a:r>
              <a:rPr lang="en-US" dirty="0"/>
              <a:t>Higher education should adopt techno-entrepreneurship to assist entrepreneurs to identify potential opportunities in the marketplace and to provide them with a proper platform to recognize and start new ventures (Cope, 2005; OECD, 2001). </a:t>
            </a:r>
            <a:endParaRPr lang="en-US" dirty="0" smtClean="0"/>
          </a:p>
          <a:p>
            <a:endParaRPr lang="en-US" dirty="0"/>
          </a:p>
          <a:p>
            <a:r>
              <a:rPr lang="en-US" dirty="0" smtClean="0"/>
              <a:t>Techno-entrepreneurship </a:t>
            </a:r>
            <a:r>
              <a:rPr lang="en-US" dirty="0"/>
              <a:t>is very essential for start-ups and growing businesses to bring inventions and introduce the use of technology in the marketplace. </a:t>
            </a:r>
            <a:endParaRPr lang="en-US" dirty="0" smtClean="0"/>
          </a:p>
          <a:p>
            <a:endParaRPr lang="en-US" dirty="0"/>
          </a:p>
          <a:p>
            <a:r>
              <a:rPr lang="en-US" dirty="0"/>
              <a:t>It will also increase the youth’s perceptions about their intention to start up new business which will lead to great improvement in the youth’s interest in efficient entrepreneurial and </a:t>
            </a:r>
            <a:r>
              <a:rPr lang="en-US" dirty="0" err="1"/>
              <a:t>selfemployment</a:t>
            </a:r>
            <a:r>
              <a:rPr lang="en-US" dirty="0"/>
              <a:t>, and eventually add value to the economic development of the country </a:t>
            </a:r>
          </a:p>
          <a:p>
            <a:pPr marL="0" indent="0">
              <a:buNone/>
            </a:pPr>
            <a:r>
              <a:rPr lang="en-US" dirty="0" smtClean="0"/>
              <a:t>                                                                                 (</a:t>
            </a:r>
            <a:r>
              <a:rPr lang="en-US" dirty="0" err="1"/>
              <a:t>Souitaris</a:t>
            </a:r>
            <a:r>
              <a:rPr lang="en-US" dirty="0"/>
              <a:t> et al., 2007; Galloway &amp; Brown 2002</a:t>
            </a:r>
            <a:r>
              <a:rPr lang="en-US" dirty="0" smtClean="0"/>
              <a:t>)         </a:t>
            </a:r>
            <a:endParaRPr lang="en-US" dirty="0"/>
          </a:p>
        </p:txBody>
      </p:sp>
    </p:spTree>
    <p:extLst>
      <p:ext uri="{BB962C8B-B14F-4D97-AF65-F5344CB8AC3E}">
        <p14:creationId xmlns:p14="http://schemas.microsoft.com/office/powerpoint/2010/main" val="23409230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a:xfrm>
            <a:off x="1295401" y="2556931"/>
            <a:ext cx="10112828" cy="3835159"/>
          </a:xfrm>
        </p:spPr>
        <p:txBody>
          <a:bodyPr>
            <a:normAutofit fontScale="85000" lnSpcReduction="20000"/>
          </a:bodyPr>
          <a:lstStyle/>
          <a:p>
            <a:r>
              <a:rPr lang="en-US" dirty="0"/>
              <a:t>Techno-entrepreneurship could work as a foundation for many new growing ventures to enable them to be promising startups. </a:t>
            </a:r>
            <a:endParaRPr lang="en-US" dirty="0" smtClean="0"/>
          </a:p>
          <a:p>
            <a:endParaRPr lang="en-US" dirty="0"/>
          </a:p>
          <a:p>
            <a:r>
              <a:rPr lang="en-US" dirty="0" smtClean="0"/>
              <a:t>Young </a:t>
            </a:r>
            <a:r>
              <a:rPr lang="en-US" dirty="0"/>
              <a:t>techno-based ventures are currently face several challenges to catch up with other business to reap some of the potential customers and share a portion in the marketplace.   </a:t>
            </a:r>
            <a:endParaRPr lang="en-US" dirty="0" smtClean="0"/>
          </a:p>
          <a:p>
            <a:endParaRPr lang="en-US" dirty="0"/>
          </a:p>
          <a:p>
            <a:r>
              <a:rPr lang="en-US" dirty="0" smtClean="0"/>
              <a:t>Financing </a:t>
            </a:r>
            <a:r>
              <a:rPr lang="en-US" dirty="0"/>
              <a:t>the startup businesses is the main challenges for most of the new ventures. </a:t>
            </a:r>
            <a:endParaRPr lang="en-US" dirty="0" smtClean="0"/>
          </a:p>
          <a:p>
            <a:endParaRPr lang="en-US" dirty="0"/>
          </a:p>
          <a:p>
            <a:r>
              <a:rPr lang="en-US" dirty="0" smtClean="0"/>
              <a:t>However</a:t>
            </a:r>
            <a:r>
              <a:rPr lang="en-US" dirty="0"/>
              <a:t>, bootstrapping became the main source to finance the techno-based ventures and the essential drivers that help them to boost </a:t>
            </a:r>
            <a:r>
              <a:rPr lang="en-US" dirty="0" smtClean="0"/>
              <a:t>up. </a:t>
            </a:r>
            <a:endParaRPr lang="en-US" dirty="0"/>
          </a:p>
          <a:p>
            <a:pPr marL="0" indent="0">
              <a:buNone/>
            </a:pPr>
            <a:r>
              <a:rPr lang="en-US" dirty="0" smtClean="0"/>
              <a:t>                                                                                                                                  (</a:t>
            </a:r>
            <a:r>
              <a:rPr lang="en-US" dirty="0" err="1"/>
              <a:t>Runge</a:t>
            </a:r>
            <a:r>
              <a:rPr lang="en-US" dirty="0"/>
              <a:t>, 2014). </a:t>
            </a:r>
          </a:p>
          <a:p>
            <a:endParaRPr lang="en-US" dirty="0"/>
          </a:p>
        </p:txBody>
      </p:sp>
    </p:spTree>
    <p:extLst>
      <p:ext uri="{BB962C8B-B14F-4D97-AF65-F5344CB8AC3E}">
        <p14:creationId xmlns:p14="http://schemas.microsoft.com/office/powerpoint/2010/main" val="22361294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a:xfrm>
            <a:off x="1295400" y="2556932"/>
            <a:ext cx="10008325" cy="3318936"/>
          </a:xfrm>
        </p:spPr>
        <p:txBody>
          <a:bodyPr>
            <a:normAutofit fontScale="85000" lnSpcReduction="20000"/>
          </a:bodyPr>
          <a:lstStyle/>
          <a:p>
            <a:r>
              <a:rPr lang="en-US" dirty="0"/>
              <a:t>On average, fast-growing young firms are able to provide around 27 jobs each year. </a:t>
            </a:r>
            <a:endParaRPr lang="en-US" dirty="0" smtClean="0"/>
          </a:p>
          <a:p>
            <a:endParaRPr lang="en-US" dirty="0"/>
          </a:p>
          <a:p>
            <a:r>
              <a:rPr lang="en-US" dirty="0" smtClean="0"/>
              <a:t>In </a:t>
            </a:r>
            <a:r>
              <a:rPr lang="en-US" dirty="0"/>
              <a:t>the US and Germany venture capital is viewed as a crucial factor that support the development and growth of startup ventures. </a:t>
            </a:r>
            <a:endParaRPr lang="en-US" dirty="0" smtClean="0"/>
          </a:p>
          <a:p>
            <a:endParaRPr lang="en-US" dirty="0"/>
          </a:p>
          <a:p>
            <a:r>
              <a:rPr lang="en-US" dirty="0" smtClean="0"/>
              <a:t>In </a:t>
            </a:r>
            <a:r>
              <a:rPr lang="en-US" dirty="0"/>
              <a:t>the last decade out of several fast-growing </a:t>
            </a:r>
            <a:r>
              <a:rPr lang="en-US" dirty="0" smtClean="0"/>
              <a:t>firms. </a:t>
            </a:r>
          </a:p>
          <a:p>
            <a:endParaRPr lang="en-US" dirty="0"/>
          </a:p>
          <a:p>
            <a:r>
              <a:rPr lang="en-US" dirty="0"/>
              <a:t>O</a:t>
            </a:r>
            <a:r>
              <a:rPr lang="en-US" dirty="0" smtClean="0"/>
              <a:t>nly </a:t>
            </a:r>
            <a:r>
              <a:rPr lang="en-US" dirty="0"/>
              <a:t>16% received venture capital investment, this is due to the high attention given by the government to only few sectors that rated by them as important sectors.</a:t>
            </a:r>
          </a:p>
        </p:txBody>
      </p:sp>
    </p:spTree>
    <p:extLst>
      <p:ext uri="{BB962C8B-B14F-4D97-AF65-F5344CB8AC3E}">
        <p14:creationId xmlns:p14="http://schemas.microsoft.com/office/powerpoint/2010/main" val="28140097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p:txBody>
          <a:bodyPr>
            <a:normAutofit lnSpcReduction="10000"/>
          </a:bodyPr>
          <a:lstStyle/>
          <a:p>
            <a:pPr algn="just"/>
            <a:r>
              <a:rPr lang="en-US" dirty="0"/>
              <a:t>Approximately, 25% of the overall new firms are </a:t>
            </a:r>
            <a:r>
              <a:rPr lang="en-US" dirty="0" err="1"/>
              <a:t>technobased</a:t>
            </a:r>
            <a:r>
              <a:rPr lang="en-US" dirty="0"/>
              <a:t> foundation, which helps in creating the majority of the new jobs, which are around 2/3 of the overall jobs (</a:t>
            </a:r>
            <a:r>
              <a:rPr lang="en-US" dirty="0" err="1"/>
              <a:t>Stangler</a:t>
            </a:r>
            <a:r>
              <a:rPr lang="en-US" dirty="0"/>
              <a:t> 2011, Kirchhoff &amp; Spencer 2008). </a:t>
            </a:r>
            <a:endParaRPr lang="en-US" dirty="0" smtClean="0"/>
          </a:p>
          <a:p>
            <a:pPr algn="just"/>
            <a:endParaRPr lang="en-US" dirty="0"/>
          </a:p>
          <a:p>
            <a:pPr algn="just"/>
            <a:r>
              <a:rPr lang="en-US" dirty="0"/>
              <a:t>PayPal is an example of </a:t>
            </a:r>
            <a:r>
              <a:rPr lang="en-US" dirty="0" err="1"/>
              <a:t>technobased</a:t>
            </a:r>
            <a:r>
              <a:rPr lang="en-US" dirty="0"/>
              <a:t> venture, which is founded as a merger of two startups in 2000, and in 2002 was acquired by eBay, which is also started as techno-based venture. The techno-based business model is being adopted by many new technology ventures. (</a:t>
            </a:r>
            <a:r>
              <a:rPr lang="en-US" dirty="0" err="1"/>
              <a:t>Bhide</a:t>
            </a:r>
            <a:r>
              <a:rPr lang="en-US" dirty="0"/>
              <a:t> 2000).     </a:t>
            </a:r>
          </a:p>
          <a:p>
            <a:pPr algn="just"/>
            <a:endParaRPr lang="en-US" dirty="0"/>
          </a:p>
        </p:txBody>
      </p:sp>
    </p:spTree>
    <p:extLst>
      <p:ext uri="{BB962C8B-B14F-4D97-AF65-F5344CB8AC3E}">
        <p14:creationId xmlns:p14="http://schemas.microsoft.com/office/powerpoint/2010/main" val="8359533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801189" y="731519"/>
            <a:ext cx="10737668" cy="5019776"/>
          </a:xfrm>
          <a:prstGeom prst="rect">
            <a:avLst/>
          </a:prstGeom>
        </p:spPr>
      </p:pic>
      <p:sp>
        <p:nvSpPr>
          <p:cNvPr id="3" name="Rectangle 2"/>
          <p:cNvSpPr/>
          <p:nvPr/>
        </p:nvSpPr>
        <p:spPr>
          <a:xfrm>
            <a:off x="2612571" y="5751295"/>
            <a:ext cx="7315200" cy="388696"/>
          </a:xfrm>
          <a:prstGeom prst="rect">
            <a:avLst/>
          </a:prstGeom>
        </p:spPr>
        <p:txBody>
          <a:bodyPr wrap="square">
            <a:spAutoFit/>
          </a:bodyPr>
          <a:lstStyle/>
          <a:p>
            <a:pPr marR="114935" algn="ctr">
              <a:lnSpc>
                <a:spcPct val="107000"/>
              </a:lnSpc>
            </a:pPr>
            <a:r>
              <a:rPr lang="en-US" b="1" dirty="0">
                <a:solidFill>
                  <a:srgbClr val="000000"/>
                </a:solidFill>
                <a:latin typeface="Times New Roman" panose="02020603050405020304" pitchFamily="18" charset="0"/>
                <a:ea typeface="Times New Roman" panose="02020603050405020304" pitchFamily="18" charset="0"/>
              </a:rPr>
              <a:t>Figure 1 Incubation Process </a:t>
            </a:r>
            <a:r>
              <a:rPr lang="en-US" dirty="0">
                <a:solidFill>
                  <a:srgbClr val="000000"/>
                </a:solidFill>
                <a:latin typeface="Times New Roman" panose="02020603050405020304" pitchFamily="18" charset="0"/>
                <a:ea typeface="Times New Roman" panose="02020603050405020304" pitchFamily="18" charset="0"/>
              </a:rPr>
              <a:t>(Source: Hackett and </a:t>
            </a:r>
            <a:r>
              <a:rPr lang="en-US" dirty="0" err="1">
                <a:solidFill>
                  <a:srgbClr val="000000"/>
                </a:solidFill>
                <a:latin typeface="Times New Roman" panose="02020603050405020304" pitchFamily="18" charset="0"/>
                <a:ea typeface="Times New Roman" panose="02020603050405020304" pitchFamily="18" charset="0"/>
              </a:rPr>
              <a:t>Dilts</a:t>
            </a:r>
            <a:r>
              <a:rPr lang="en-US" dirty="0">
                <a:solidFill>
                  <a:srgbClr val="000000"/>
                </a:solidFill>
                <a:latin typeface="Times New Roman" panose="02020603050405020304" pitchFamily="18" charset="0"/>
                <a:ea typeface="Times New Roman" panose="02020603050405020304" pitchFamily="18" charset="0"/>
              </a:rPr>
              <a:t>, 2004) </a:t>
            </a:r>
            <a:endParaRPr lang="en-US" sz="2000" dirty="0">
              <a:solidFill>
                <a:srgbClr val="0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7314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Research Methodology: </a:t>
            </a:r>
            <a:endParaRPr lang="en-US" dirty="0"/>
          </a:p>
        </p:txBody>
      </p:sp>
      <p:sp>
        <p:nvSpPr>
          <p:cNvPr id="3" name="Content Placeholder 2"/>
          <p:cNvSpPr>
            <a:spLocks noGrp="1"/>
          </p:cNvSpPr>
          <p:nvPr>
            <p:ph idx="1"/>
          </p:nvPr>
        </p:nvSpPr>
        <p:spPr>
          <a:xfrm>
            <a:off x="1295400" y="2556932"/>
            <a:ext cx="10130245" cy="3809034"/>
          </a:xfrm>
        </p:spPr>
        <p:txBody>
          <a:bodyPr>
            <a:normAutofit fontScale="77500" lnSpcReduction="20000"/>
          </a:bodyPr>
          <a:lstStyle/>
          <a:p>
            <a:r>
              <a:rPr lang="en-US" dirty="0"/>
              <a:t>This research attempts to investigate the impact of Techno-entrepreneurship on venture creation and growth among Bahraini youth. </a:t>
            </a:r>
            <a:endParaRPr lang="en-US" dirty="0" smtClean="0"/>
          </a:p>
          <a:p>
            <a:endParaRPr lang="en-US" dirty="0"/>
          </a:p>
          <a:p>
            <a:r>
              <a:rPr lang="en-US" dirty="0" smtClean="0"/>
              <a:t>A </a:t>
            </a:r>
            <a:r>
              <a:rPr lang="en-US" dirty="0"/>
              <a:t>field study will be conducted in a natural of </a:t>
            </a:r>
            <a:r>
              <a:rPr lang="en-US" dirty="0" smtClean="0"/>
              <a:t>techno-entrepreneurship </a:t>
            </a:r>
            <a:r>
              <a:rPr lang="en-US" dirty="0"/>
              <a:t>environment where a questionnaire survey and selective interviews will be used in order to collect data related to the variables of interest in this research. </a:t>
            </a:r>
            <a:endParaRPr lang="en-US" dirty="0" smtClean="0"/>
          </a:p>
          <a:p>
            <a:endParaRPr lang="en-US" dirty="0"/>
          </a:p>
          <a:p>
            <a:r>
              <a:rPr lang="en-US" dirty="0" smtClean="0"/>
              <a:t>The </a:t>
            </a:r>
            <a:r>
              <a:rPr lang="en-US" dirty="0"/>
              <a:t>questionnaire will be posted to Bahraini youth in several places in Bahrain as they will be the key informant and the unit of analysis for this study. </a:t>
            </a:r>
            <a:endParaRPr lang="en-US" dirty="0" smtClean="0"/>
          </a:p>
          <a:p>
            <a:endParaRPr lang="en-US" dirty="0"/>
          </a:p>
          <a:p>
            <a:r>
              <a:rPr lang="en-US" dirty="0" smtClean="0"/>
              <a:t>The </a:t>
            </a:r>
            <a:r>
              <a:rPr lang="en-US" dirty="0"/>
              <a:t>population of this research will be all Bahraini youth have start up a new venture in the Kingdom of Bahrain, whereas the sample will be determined using random sampling technique.  </a:t>
            </a:r>
          </a:p>
        </p:txBody>
      </p:sp>
    </p:spTree>
    <p:extLst>
      <p:ext uri="{BB962C8B-B14F-4D97-AF65-F5344CB8AC3E}">
        <p14:creationId xmlns:p14="http://schemas.microsoft.com/office/powerpoint/2010/main" val="32067255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Picture 66"/>
          <p:cNvPicPr/>
          <p:nvPr/>
        </p:nvPicPr>
        <p:blipFill>
          <a:blip r:embed="rId2">
            <a:extLst>
              <a:ext uri="{28A0092B-C50C-407E-A947-70E740481C1C}">
                <a14:useLocalDpi xmlns:a14="http://schemas.microsoft.com/office/drawing/2010/main" val="0"/>
              </a:ext>
            </a:extLst>
          </a:blip>
          <a:stretch>
            <a:fillRect/>
          </a:stretch>
        </p:blipFill>
        <p:spPr>
          <a:xfrm>
            <a:off x="992777" y="975360"/>
            <a:ext cx="10128069" cy="4798423"/>
          </a:xfrm>
          <a:prstGeom prst="rect">
            <a:avLst/>
          </a:prstGeom>
        </p:spPr>
      </p:pic>
    </p:spTree>
    <p:extLst>
      <p:ext uri="{BB962C8B-B14F-4D97-AF65-F5344CB8AC3E}">
        <p14:creationId xmlns:p14="http://schemas.microsoft.com/office/powerpoint/2010/main" val="40545841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References </a:t>
            </a:r>
            <a:endParaRPr lang="en-US" dirty="0"/>
          </a:p>
        </p:txBody>
      </p:sp>
      <p:sp>
        <p:nvSpPr>
          <p:cNvPr id="3" name="Content Placeholder 2"/>
          <p:cNvSpPr>
            <a:spLocks noGrp="1"/>
          </p:cNvSpPr>
          <p:nvPr>
            <p:ph idx="1"/>
          </p:nvPr>
        </p:nvSpPr>
        <p:spPr/>
        <p:txBody>
          <a:bodyPr>
            <a:normAutofit fontScale="77500" lnSpcReduction="20000"/>
          </a:bodyPr>
          <a:lstStyle/>
          <a:p>
            <a:pPr algn="just"/>
            <a:r>
              <a:rPr lang="en-US" dirty="0" err="1"/>
              <a:t>Farzin</a:t>
            </a:r>
            <a:r>
              <a:rPr lang="en-US" dirty="0"/>
              <a:t>, F. (2015).  An Investigation into the Impact of Techno-Entrepreneurship Education on Self Employment. International Journal of Economics and Management Engineering. Vol. 9, No.3. </a:t>
            </a:r>
          </a:p>
          <a:p>
            <a:pPr algn="just"/>
            <a:endParaRPr lang="en-US" dirty="0" smtClean="0"/>
          </a:p>
          <a:p>
            <a:pPr algn="just"/>
            <a:r>
              <a:rPr lang="en-US" dirty="0" err="1"/>
              <a:t>Laukkanen</a:t>
            </a:r>
            <a:r>
              <a:rPr lang="en-US" dirty="0"/>
              <a:t>, M. (2000). Exploring alternative approaches in high-level entrepreneurship education: creating micro-mechanisms for endogenous regional growth. </a:t>
            </a:r>
            <a:r>
              <a:rPr lang="en-US" i="1" dirty="0"/>
              <a:t>Entrepreneurship and Regional Development</a:t>
            </a:r>
            <a:r>
              <a:rPr lang="en-US" dirty="0"/>
              <a:t>, vol.12, no.1, pp. 25-47. </a:t>
            </a:r>
            <a:endParaRPr lang="en-US" dirty="0" smtClean="0"/>
          </a:p>
          <a:p>
            <a:pPr algn="just"/>
            <a:endParaRPr lang="en-US" dirty="0"/>
          </a:p>
          <a:p>
            <a:pPr algn="just"/>
            <a:r>
              <a:rPr lang="en-US" dirty="0" err="1"/>
              <a:t>Antoncic</a:t>
            </a:r>
            <a:r>
              <a:rPr lang="en-US" dirty="0"/>
              <a:t>, B., and </a:t>
            </a:r>
            <a:r>
              <a:rPr lang="en-US" dirty="0" err="1"/>
              <a:t>Prodan</a:t>
            </a:r>
            <a:r>
              <a:rPr lang="en-US" dirty="0"/>
              <a:t>, I. (2008). Alliances, corporate technological entrepreneurship and firm performance: testing a model on manufacturing firms. </a:t>
            </a:r>
            <a:r>
              <a:rPr lang="en-US" i="1" dirty="0" err="1"/>
              <a:t>Technovation</a:t>
            </a:r>
            <a:r>
              <a:rPr lang="en-US" dirty="0"/>
              <a:t>, No.28, pp.257-65. </a:t>
            </a:r>
            <a:r>
              <a:rPr lang="en-US" dirty="0" err="1"/>
              <a:t>Bhide</a:t>
            </a:r>
            <a:r>
              <a:rPr lang="en-US" dirty="0"/>
              <a:t>, A. V. (2000): </a:t>
            </a:r>
            <a:r>
              <a:rPr lang="en-US" i="1" dirty="0"/>
              <a:t>The Origin and Evolution of New Businesses</a:t>
            </a:r>
            <a:r>
              <a:rPr lang="en-US" dirty="0"/>
              <a:t>. Oxford </a:t>
            </a:r>
            <a:r>
              <a:rPr lang="en-US" dirty="0" err="1"/>
              <a:t>UniversityPress</a:t>
            </a:r>
            <a:r>
              <a:rPr lang="en-US" dirty="0"/>
              <a:t>, New York. </a:t>
            </a:r>
          </a:p>
          <a:p>
            <a:endParaRPr lang="en-US" dirty="0"/>
          </a:p>
          <a:p>
            <a:endParaRPr lang="en-US" dirty="0"/>
          </a:p>
        </p:txBody>
      </p:sp>
    </p:spTree>
    <p:extLst>
      <p:ext uri="{BB962C8B-B14F-4D97-AF65-F5344CB8AC3E}">
        <p14:creationId xmlns:p14="http://schemas.microsoft.com/office/powerpoint/2010/main" val="13792024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p:txBody>
          <a:bodyPr>
            <a:normAutofit fontScale="85000" lnSpcReduction="10000"/>
          </a:bodyPr>
          <a:lstStyle/>
          <a:p>
            <a:r>
              <a:rPr lang="en-US" dirty="0" err="1"/>
              <a:t>Doganova</a:t>
            </a:r>
            <a:r>
              <a:rPr lang="en-US" dirty="0"/>
              <a:t>, L., and Eyquem-Renault, M. (2009). What do business models do? Innovation devices in technology entrepreneurship. </a:t>
            </a:r>
            <a:r>
              <a:rPr lang="en-US" i="1" dirty="0"/>
              <a:t>Research Policy</a:t>
            </a:r>
            <a:r>
              <a:rPr lang="en-US" dirty="0"/>
              <a:t>, Vol. 38, pp.1559-70. </a:t>
            </a:r>
            <a:endParaRPr lang="en-US" dirty="0" smtClean="0"/>
          </a:p>
          <a:p>
            <a:endParaRPr lang="en-US" dirty="0"/>
          </a:p>
          <a:p>
            <a:r>
              <a:rPr lang="en-US" dirty="0" err="1"/>
              <a:t>Misra</a:t>
            </a:r>
            <a:r>
              <a:rPr lang="en-US" dirty="0"/>
              <a:t>, S. and </a:t>
            </a:r>
            <a:r>
              <a:rPr lang="en-US" dirty="0" err="1"/>
              <a:t>Sendil</a:t>
            </a:r>
            <a:r>
              <a:rPr lang="en-US" dirty="0"/>
              <a:t> Kumar, E. (2000). Resourcefulness: A Proximal </a:t>
            </a:r>
            <a:r>
              <a:rPr lang="en-US" dirty="0" err="1"/>
              <a:t>Conceptualisation</a:t>
            </a:r>
            <a:r>
              <a:rPr lang="en-US" dirty="0"/>
              <a:t> of Entrepreneurial </a:t>
            </a:r>
            <a:r>
              <a:rPr lang="en-US" dirty="0" err="1"/>
              <a:t>Behaviour</a:t>
            </a:r>
            <a:r>
              <a:rPr lang="en-US" dirty="0"/>
              <a:t>. </a:t>
            </a:r>
            <a:r>
              <a:rPr lang="en-US" i="1" dirty="0"/>
              <a:t>The Journal of Entrepreneurship</a:t>
            </a:r>
            <a:r>
              <a:rPr lang="en-US" dirty="0"/>
              <a:t>, Sage Publication. </a:t>
            </a:r>
            <a:endParaRPr lang="en-US" dirty="0" smtClean="0"/>
          </a:p>
          <a:p>
            <a:endParaRPr lang="en-US" dirty="0"/>
          </a:p>
          <a:p>
            <a:r>
              <a:rPr lang="en-US" dirty="0"/>
              <a:t>Johnston, B. (2003). The shape of research in the field of higher education and graduate employment: Some issues. </a:t>
            </a:r>
            <a:r>
              <a:rPr lang="en-US" i="1" dirty="0"/>
              <a:t>Studies in Higher</a:t>
            </a:r>
            <a:r>
              <a:rPr lang="en-US" dirty="0"/>
              <a:t> </a:t>
            </a:r>
            <a:r>
              <a:rPr lang="en-US" i="1" dirty="0"/>
              <a:t>Education</a:t>
            </a:r>
            <a:r>
              <a:rPr lang="en-US" dirty="0"/>
              <a:t>, Vol. 28(4), pp. 413–26. </a:t>
            </a:r>
          </a:p>
          <a:p>
            <a:endParaRPr lang="en-US" dirty="0"/>
          </a:p>
          <a:p>
            <a:endParaRPr lang="en-US" dirty="0"/>
          </a:p>
        </p:txBody>
      </p:sp>
    </p:spTree>
    <p:extLst>
      <p:ext uri="{BB962C8B-B14F-4D97-AF65-F5344CB8AC3E}">
        <p14:creationId xmlns:p14="http://schemas.microsoft.com/office/powerpoint/2010/main" val="5134979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Introduction</a:t>
            </a:r>
            <a:endParaRPr lang="en-US" dirty="0"/>
          </a:p>
        </p:txBody>
      </p:sp>
      <p:sp>
        <p:nvSpPr>
          <p:cNvPr id="3" name="Content Placeholder 2"/>
          <p:cNvSpPr>
            <a:spLocks noGrp="1"/>
          </p:cNvSpPr>
          <p:nvPr>
            <p:ph idx="1"/>
          </p:nvPr>
        </p:nvSpPr>
        <p:spPr>
          <a:xfrm>
            <a:off x="1295401" y="2534195"/>
            <a:ext cx="9973490" cy="3605348"/>
          </a:xfrm>
        </p:spPr>
        <p:txBody>
          <a:bodyPr>
            <a:normAutofit/>
          </a:bodyPr>
          <a:lstStyle/>
          <a:p>
            <a:r>
              <a:rPr lang="en-US" dirty="0"/>
              <a:t>Communities should cultivate the seeds for young entrepreneurs </a:t>
            </a:r>
            <a:r>
              <a:rPr lang="en-US" dirty="0" smtClean="0"/>
              <a:t>to:</a:t>
            </a:r>
          </a:p>
          <a:p>
            <a:pPr marL="0" indent="0">
              <a:buNone/>
            </a:pPr>
            <a:r>
              <a:rPr lang="en-US" dirty="0" smtClean="0"/>
              <a:t> </a:t>
            </a:r>
          </a:p>
          <a:p>
            <a:r>
              <a:rPr lang="en-US" dirty="0"/>
              <a:t>H</a:t>
            </a:r>
            <a:r>
              <a:rPr lang="en-US" dirty="0" smtClean="0"/>
              <a:t>arvest </a:t>
            </a:r>
            <a:r>
              <a:rPr lang="en-US" dirty="0"/>
              <a:t>employment </a:t>
            </a:r>
            <a:r>
              <a:rPr lang="en-US" dirty="0" smtClean="0"/>
              <a:t>opportunities.</a:t>
            </a:r>
          </a:p>
          <a:p>
            <a:pPr marL="0" indent="0">
              <a:buNone/>
            </a:pPr>
            <a:endParaRPr lang="en-US" dirty="0" smtClean="0"/>
          </a:p>
          <a:p>
            <a:r>
              <a:rPr lang="en-US" dirty="0" smtClean="0"/>
              <a:t>Enhance </a:t>
            </a:r>
            <a:r>
              <a:rPr lang="en-US" dirty="0"/>
              <a:t>economic </a:t>
            </a:r>
            <a:r>
              <a:rPr lang="en-US" dirty="0" smtClean="0"/>
              <a:t>development.</a:t>
            </a:r>
          </a:p>
          <a:p>
            <a:pPr marL="0" indent="0">
              <a:buNone/>
            </a:pPr>
            <a:endParaRPr lang="en-US" dirty="0" smtClean="0"/>
          </a:p>
          <a:p>
            <a:r>
              <a:rPr lang="en-US" dirty="0"/>
              <a:t>B</a:t>
            </a:r>
            <a:r>
              <a:rPr lang="en-US" dirty="0" smtClean="0"/>
              <a:t>alance </a:t>
            </a:r>
            <a:r>
              <a:rPr lang="en-US" dirty="0"/>
              <a:t>the social community.</a:t>
            </a:r>
          </a:p>
        </p:txBody>
      </p:sp>
    </p:spTree>
    <p:extLst>
      <p:ext uri="{BB962C8B-B14F-4D97-AF65-F5344CB8AC3E}">
        <p14:creationId xmlns:p14="http://schemas.microsoft.com/office/powerpoint/2010/main" val="1311075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p:txBody>
          <a:bodyPr>
            <a:normAutofit lnSpcReduction="10000"/>
          </a:bodyPr>
          <a:lstStyle/>
          <a:p>
            <a:pPr algn="just"/>
            <a:r>
              <a:rPr lang="en-US" dirty="0" err="1"/>
              <a:t>Souitaris</a:t>
            </a:r>
            <a:r>
              <a:rPr lang="en-US" dirty="0"/>
              <a:t>, V., </a:t>
            </a:r>
            <a:r>
              <a:rPr lang="en-US" dirty="0" err="1"/>
              <a:t>Zerbinati</a:t>
            </a:r>
            <a:r>
              <a:rPr lang="en-US" dirty="0"/>
              <a:t>, S., and Al-</a:t>
            </a:r>
            <a:r>
              <a:rPr lang="en-US" dirty="0" err="1"/>
              <a:t>Laham</a:t>
            </a:r>
            <a:r>
              <a:rPr lang="en-US" dirty="0"/>
              <a:t>, A. (2007). Do entrepreneurship </a:t>
            </a:r>
            <a:r>
              <a:rPr lang="en-US" dirty="0" err="1"/>
              <a:t>programmes</a:t>
            </a:r>
            <a:r>
              <a:rPr lang="en-US" dirty="0"/>
              <a:t> raise entrepreneurial intention of science and engineering students? The effect of learning, inspiration and resources</a:t>
            </a:r>
            <a:r>
              <a:rPr lang="en-US" i="1" dirty="0"/>
              <a:t>. Journal of Business Venturing</a:t>
            </a:r>
            <a:r>
              <a:rPr lang="en-US" dirty="0"/>
              <a:t>, Vol. 22(4), pp.566-591. </a:t>
            </a:r>
          </a:p>
          <a:p>
            <a:endParaRPr lang="en-US" dirty="0" smtClean="0"/>
          </a:p>
          <a:p>
            <a:r>
              <a:rPr lang="en-US" dirty="0"/>
              <a:t>Galloway, L., and Brown, W. (2002). Entrepreneurship education at university: a driver in the creation of high growth firms? </a:t>
            </a:r>
            <a:r>
              <a:rPr lang="en-US" i="1" dirty="0"/>
              <a:t>Education +</a:t>
            </a:r>
            <a:r>
              <a:rPr lang="en-US" dirty="0"/>
              <a:t> </a:t>
            </a:r>
            <a:r>
              <a:rPr lang="en-US" i="1" dirty="0"/>
              <a:t>Training</a:t>
            </a:r>
            <a:r>
              <a:rPr lang="en-US" dirty="0"/>
              <a:t>, Vol. 44, no. (8/9), pp. 398-405. </a:t>
            </a:r>
          </a:p>
          <a:p>
            <a:endParaRPr lang="en-US" dirty="0"/>
          </a:p>
        </p:txBody>
      </p:sp>
    </p:spTree>
    <p:extLst>
      <p:ext uri="{BB962C8B-B14F-4D97-AF65-F5344CB8AC3E}">
        <p14:creationId xmlns:p14="http://schemas.microsoft.com/office/powerpoint/2010/main" val="41090766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p:txBody>
          <a:bodyPr>
            <a:normAutofit lnSpcReduction="10000"/>
          </a:bodyPr>
          <a:lstStyle/>
          <a:p>
            <a:r>
              <a:rPr lang="en-US" dirty="0" err="1"/>
              <a:t>Runge</a:t>
            </a:r>
            <a:r>
              <a:rPr lang="en-US" dirty="0"/>
              <a:t>, W. (2014). Technology Entrepreneurship: A Treatise on Entrepreneurs and Entrepreneurship for and in Technology Ventures. Band 1. KIT Scientific Publishing, Karlsruhe. ISBN: 9783731501084. </a:t>
            </a:r>
            <a:endParaRPr lang="en-US" dirty="0" smtClean="0"/>
          </a:p>
          <a:p>
            <a:endParaRPr lang="en-US" dirty="0"/>
          </a:p>
          <a:p>
            <a:r>
              <a:rPr lang="en-US" dirty="0" err="1"/>
              <a:t>Stangler</a:t>
            </a:r>
            <a:r>
              <a:rPr lang="en-US" dirty="0"/>
              <a:t>, D. (2010): </a:t>
            </a:r>
            <a:r>
              <a:rPr lang="en-US" i="1" dirty="0"/>
              <a:t>High-Growth Firms and the Future of the American Economy</a:t>
            </a:r>
            <a:r>
              <a:rPr lang="en-US" dirty="0"/>
              <a:t>. Kauffman Foundation Research Series: Firm Formation and Economic Growth, March </a:t>
            </a:r>
            <a:r>
              <a:rPr lang="en-US" dirty="0" smtClean="0"/>
              <a:t>2010 http</a:t>
            </a:r>
            <a:r>
              <a:rPr lang="en-US" dirty="0"/>
              <a:t>://www.kauffman.org/uploadedfiles/high-growth-firms-study.pdf (last access 05/12/2019). </a:t>
            </a:r>
          </a:p>
          <a:p>
            <a:endParaRPr lang="en-US" dirty="0"/>
          </a:p>
        </p:txBody>
      </p:sp>
    </p:spTree>
    <p:extLst>
      <p:ext uri="{BB962C8B-B14F-4D97-AF65-F5344CB8AC3E}">
        <p14:creationId xmlns:p14="http://schemas.microsoft.com/office/powerpoint/2010/main" val="1095086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p:txBody>
          <a:bodyPr/>
          <a:lstStyle/>
          <a:p>
            <a:r>
              <a:rPr lang="en-US" dirty="0"/>
              <a:t>Kirchhoff, B. A.; Spencer, A. (2008): </a:t>
            </a:r>
            <a:r>
              <a:rPr lang="en-US" i="1" dirty="0"/>
              <a:t>New High Tech Firm Contributions to Economic Growth</a:t>
            </a:r>
            <a:r>
              <a:rPr lang="en-US" dirty="0"/>
              <a:t>. File of 7/22/2008. http://www.icsb.org/documents/New_High_Tech_Firms.pdf</a:t>
            </a:r>
            <a:r>
              <a:rPr lang="en-US" i="1" dirty="0"/>
              <a:t> </a:t>
            </a:r>
            <a:r>
              <a:rPr lang="en-US" dirty="0"/>
              <a:t>(last access 05/12/2019).</a:t>
            </a:r>
            <a:r>
              <a:rPr lang="en-US" i="1" dirty="0"/>
              <a:t> </a:t>
            </a:r>
            <a:endParaRPr lang="en-US" i="1" dirty="0" smtClean="0"/>
          </a:p>
          <a:p>
            <a:endParaRPr lang="en-US" i="1" dirty="0" smtClean="0"/>
          </a:p>
          <a:p>
            <a:r>
              <a:rPr lang="en-US" dirty="0" err="1"/>
              <a:t>Bhide</a:t>
            </a:r>
            <a:r>
              <a:rPr lang="en-US" dirty="0"/>
              <a:t>, A. V. (2000): </a:t>
            </a:r>
            <a:r>
              <a:rPr lang="en-US" i="1" dirty="0"/>
              <a:t>The Origin and Evolution of New Businesses</a:t>
            </a:r>
            <a:r>
              <a:rPr lang="en-US" dirty="0"/>
              <a:t>. Oxford </a:t>
            </a:r>
            <a:r>
              <a:rPr lang="en-US" dirty="0" err="1"/>
              <a:t>UniversityPress</a:t>
            </a:r>
            <a:r>
              <a:rPr lang="en-US" dirty="0"/>
              <a:t>, New York. </a:t>
            </a:r>
          </a:p>
          <a:p>
            <a:endParaRPr lang="en-US" i="1" dirty="0"/>
          </a:p>
          <a:p>
            <a:endParaRPr lang="en-US" dirty="0"/>
          </a:p>
          <a:p>
            <a:endParaRPr lang="en-US" dirty="0"/>
          </a:p>
        </p:txBody>
      </p:sp>
    </p:spTree>
    <p:extLst>
      <p:ext uri="{BB962C8B-B14F-4D97-AF65-F5344CB8AC3E}">
        <p14:creationId xmlns:p14="http://schemas.microsoft.com/office/powerpoint/2010/main" val="25323620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a:xfrm>
            <a:off x="1295401" y="2556931"/>
            <a:ext cx="9442268" cy="3608737"/>
          </a:xfrm>
        </p:spPr>
        <p:txBody>
          <a:bodyPr/>
          <a:lstStyle/>
          <a:p>
            <a:r>
              <a:rPr lang="en-US" dirty="0"/>
              <a:t>Techno-entrepreneurship is the latest trend in the development of entrepreneurship which plays a very important role in driving up the entrepreneur opportunities </a:t>
            </a:r>
            <a:r>
              <a:rPr lang="en-US" dirty="0" smtClean="0"/>
              <a:t>for:</a:t>
            </a:r>
          </a:p>
          <a:p>
            <a:pPr marL="0" indent="0">
              <a:buNone/>
            </a:pPr>
            <a:endParaRPr lang="en-US" dirty="0" smtClean="0"/>
          </a:p>
          <a:p>
            <a:r>
              <a:rPr lang="en-US" dirty="0" smtClean="0"/>
              <a:t>Individual.</a:t>
            </a:r>
          </a:p>
          <a:p>
            <a:r>
              <a:rPr lang="en-US" dirty="0" smtClean="0"/>
              <a:t>Firms.</a:t>
            </a:r>
          </a:p>
          <a:p>
            <a:r>
              <a:rPr lang="en-US" dirty="0" smtClean="0"/>
              <a:t>The whole </a:t>
            </a:r>
            <a:r>
              <a:rPr lang="en-US" dirty="0"/>
              <a:t>nation.</a:t>
            </a:r>
          </a:p>
        </p:txBody>
      </p:sp>
    </p:spTree>
    <p:extLst>
      <p:ext uri="{BB962C8B-B14F-4D97-AF65-F5344CB8AC3E}">
        <p14:creationId xmlns:p14="http://schemas.microsoft.com/office/powerpoint/2010/main" val="2138566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a:xfrm>
            <a:off x="1295401" y="2556932"/>
            <a:ext cx="9903822" cy="3565194"/>
          </a:xfrm>
        </p:spPr>
        <p:txBody>
          <a:bodyPr>
            <a:normAutofit lnSpcReduction="10000"/>
          </a:bodyPr>
          <a:lstStyle/>
          <a:p>
            <a:r>
              <a:rPr lang="en-US" dirty="0"/>
              <a:t>Techno-entrepreneurship involves the use of technology as a platform for entrepreneur </a:t>
            </a:r>
            <a:r>
              <a:rPr lang="en-US" dirty="0" smtClean="0"/>
              <a:t>development. </a:t>
            </a:r>
          </a:p>
          <a:p>
            <a:endParaRPr lang="en-US" dirty="0" smtClean="0"/>
          </a:p>
          <a:p>
            <a:r>
              <a:rPr lang="en-US" dirty="0"/>
              <a:t>S</a:t>
            </a:r>
            <a:r>
              <a:rPr lang="en-US" dirty="0" smtClean="0"/>
              <a:t>uch </a:t>
            </a:r>
            <a:r>
              <a:rPr lang="en-US" dirty="0"/>
              <a:t>as using the social media as a virtual platform for promotion, sales, and delivery of products and </a:t>
            </a:r>
            <a:r>
              <a:rPr lang="en-US" dirty="0" smtClean="0"/>
              <a:t>services.</a:t>
            </a:r>
          </a:p>
          <a:p>
            <a:endParaRPr lang="en-US" dirty="0" smtClean="0"/>
          </a:p>
          <a:p>
            <a:r>
              <a:rPr lang="en-US" dirty="0"/>
              <a:t>Technology innovations are growing very fast, and entrepreneurs should identify what technology can be converted to techno-entrepreneurship. </a:t>
            </a:r>
          </a:p>
        </p:txBody>
      </p:sp>
    </p:spTree>
    <p:extLst>
      <p:ext uri="{BB962C8B-B14F-4D97-AF65-F5344CB8AC3E}">
        <p14:creationId xmlns:p14="http://schemas.microsoft.com/office/powerpoint/2010/main" val="2682482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a:xfrm>
            <a:off x="1295401" y="2556931"/>
            <a:ext cx="9601196" cy="3730657"/>
          </a:xfrm>
        </p:spPr>
        <p:txBody>
          <a:bodyPr>
            <a:normAutofit fontScale="92500" lnSpcReduction="10000"/>
          </a:bodyPr>
          <a:lstStyle/>
          <a:p>
            <a:r>
              <a:rPr lang="en-US" dirty="0"/>
              <a:t>In many cases techno-entrepreneurship play as intermediator to connect the ventures to individuals </a:t>
            </a:r>
            <a:r>
              <a:rPr lang="en-US" dirty="0" smtClean="0"/>
              <a:t>to:</a:t>
            </a:r>
          </a:p>
          <a:p>
            <a:endParaRPr lang="en-US" dirty="0" smtClean="0"/>
          </a:p>
          <a:p>
            <a:r>
              <a:rPr lang="en-US" dirty="0" smtClean="0"/>
              <a:t> Ensure </a:t>
            </a:r>
            <a:r>
              <a:rPr lang="en-US" dirty="0"/>
              <a:t>continued economic </a:t>
            </a:r>
            <a:r>
              <a:rPr lang="en-US" dirty="0" smtClean="0"/>
              <a:t>development</a:t>
            </a:r>
          </a:p>
          <a:p>
            <a:endParaRPr lang="en-US" dirty="0" smtClean="0"/>
          </a:p>
          <a:p>
            <a:r>
              <a:rPr lang="en-US" dirty="0"/>
              <a:t>R</a:t>
            </a:r>
            <a:r>
              <a:rPr lang="en-US" dirty="0" smtClean="0"/>
              <a:t>emain </a:t>
            </a:r>
            <a:r>
              <a:rPr lang="en-US" dirty="0"/>
              <a:t>as a practice for the sustainability of techno-entrepreneurship. </a:t>
            </a:r>
            <a:endParaRPr lang="en-US" dirty="0" smtClean="0"/>
          </a:p>
          <a:p>
            <a:endParaRPr lang="en-US" dirty="0" smtClean="0"/>
          </a:p>
          <a:p>
            <a:r>
              <a:rPr lang="en-US" dirty="0" smtClean="0"/>
              <a:t>Techno-entrepreneurship </a:t>
            </a:r>
            <a:r>
              <a:rPr lang="en-US" dirty="0"/>
              <a:t>has shown a significant impact on individuals, firms, communities, and the whole nation (</a:t>
            </a:r>
            <a:r>
              <a:rPr lang="en-US" dirty="0" err="1"/>
              <a:t>Laukkanen</a:t>
            </a:r>
            <a:r>
              <a:rPr lang="en-US" dirty="0"/>
              <a:t>, 2000). </a:t>
            </a:r>
          </a:p>
        </p:txBody>
      </p:sp>
    </p:spTree>
    <p:extLst>
      <p:ext uri="{BB962C8B-B14F-4D97-AF65-F5344CB8AC3E}">
        <p14:creationId xmlns:p14="http://schemas.microsoft.com/office/powerpoint/2010/main" val="237263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1253065"/>
            <a:ext cx="9601196" cy="1303867"/>
          </a:xfrm>
        </p:spPr>
        <p:txBody>
          <a:bodyPr>
            <a:normAutofit fontScale="90000"/>
          </a:bodyPr>
          <a:lstStyle/>
          <a:p>
            <a:r>
              <a:rPr lang="en-US" b="1" dirty="0"/>
              <a:t>Research Objectives: </a:t>
            </a:r>
            <a:r>
              <a:rPr lang="en-US" dirty="0"/>
              <a:t/>
            </a:r>
            <a:br>
              <a:rPr lang="en-US" dirty="0"/>
            </a:br>
            <a:endParaRPr lang="en-US" dirty="0"/>
          </a:p>
        </p:txBody>
      </p:sp>
      <p:sp>
        <p:nvSpPr>
          <p:cNvPr id="3" name="Content Placeholder 2"/>
          <p:cNvSpPr>
            <a:spLocks noGrp="1"/>
          </p:cNvSpPr>
          <p:nvPr>
            <p:ph idx="1"/>
          </p:nvPr>
        </p:nvSpPr>
        <p:spPr>
          <a:xfrm>
            <a:off x="1295400" y="2556932"/>
            <a:ext cx="10043159" cy="3721948"/>
          </a:xfrm>
        </p:spPr>
        <p:txBody>
          <a:bodyPr>
            <a:normAutofit fontScale="92500" lnSpcReduction="20000"/>
          </a:bodyPr>
          <a:lstStyle/>
          <a:p>
            <a:pPr lvl="0"/>
            <a:r>
              <a:rPr lang="en-US" dirty="0"/>
              <a:t>To investigate the impact of Techno-entrepreneurship on Venture creation among Bahraini youth.       </a:t>
            </a:r>
          </a:p>
          <a:p>
            <a:endParaRPr lang="en-US" dirty="0" smtClean="0"/>
          </a:p>
          <a:p>
            <a:pPr lvl="0"/>
            <a:r>
              <a:rPr lang="en-US" dirty="0"/>
              <a:t>To explore the perception of Bahraini youth on Techno-entrepreneurship. </a:t>
            </a:r>
          </a:p>
          <a:p>
            <a:endParaRPr lang="en-US" dirty="0" smtClean="0"/>
          </a:p>
          <a:p>
            <a:pPr lvl="0"/>
            <a:r>
              <a:rPr lang="en-US" dirty="0"/>
              <a:t>To examine the attitudes and intentions of Bahraini youth to start their own business using Techno-entrepreneurship.  </a:t>
            </a:r>
          </a:p>
          <a:p>
            <a:endParaRPr lang="en-US" dirty="0" smtClean="0"/>
          </a:p>
          <a:p>
            <a:pPr lvl="0"/>
            <a:r>
              <a:rPr lang="en-US" dirty="0" smtClean="0"/>
              <a:t>To identify </a:t>
            </a:r>
            <a:r>
              <a:rPr lang="en-US" dirty="0"/>
              <a:t>the key factors of venture growth and </a:t>
            </a:r>
            <a:r>
              <a:rPr lang="en-US" dirty="0" smtClean="0"/>
              <a:t>success</a:t>
            </a:r>
            <a:r>
              <a:rPr lang="en-US" dirty="0"/>
              <a:t>.</a:t>
            </a:r>
            <a:r>
              <a:rPr lang="en-US" dirty="0" smtClean="0"/>
              <a:t> </a:t>
            </a:r>
            <a:endParaRPr lang="en-US" dirty="0"/>
          </a:p>
          <a:p>
            <a:endParaRPr lang="en-US" dirty="0"/>
          </a:p>
        </p:txBody>
      </p:sp>
    </p:spTree>
    <p:extLst>
      <p:ext uri="{BB962C8B-B14F-4D97-AF65-F5344CB8AC3E}">
        <p14:creationId xmlns:p14="http://schemas.microsoft.com/office/powerpoint/2010/main" val="10853428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1253065"/>
            <a:ext cx="9601196" cy="1303867"/>
          </a:xfrm>
        </p:spPr>
        <p:txBody>
          <a:bodyPr>
            <a:normAutofit fontScale="90000"/>
          </a:bodyPr>
          <a:lstStyle/>
          <a:p>
            <a:r>
              <a:rPr lang="en-US" b="1" dirty="0"/>
              <a:t>Literature Review  </a:t>
            </a:r>
            <a:r>
              <a:rPr lang="en-US" dirty="0"/>
              <a:t/>
            </a:r>
            <a:br>
              <a:rPr lang="en-US" dirty="0"/>
            </a:br>
            <a:endParaRPr lang="en-US" dirty="0"/>
          </a:p>
        </p:txBody>
      </p:sp>
      <p:sp>
        <p:nvSpPr>
          <p:cNvPr id="3" name="Content Placeholder 2"/>
          <p:cNvSpPr>
            <a:spLocks noGrp="1"/>
          </p:cNvSpPr>
          <p:nvPr>
            <p:ph idx="1"/>
          </p:nvPr>
        </p:nvSpPr>
        <p:spPr>
          <a:xfrm>
            <a:off x="1295401" y="2556931"/>
            <a:ext cx="9929948" cy="3730657"/>
          </a:xfrm>
        </p:spPr>
        <p:txBody>
          <a:bodyPr>
            <a:normAutofit fontScale="92500" lnSpcReduction="20000"/>
          </a:bodyPr>
          <a:lstStyle/>
          <a:p>
            <a:r>
              <a:rPr lang="en-US" dirty="0"/>
              <a:t>Many studies in literature have demonstrated the significant impact of techno-entrepreneurship on economy and community</a:t>
            </a:r>
            <a:r>
              <a:rPr lang="en-US" dirty="0" smtClean="0"/>
              <a:t>.</a:t>
            </a:r>
          </a:p>
          <a:p>
            <a:endParaRPr lang="en-US" dirty="0"/>
          </a:p>
          <a:p>
            <a:r>
              <a:rPr lang="en-US" dirty="0"/>
              <a:t>Exploring techno-entrepreneurship among communities may improve the knowledge of people to identify the opportunities to start their own business. </a:t>
            </a:r>
            <a:endParaRPr lang="en-US" dirty="0" smtClean="0"/>
          </a:p>
          <a:p>
            <a:endParaRPr lang="en-US" dirty="0"/>
          </a:p>
          <a:p>
            <a:r>
              <a:rPr lang="en-US" dirty="0"/>
              <a:t>Techno-entrepreneur helps communities to explore and capture business opportunities and turn them to successful ventures</a:t>
            </a:r>
            <a:r>
              <a:rPr lang="en-US" dirty="0" smtClean="0"/>
              <a:t>. </a:t>
            </a:r>
          </a:p>
          <a:p>
            <a:endParaRPr lang="en-US" dirty="0" smtClean="0"/>
          </a:p>
          <a:p>
            <a:pPr marL="0" indent="0">
              <a:buNone/>
            </a:pPr>
            <a:r>
              <a:rPr lang="en-US" dirty="0"/>
              <a:t> </a:t>
            </a:r>
            <a:r>
              <a:rPr lang="en-US" dirty="0" smtClean="0"/>
              <a:t>                                                                                                                (</a:t>
            </a:r>
            <a:r>
              <a:rPr lang="en-US" dirty="0" err="1"/>
              <a:t>Farzin</a:t>
            </a:r>
            <a:r>
              <a:rPr lang="en-US" dirty="0"/>
              <a:t>, 2015)</a:t>
            </a:r>
            <a:endParaRPr lang="en-US" dirty="0" smtClean="0"/>
          </a:p>
        </p:txBody>
      </p:sp>
    </p:spTree>
    <p:extLst>
      <p:ext uri="{BB962C8B-B14F-4D97-AF65-F5344CB8AC3E}">
        <p14:creationId xmlns:p14="http://schemas.microsoft.com/office/powerpoint/2010/main" val="38824594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a:xfrm>
            <a:off x="1295401" y="2455817"/>
            <a:ext cx="10173788" cy="3762103"/>
          </a:xfrm>
        </p:spPr>
        <p:txBody>
          <a:bodyPr>
            <a:normAutofit/>
          </a:bodyPr>
          <a:lstStyle/>
          <a:p>
            <a:r>
              <a:rPr lang="en-US" dirty="0"/>
              <a:t>Universities are the right places to enhance the knowledge of students on </a:t>
            </a:r>
            <a:r>
              <a:rPr lang="en-US" dirty="0" smtClean="0"/>
              <a:t>techno-entrepreneurship. </a:t>
            </a:r>
          </a:p>
          <a:p>
            <a:r>
              <a:rPr lang="en-US" dirty="0"/>
              <a:t>C</a:t>
            </a:r>
            <a:r>
              <a:rPr lang="en-US" dirty="0" smtClean="0"/>
              <a:t>onnect </a:t>
            </a:r>
            <a:r>
              <a:rPr lang="en-US" dirty="0"/>
              <a:t>them to real business practices and industries to explore the </a:t>
            </a:r>
            <a:r>
              <a:rPr lang="en-US" dirty="0" smtClean="0"/>
              <a:t>opportunities. </a:t>
            </a:r>
          </a:p>
          <a:p>
            <a:r>
              <a:rPr lang="en-US" dirty="0"/>
              <a:t>H</a:t>
            </a:r>
            <a:r>
              <a:rPr lang="en-US" dirty="0" smtClean="0"/>
              <a:t>one </a:t>
            </a:r>
            <a:r>
              <a:rPr lang="en-US" dirty="0"/>
              <a:t>their attitudes and intentions to start their own </a:t>
            </a:r>
            <a:r>
              <a:rPr lang="en-US" dirty="0" smtClean="0"/>
              <a:t>business. </a:t>
            </a:r>
          </a:p>
          <a:p>
            <a:r>
              <a:rPr lang="en-US" dirty="0"/>
              <a:t>S</a:t>
            </a:r>
            <a:r>
              <a:rPr lang="en-US" dirty="0" smtClean="0"/>
              <a:t>etting </a:t>
            </a:r>
            <a:r>
              <a:rPr lang="en-US" dirty="0"/>
              <a:t>up their own </a:t>
            </a:r>
            <a:r>
              <a:rPr lang="en-US" dirty="0" smtClean="0"/>
              <a:t>ventures.</a:t>
            </a:r>
          </a:p>
          <a:p>
            <a:pPr marL="0" indent="0">
              <a:buNone/>
            </a:pPr>
            <a:r>
              <a:rPr lang="en-US" dirty="0"/>
              <a:t> </a:t>
            </a:r>
            <a:r>
              <a:rPr lang="en-US" dirty="0" smtClean="0"/>
              <a:t>                                                                                                       (</a:t>
            </a:r>
            <a:r>
              <a:rPr lang="en-US" dirty="0" err="1"/>
              <a:t>Farzin</a:t>
            </a:r>
            <a:r>
              <a:rPr lang="en-US" dirty="0"/>
              <a:t>, 2015</a:t>
            </a:r>
            <a:r>
              <a:rPr lang="en-US" dirty="0" smtClean="0"/>
              <a:t>) </a:t>
            </a:r>
            <a:endParaRPr lang="en-US" dirty="0"/>
          </a:p>
        </p:txBody>
      </p:sp>
    </p:spTree>
    <p:extLst>
      <p:ext uri="{BB962C8B-B14F-4D97-AF65-F5344CB8AC3E}">
        <p14:creationId xmlns:p14="http://schemas.microsoft.com/office/powerpoint/2010/main" val="9104503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a:xfrm>
            <a:off x="1295400" y="2556931"/>
            <a:ext cx="9956073" cy="3643571"/>
          </a:xfrm>
        </p:spPr>
        <p:txBody>
          <a:bodyPr>
            <a:normAutofit fontScale="92500"/>
          </a:bodyPr>
          <a:lstStyle/>
          <a:p>
            <a:r>
              <a:rPr lang="en-US" dirty="0"/>
              <a:t>Techno-entrepreneurship is important to society because it generates business opportunities and contributes to the economic growth of the country. </a:t>
            </a:r>
            <a:endParaRPr lang="en-US" dirty="0" smtClean="0"/>
          </a:p>
          <a:p>
            <a:endParaRPr lang="en-US" dirty="0"/>
          </a:p>
          <a:p>
            <a:r>
              <a:rPr lang="en-US" dirty="0" smtClean="0"/>
              <a:t>Techno-entrepreneurship </a:t>
            </a:r>
            <a:r>
              <a:rPr lang="en-US" dirty="0"/>
              <a:t>can help firms and societies to adopt technology to reach several customers in the market and easily deliver the required products to them which will eventually return benefits and add great value to the whole society </a:t>
            </a:r>
            <a:endParaRPr lang="en-US" dirty="0" smtClean="0"/>
          </a:p>
          <a:p>
            <a:endParaRPr lang="en-US" dirty="0"/>
          </a:p>
          <a:p>
            <a:pPr marL="0" indent="0">
              <a:buNone/>
            </a:pPr>
            <a:r>
              <a:rPr lang="en-US" dirty="0" smtClean="0"/>
              <a:t> (</a:t>
            </a:r>
            <a:r>
              <a:rPr lang="en-US" dirty="0" err="1"/>
              <a:t>Laukkanen</a:t>
            </a:r>
            <a:r>
              <a:rPr lang="en-US" dirty="0"/>
              <a:t>, 2000; </a:t>
            </a:r>
            <a:r>
              <a:rPr lang="en-US" dirty="0" err="1"/>
              <a:t>Antoncic</a:t>
            </a:r>
            <a:r>
              <a:rPr lang="en-US" dirty="0"/>
              <a:t> &amp; </a:t>
            </a:r>
            <a:r>
              <a:rPr lang="en-US" dirty="0" err="1"/>
              <a:t>Prodan</a:t>
            </a:r>
            <a:r>
              <a:rPr lang="en-US" dirty="0"/>
              <a:t>, 2008; </a:t>
            </a:r>
            <a:r>
              <a:rPr lang="en-US" dirty="0" err="1"/>
              <a:t>Doganova</a:t>
            </a:r>
            <a:r>
              <a:rPr lang="en-US" dirty="0"/>
              <a:t> &amp; Eyquem-Renault, 2009).  </a:t>
            </a:r>
          </a:p>
          <a:p>
            <a:endParaRPr lang="en-US" dirty="0"/>
          </a:p>
        </p:txBody>
      </p:sp>
    </p:spTree>
    <p:extLst>
      <p:ext uri="{BB962C8B-B14F-4D97-AF65-F5344CB8AC3E}">
        <p14:creationId xmlns:p14="http://schemas.microsoft.com/office/powerpoint/2010/main" val="37356879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102</TotalTime>
  <Words>1485</Words>
  <Application>Microsoft Office PowerPoint</Application>
  <PresentationFormat>Widescreen</PresentationFormat>
  <Paragraphs>129</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Garamond</vt:lpstr>
      <vt:lpstr>Times New Roman</vt:lpstr>
      <vt:lpstr>Organic</vt:lpstr>
      <vt:lpstr>Factors Affecting the Techno-Entrepreneurship  Innovation and Growth  </vt:lpstr>
      <vt:lpstr>Introduction</vt:lpstr>
      <vt:lpstr>Continued,,</vt:lpstr>
      <vt:lpstr>Continued,,</vt:lpstr>
      <vt:lpstr>Continued,,</vt:lpstr>
      <vt:lpstr>Research Objectives:  </vt:lpstr>
      <vt:lpstr>Literature Review   </vt:lpstr>
      <vt:lpstr>Continued,,</vt:lpstr>
      <vt:lpstr>Continued,,</vt:lpstr>
      <vt:lpstr>Continued,,</vt:lpstr>
      <vt:lpstr>Continued,,</vt:lpstr>
      <vt:lpstr>Continued,,</vt:lpstr>
      <vt:lpstr>Continued,,</vt:lpstr>
      <vt:lpstr>Continued,,</vt:lpstr>
      <vt:lpstr>PowerPoint Presentation</vt:lpstr>
      <vt:lpstr>Research Methodology: </vt:lpstr>
      <vt:lpstr>PowerPoint Presentation</vt:lpstr>
      <vt:lpstr>References </vt:lpstr>
      <vt:lpstr>Continued,,</vt:lpstr>
      <vt:lpstr>Continued,,</vt:lpstr>
      <vt:lpstr>Continued,,</vt:lpstr>
      <vt:lpstr>Continued,,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Factors Affecting the Techno-Entrepreneurship  Innovation and Growth</dc:title>
  <dc:creator>ASU</dc:creator>
  <cp:lastModifiedBy>ASU</cp:lastModifiedBy>
  <cp:revision>16</cp:revision>
  <dcterms:created xsi:type="dcterms:W3CDTF">2021-05-11T09:34:05Z</dcterms:created>
  <dcterms:modified xsi:type="dcterms:W3CDTF">2021-05-11T11:16:22Z</dcterms:modified>
</cp:coreProperties>
</file>