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D91FE9E-5078-46A3-915B-D8A2590FF127}">
  <a:tblStyle styleId="{4D91FE9E-5078-46A3-915B-D8A2590FF1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d840a0d75e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d840a0d75e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d8456141c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d8456141c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d8456141c2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d8456141c2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d8456141c2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d8456141c2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d840a0d75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d840a0d75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d8456141c2_2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d8456141c2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d8456141c2_2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d8456141c2_2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d840a0d75e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d840a0d75e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d8456141c2_2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d8456141c2_2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hyperlink" Target="http://www.scielo.org.mx/scielo.php?script=sci_arttext&amp;pid=S0185-26982019000400182&amp;lng=es&amp;nrm=iso" TargetMode="External"/><Relationship Id="rId6" Type="http://schemas.openxmlformats.org/officeDocument/2006/relationships/hyperlink" Target="https://iksp.org/journals/index.php/ijcse/article/view/75" TargetMode="External"/><Relationship Id="rId7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4.jpg"/><Relationship Id="rId6" Type="http://schemas.openxmlformats.org/officeDocument/2006/relationships/image" Target="../media/image5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0" y="-36100"/>
            <a:ext cx="9144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AMI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The 5th Advances in Management and Innovation Conference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Cardiff School of Management</a:t>
            </a:r>
            <a:endParaRPr b="1" sz="190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70325" y="902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29400" y="1556150"/>
            <a:ext cx="90852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3100">
                <a:solidFill>
                  <a:srgbClr val="222222"/>
                </a:solidFill>
              </a:rPr>
              <a:t>Cloud Computing System to Record Academic Performance in Real Time</a:t>
            </a:r>
            <a:endParaRPr b="1" sz="3100"/>
          </a:p>
        </p:txBody>
      </p:sp>
      <p:sp>
        <p:nvSpPr>
          <p:cNvPr id="58" name="Google Shape;58;p13"/>
          <p:cNvSpPr txBox="1"/>
          <p:nvPr/>
        </p:nvSpPr>
        <p:spPr>
          <a:xfrm>
            <a:off x="0" y="307307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Author: </a:t>
            </a:r>
            <a:endParaRPr b="1"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José Manuel Cuenca Lerma</a:t>
            </a:r>
            <a:endParaRPr b="1" sz="2000"/>
          </a:p>
        </p:txBody>
      </p:sp>
      <p:sp>
        <p:nvSpPr>
          <p:cNvPr id="59" name="Google Shape;59;p13"/>
          <p:cNvSpPr txBox="1"/>
          <p:nvPr/>
        </p:nvSpPr>
        <p:spPr>
          <a:xfrm>
            <a:off x="0" y="4650900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Coatzintla, Veracruz, Mexico. May 2021.</a:t>
            </a:r>
            <a:endParaRPr b="1" sz="2000"/>
          </a:p>
        </p:txBody>
      </p:sp>
      <p:pic>
        <p:nvPicPr>
          <p:cNvPr id="60" name="Google Shape;60;p13"/>
          <p:cNvPicPr preferRelativeResize="0"/>
          <p:nvPr/>
        </p:nvPicPr>
        <p:blipFill rotWithShape="1">
          <a:blip r:embed="rId5">
            <a:alphaModFix/>
          </a:blip>
          <a:srcRect b="58996" l="35616" r="58447" t="25617"/>
          <a:stretch/>
        </p:blipFill>
        <p:spPr>
          <a:xfrm>
            <a:off x="27175" y="90250"/>
            <a:ext cx="542801" cy="79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2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70325" y="902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2"/>
          <p:cNvSpPr txBox="1"/>
          <p:nvPr/>
        </p:nvSpPr>
        <p:spPr>
          <a:xfrm>
            <a:off x="29400" y="1556150"/>
            <a:ext cx="90852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3100">
                <a:solidFill>
                  <a:srgbClr val="222222"/>
                </a:solidFill>
              </a:rPr>
              <a:t>Cloud Computing System to Record Academic Performance in Real Time</a:t>
            </a:r>
            <a:endParaRPr b="1" sz="3100"/>
          </a:p>
        </p:txBody>
      </p:sp>
      <p:sp>
        <p:nvSpPr>
          <p:cNvPr id="147" name="Google Shape;147;p22"/>
          <p:cNvSpPr txBox="1"/>
          <p:nvPr/>
        </p:nvSpPr>
        <p:spPr>
          <a:xfrm>
            <a:off x="0" y="307307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Author: </a:t>
            </a:r>
            <a:endParaRPr b="1"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José Manuel Cuenca Lerma</a:t>
            </a:r>
            <a:endParaRPr b="1" sz="2000"/>
          </a:p>
        </p:txBody>
      </p:sp>
      <p:sp>
        <p:nvSpPr>
          <p:cNvPr id="148" name="Google Shape;148;p22"/>
          <p:cNvSpPr txBox="1"/>
          <p:nvPr/>
        </p:nvSpPr>
        <p:spPr>
          <a:xfrm>
            <a:off x="0" y="4650900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/>
              <a:t>Coatzintla, Veracruz, Mexico. May 2021.</a:t>
            </a:r>
            <a:endParaRPr b="1" sz="2000"/>
          </a:p>
        </p:txBody>
      </p:sp>
      <p:pic>
        <p:nvPicPr>
          <p:cNvPr id="149" name="Google Shape;149;p22"/>
          <p:cNvPicPr preferRelativeResize="0"/>
          <p:nvPr/>
        </p:nvPicPr>
        <p:blipFill rotWithShape="1">
          <a:blip r:embed="rId5">
            <a:alphaModFix/>
          </a:blip>
          <a:srcRect b="58996" l="35616" r="58447" t="25617"/>
          <a:stretch/>
        </p:blipFill>
        <p:spPr>
          <a:xfrm>
            <a:off x="27175" y="90250"/>
            <a:ext cx="542801" cy="7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2"/>
          <p:cNvSpPr txBox="1"/>
          <p:nvPr/>
        </p:nvSpPr>
        <p:spPr>
          <a:xfrm>
            <a:off x="0" y="-36100"/>
            <a:ext cx="9144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AMI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The 5th Advances in Management and Innovation Conference 2021</a:t>
            </a:r>
            <a:endParaRPr b="1"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900"/>
              <a:t>Cardiff School of Management</a:t>
            </a:r>
            <a:endParaRPr b="1" sz="19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4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Introduction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4"/>
          <p:cNvSpPr/>
          <p:nvPr/>
        </p:nvSpPr>
        <p:spPr>
          <a:xfrm>
            <a:off x="104725" y="934500"/>
            <a:ext cx="6822300" cy="32412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COVID 19 lockdown change abruptly the school dynamic in the world.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This project is implemented at Colegio Agustín de Hipona (CAH) in Coatzintla, Veracruz, Mexico.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The academic performance delivery </a:t>
            </a:r>
            <a:r>
              <a:rPr lang="es-419" sz="2200">
                <a:solidFill>
                  <a:schemeClr val="lt1"/>
                </a:solidFill>
              </a:rPr>
              <a:t>is automated</a:t>
            </a:r>
            <a:r>
              <a:rPr lang="es-419" sz="2200">
                <a:solidFill>
                  <a:schemeClr val="lt1"/>
                </a:solidFill>
              </a:rPr>
              <a:t> at CAH.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It is contributed to achieve the objectives of </a:t>
            </a:r>
            <a:r>
              <a:rPr i="1" lang="es-419" sz="2200">
                <a:solidFill>
                  <a:schemeClr val="lt1"/>
                </a:solidFill>
              </a:rPr>
              <a:t>Nueva Escuela Mexicana</a:t>
            </a:r>
            <a:r>
              <a:rPr lang="es-419" sz="2200">
                <a:solidFill>
                  <a:schemeClr val="lt1"/>
                </a:solidFill>
              </a:rPr>
              <a:t> program.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69" name="Google Shape;69;p14"/>
          <p:cNvSpPr/>
          <p:nvPr/>
        </p:nvSpPr>
        <p:spPr>
          <a:xfrm>
            <a:off x="0" y="4381275"/>
            <a:ext cx="9144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solidFill>
                  <a:schemeClr val="lt1"/>
                </a:solidFill>
              </a:rPr>
              <a:t>References:</a:t>
            </a:r>
            <a:endParaRPr sz="12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600">
                <a:solidFill>
                  <a:schemeClr val="lt1"/>
                </a:solidFill>
              </a:rPr>
              <a:t>Secretaría de Educación Pública (2020). Hacia una nueva escuela mexicana. Perfiles Educativos, 41(166), 182 - 190. </a:t>
            </a:r>
            <a:r>
              <a:rPr lang="es-419" sz="600" u="sng">
                <a:solidFill>
                  <a:schemeClr val="hlink"/>
                </a:solidFill>
                <a:hlinkClick r:id="rId5"/>
              </a:rPr>
              <a:t>http://www.scielo.org.mx/scielo.php?script=sci_arttext&amp;pid=S0185-26982019000400182&amp;lng=es&amp;nrm=iso</a:t>
            </a:r>
            <a:endParaRPr sz="6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600">
                <a:solidFill>
                  <a:schemeClr val="lt1"/>
                </a:solidFill>
              </a:rPr>
              <a:t>Cuenca Lerma, J. M. (2021). SmartHipona: Distributed Computer System to Record Academic Performance in Real Time. IKSP Journal of Computer Science and Engineering, 1(1). </a:t>
            </a:r>
            <a:r>
              <a:rPr lang="es-419" sz="600" u="sng">
                <a:solidFill>
                  <a:schemeClr val="hlink"/>
                </a:solidFill>
                <a:hlinkClick r:id="rId6"/>
              </a:rPr>
              <a:t>https://iksp.org/journals/index.php/ijcse/article/view/75</a:t>
            </a:r>
            <a:endParaRPr sz="6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419" sz="600">
                <a:solidFill>
                  <a:schemeClr val="lt1"/>
                </a:solidFill>
              </a:rPr>
              <a:t>Arroyo Ortiz, J. P. (2018). Líneas de Política Pública para la Educación Media Superior. SEP. http://sems.gob.mx/work/models/sems/Resource/13005/1/images/L%C3%83%C2%ADneas%20de%20pol%C3%83%C2%ADtica%20p%C3%83%C2%BAblica_Diseno.pdf</a:t>
            </a:r>
            <a:endParaRPr sz="600">
              <a:solidFill>
                <a:schemeClr val="lt1"/>
              </a:solidFill>
            </a:endParaRPr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49442" y="1883088"/>
            <a:ext cx="2018350" cy="134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State of the Art Work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/>
          <p:nvPr/>
        </p:nvSpPr>
        <p:spPr>
          <a:xfrm>
            <a:off x="104725" y="934500"/>
            <a:ext cx="6822300" cy="32412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Management Information Systems to improve administrative process at schools.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Delivery of Academic Content by Mobile Learning.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Implementation of GIS in the academic processes.</a:t>
            </a:r>
            <a:endParaRPr sz="2400">
              <a:solidFill>
                <a:schemeClr val="lt1"/>
              </a:solidFill>
            </a:endParaRPr>
          </a:p>
          <a:p>
            <a:pPr indent="-3810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</a:pPr>
            <a:r>
              <a:rPr lang="es-419" sz="2400">
                <a:solidFill>
                  <a:schemeClr val="lt1"/>
                </a:solidFill>
              </a:rPr>
              <a:t>Use of general platforms like Moodle, Edmodo, Google Classroom, etc.</a:t>
            </a:r>
            <a:endParaRPr sz="2400">
              <a:solidFill>
                <a:schemeClr val="lt1"/>
              </a:solidFill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0" y="4381275"/>
            <a:ext cx="9144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solidFill>
                  <a:schemeClr val="lt1"/>
                </a:solidFill>
              </a:rPr>
              <a:t>References:</a:t>
            </a:r>
            <a:endParaRPr sz="12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Chen, M., Yang, Y., and Chang, C. (2017). Design and Implementation of the Information Literacy Evaluation System for High School Students. 2017 International Conference of Educational Innovation through Technology, 182 - 186.  doi: 10.1109/EITT.2017.52.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Turky, A. and Sathiyanarayanan, M. (2017). Importance of Mobile Learning in Improving the Quality of Educational-Information Systems in the Saudi Arabian High Schools. 2018 21st Saudi Computer Society National Computer Conference, 1-5. doi: 10.1109/NCG.2018.8592938.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De la Iglesia Villasol, M. (2019). Huellas de los estudiantes en las plataformas virtuales. Aplicación para evaluar una metodología de aprendizaje activo. Revista Electrónica Interuniversitaria de Formación del Profesorado, 22(3), 173-191. doi: 10.6018/reifop.22.3.371341</a:t>
            </a:r>
            <a:endParaRPr sz="500">
              <a:solidFill>
                <a:schemeClr val="lt1"/>
              </a:solidFill>
            </a:endParaRPr>
          </a:p>
          <a:p>
            <a:pPr indent="45720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500">
                <a:solidFill>
                  <a:schemeClr val="lt1"/>
                </a:solidFill>
              </a:rPr>
              <a:t>SchoolControl (2021). SchoolControl. http://www.schoolcontrol.com/ </a:t>
            </a:r>
            <a:endParaRPr sz="500">
              <a:solidFill>
                <a:schemeClr val="lt1"/>
              </a:solidFill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5">
            <a:alphaModFix/>
          </a:blip>
          <a:srcRect b="0" l="26575" r="27833" t="21605"/>
          <a:stretch/>
        </p:blipFill>
        <p:spPr>
          <a:xfrm>
            <a:off x="7077600" y="1344025"/>
            <a:ext cx="1990205" cy="226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6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Evolution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/>
          <p:nvPr/>
        </p:nvSpPr>
        <p:spPr>
          <a:xfrm>
            <a:off x="91800" y="10629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699E39">
              <a:alpha val="5491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Online Spreadsheets.</a:t>
            </a:r>
            <a:endParaRPr sz="2300">
              <a:solidFill>
                <a:schemeClr val="lt1"/>
              </a:solidFill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840025" y="1861475"/>
            <a:ext cx="8220000" cy="791100"/>
          </a:xfrm>
          <a:prstGeom prst="roundRect">
            <a:avLst>
              <a:gd fmla="val 16667" name="adj"/>
            </a:avLst>
          </a:prstGeom>
          <a:solidFill>
            <a:srgbClr val="999448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Online Spreadsheets According to the Secretary of Public Education Format.</a:t>
            </a:r>
            <a:endParaRPr sz="2300">
              <a:solidFill>
                <a:schemeClr val="lt1"/>
              </a:solidFill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2481275" y="2935450"/>
            <a:ext cx="6587400" cy="791100"/>
          </a:xfrm>
          <a:prstGeom prst="roundRect">
            <a:avLst>
              <a:gd fmla="val 16667" name="adj"/>
            </a:avLst>
          </a:prstGeom>
          <a:solidFill>
            <a:srgbClr val="64423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WebApp using </a:t>
            </a:r>
            <a:r>
              <a:rPr lang="es-419" sz="2300">
                <a:solidFill>
                  <a:schemeClr val="lt1"/>
                </a:solidFill>
              </a:rPr>
              <a:t>Online Spreadsheets as a database.</a:t>
            </a:r>
            <a:endParaRPr sz="2300">
              <a:solidFill>
                <a:schemeClr val="lt1"/>
              </a:solidFill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4099400" y="4071375"/>
            <a:ext cx="4909500" cy="791100"/>
          </a:xfrm>
          <a:prstGeom prst="roundRect">
            <a:avLst>
              <a:gd fmla="val 16667" name="adj"/>
            </a:avLst>
          </a:prstGeom>
          <a:solidFill>
            <a:srgbClr val="251E4D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900">
                <a:solidFill>
                  <a:schemeClr val="lt1"/>
                </a:solidFill>
              </a:rPr>
              <a:t>Cloud Computing System</a:t>
            </a:r>
            <a:endParaRPr b="1" sz="29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7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Design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98" name="Google Shape;9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System Architecture</a:t>
            </a:r>
            <a:endParaRPr sz="2300">
              <a:solidFill>
                <a:schemeClr val="lt1"/>
              </a:solidFill>
            </a:endParaRPr>
          </a:p>
        </p:txBody>
      </p:sp>
      <p:pic>
        <p:nvPicPr>
          <p:cNvPr id="100" name="Google Shape;100;p17"/>
          <p:cNvPicPr preferRelativeResize="0"/>
          <p:nvPr/>
        </p:nvPicPr>
        <p:blipFill rotWithShape="1">
          <a:blip r:embed="rId5">
            <a:alphaModFix/>
          </a:blip>
          <a:srcRect b="4334" l="0" r="0" t="16707"/>
          <a:stretch/>
        </p:blipFill>
        <p:spPr>
          <a:xfrm>
            <a:off x="952125" y="1674075"/>
            <a:ext cx="7239750" cy="322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Implementation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8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Technologies Implemented</a:t>
            </a:r>
            <a:endParaRPr sz="2300">
              <a:solidFill>
                <a:schemeClr val="lt1"/>
              </a:solidFill>
            </a:endParaRPr>
          </a:p>
        </p:txBody>
      </p:sp>
      <p:graphicFrame>
        <p:nvGraphicFramePr>
          <p:cNvPr id="109" name="Google Shape;109;p18"/>
          <p:cNvGraphicFramePr/>
          <p:nvPr/>
        </p:nvGraphicFramePr>
        <p:xfrm>
          <a:off x="165325" y="1641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{4D91FE9E-5078-46A3-915B-D8A2590FF127}</a:tableStyleId>
              </a:tblPr>
              <a:tblGrid>
                <a:gridCol w="2967500"/>
                <a:gridCol w="2967500"/>
                <a:gridCol w="2967500"/>
              </a:tblGrid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Client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Server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Back - End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JavaScript, Php and Kotlin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Php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Front - End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HTML, CSS, Bootstrap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-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Data Encapsulation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JSON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 hMerge="1"/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APIs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Bootstrap, Curl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PhpSlim, PhpSpreadsheets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Data Storage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Web Cookies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MySQL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  <a:tr h="440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Publication platform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Hostinger, Google Play and App Gallery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419" sz="2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Hostinger</a:t>
                      </a:r>
                      <a:endParaRPr sz="2000">
                        <a:solidFill>
                          <a:schemeClr val="lt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E4D22">
                        <a:alpha val="442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9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9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System Implementation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16" name="Google Shape;11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System Usage Scenarios</a:t>
            </a:r>
            <a:endParaRPr sz="2300">
              <a:solidFill>
                <a:schemeClr val="lt1"/>
              </a:solidFill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 rotWithShape="1">
          <a:blip r:embed="rId5">
            <a:alphaModFix/>
          </a:blip>
          <a:srcRect b="25071" l="0" r="0" t="0"/>
          <a:stretch/>
        </p:blipFill>
        <p:spPr>
          <a:xfrm>
            <a:off x="563650" y="1557750"/>
            <a:ext cx="3780025" cy="158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9"/>
          <p:cNvPicPr preferRelativeResize="0"/>
          <p:nvPr/>
        </p:nvPicPr>
        <p:blipFill rotWithShape="1">
          <a:blip r:embed="rId6">
            <a:alphaModFix/>
          </a:blip>
          <a:srcRect b="7726" l="0" r="0" t="12782"/>
          <a:stretch/>
        </p:blipFill>
        <p:spPr>
          <a:xfrm>
            <a:off x="4788318" y="1557750"/>
            <a:ext cx="3780013" cy="1585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9"/>
          <p:cNvPicPr preferRelativeResize="0"/>
          <p:nvPr/>
        </p:nvPicPr>
        <p:blipFill rotWithShape="1">
          <a:blip r:embed="rId7">
            <a:alphaModFix/>
          </a:blip>
          <a:srcRect b="5757" l="0" r="0" t="17572"/>
          <a:stretch/>
        </p:blipFill>
        <p:spPr>
          <a:xfrm>
            <a:off x="563663" y="3380901"/>
            <a:ext cx="3779999" cy="168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9"/>
          <p:cNvPicPr preferRelativeResize="0"/>
          <p:nvPr/>
        </p:nvPicPr>
        <p:blipFill rotWithShape="1">
          <a:blip r:embed="rId8">
            <a:alphaModFix/>
          </a:blip>
          <a:srcRect b="3207" l="0" r="0" t="12836"/>
          <a:stretch/>
        </p:blipFill>
        <p:spPr>
          <a:xfrm>
            <a:off x="4800338" y="3380894"/>
            <a:ext cx="3780013" cy="1685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0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Results and Discussions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28" name="Google Shape;12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/>
          <p:nvPr/>
        </p:nvSpPr>
        <p:spPr>
          <a:xfrm>
            <a:off x="91800" y="986700"/>
            <a:ext cx="8976000" cy="5058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300">
                <a:solidFill>
                  <a:schemeClr val="lt1"/>
                </a:solidFill>
              </a:rPr>
              <a:t>User Experience</a:t>
            </a:r>
            <a:endParaRPr sz="2300">
              <a:solidFill>
                <a:schemeClr val="lt1"/>
              </a:solidFill>
            </a:endParaRPr>
          </a:p>
        </p:txBody>
      </p:sp>
      <p:pic>
        <p:nvPicPr>
          <p:cNvPr id="130" name="Google Shape;130;p20" title="Gráfico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34338" y="1597875"/>
            <a:ext cx="5492650" cy="34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1"/>
          <p:cNvPicPr preferRelativeResize="0"/>
          <p:nvPr/>
        </p:nvPicPr>
        <p:blipFill rotWithShape="1">
          <a:blip r:embed="rId3">
            <a:alphaModFix/>
          </a:blip>
          <a:srcRect b="5706" l="22742" r="27923" t="44933"/>
          <a:stretch/>
        </p:blipFill>
        <p:spPr>
          <a:xfrm>
            <a:off x="0" y="0"/>
            <a:ext cx="91613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/>
          <p:nvPr/>
        </p:nvSpPr>
        <p:spPr>
          <a:xfrm>
            <a:off x="91800" y="53025"/>
            <a:ext cx="8976000" cy="7521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500">
                <a:solidFill>
                  <a:schemeClr val="lt1"/>
                </a:solidFill>
              </a:rPr>
              <a:t>Conclusions</a:t>
            </a:r>
            <a:endParaRPr sz="2500">
              <a:solidFill>
                <a:schemeClr val="lt1"/>
              </a:solidFill>
            </a:endParaRPr>
          </a:p>
        </p:txBody>
      </p:sp>
      <p:pic>
        <p:nvPicPr>
          <p:cNvPr id="137" name="Google Shape;13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94125" y="14050"/>
            <a:ext cx="790999" cy="790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/>
          <p:nvPr/>
        </p:nvSpPr>
        <p:spPr>
          <a:xfrm>
            <a:off x="91800" y="1070050"/>
            <a:ext cx="6521400" cy="3923700"/>
          </a:xfrm>
          <a:prstGeom prst="roundRect">
            <a:avLst>
              <a:gd fmla="val 16667" name="adj"/>
            </a:avLst>
          </a:prstGeom>
          <a:solidFill>
            <a:srgbClr val="1E4D22">
              <a:alpha val="44200"/>
            </a:srgbClr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The system achieve the Quality Software Standards of Google Play and Huawei Developers.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It is contributing to achieve the UN Sustainable Development Goals.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The administrative work of teachers is reduced in middle and high school in the Colegio Agustín de Hipona.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es-419" sz="2200">
                <a:solidFill>
                  <a:schemeClr val="lt1"/>
                </a:solidFill>
              </a:rPr>
              <a:t>AI Modules will be implemented in future works.</a:t>
            </a:r>
            <a:endParaRPr sz="2200">
              <a:solidFill>
                <a:schemeClr val="lt1"/>
              </a:solidFill>
            </a:endParaRPr>
          </a:p>
        </p:txBody>
      </p:sp>
      <p:pic>
        <p:nvPicPr>
          <p:cNvPr id="139" name="Google Shape;139;p21"/>
          <p:cNvPicPr preferRelativeResize="0"/>
          <p:nvPr/>
        </p:nvPicPr>
        <p:blipFill rotWithShape="1">
          <a:blip r:embed="rId5">
            <a:alphaModFix/>
          </a:blip>
          <a:srcRect b="7540" l="39690" r="21302" t="23660"/>
          <a:stretch/>
        </p:blipFill>
        <p:spPr>
          <a:xfrm>
            <a:off x="6703875" y="1850687"/>
            <a:ext cx="2381251" cy="2362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