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88" r:id="rId1"/>
  </p:sldMasterIdLst>
  <p:notesMasterIdLst>
    <p:notesMasterId r:id="rId19"/>
  </p:notesMasterIdLst>
  <p:handoutMasterIdLst>
    <p:handoutMasterId r:id="rId20"/>
  </p:handoutMasterIdLst>
  <p:sldIdLst>
    <p:sldId id="382" r:id="rId2"/>
    <p:sldId id="381" r:id="rId3"/>
    <p:sldId id="392" r:id="rId4"/>
    <p:sldId id="387" r:id="rId5"/>
    <p:sldId id="418" r:id="rId6"/>
    <p:sldId id="389" r:id="rId7"/>
    <p:sldId id="419" r:id="rId8"/>
    <p:sldId id="420" r:id="rId9"/>
    <p:sldId id="421" r:id="rId10"/>
    <p:sldId id="422" r:id="rId11"/>
    <p:sldId id="423" r:id="rId12"/>
    <p:sldId id="424" r:id="rId13"/>
    <p:sldId id="425" r:id="rId14"/>
    <p:sldId id="426" r:id="rId15"/>
    <p:sldId id="414" r:id="rId16"/>
    <p:sldId id="417" r:id="rId17"/>
    <p:sldId id="427" r:id="rId18"/>
  </p:sldIdLst>
  <p:sldSz cx="9144000" cy="6858000" type="screen4x3"/>
  <p:notesSz cx="6889750" cy="10020300"/>
  <p:defaultTextStyle>
    <a:defPPr>
      <a:defRPr lang="en-US"/>
    </a:defPPr>
    <a:lvl1pPr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1pPr>
    <a:lvl2pPr marL="4572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2pPr>
    <a:lvl3pPr marL="9144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3pPr>
    <a:lvl4pPr marL="13716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4pPr>
    <a:lvl5pPr marL="1828800" algn="l" rtl="0" eaLnBrk="0" fontAlgn="base" hangingPunct="0">
      <a:spcBef>
        <a:spcPct val="0"/>
      </a:spcBef>
      <a:spcAft>
        <a:spcPct val="0"/>
      </a:spcAft>
      <a:defRPr kern="1200">
        <a:solidFill>
          <a:schemeClr val="tx1"/>
        </a:solidFill>
        <a:latin typeface="Garamond" panose="02020404030301010803" pitchFamily="18" charset="0"/>
        <a:ea typeface="+mn-ea"/>
        <a:cs typeface="+mn-cs"/>
      </a:defRPr>
    </a:lvl5pPr>
    <a:lvl6pPr marL="2286000" algn="l" defTabSz="914400" rtl="0" eaLnBrk="1" latinLnBrk="0" hangingPunct="1">
      <a:defRPr kern="1200">
        <a:solidFill>
          <a:schemeClr val="tx1"/>
        </a:solidFill>
        <a:latin typeface="Garamond" panose="02020404030301010803" pitchFamily="18" charset="0"/>
        <a:ea typeface="+mn-ea"/>
        <a:cs typeface="+mn-cs"/>
      </a:defRPr>
    </a:lvl6pPr>
    <a:lvl7pPr marL="2743200" algn="l" defTabSz="914400" rtl="0" eaLnBrk="1" latinLnBrk="0" hangingPunct="1">
      <a:defRPr kern="1200">
        <a:solidFill>
          <a:schemeClr val="tx1"/>
        </a:solidFill>
        <a:latin typeface="Garamond" panose="02020404030301010803" pitchFamily="18" charset="0"/>
        <a:ea typeface="+mn-ea"/>
        <a:cs typeface="+mn-cs"/>
      </a:defRPr>
    </a:lvl7pPr>
    <a:lvl8pPr marL="3200400" algn="l" defTabSz="914400" rtl="0" eaLnBrk="1" latinLnBrk="0" hangingPunct="1">
      <a:defRPr kern="1200">
        <a:solidFill>
          <a:schemeClr val="tx1"/>
        </a:solidFill>
        <a:latin typeface="Garamond" panose="02020404030301010803" pitchFamily="18" charset="0"/>
        <a:ea typeface="+mn-ea"/>
        <a:cs typeface="+mn-cs"/>
      </a:defRPr>
    </a:lvl8pPr>
    <a:lvl9pPr marL="3657600" algn="l" defTabSz="914400" rtl="0" eaLnBrk="1" latinLnBrk="0" hangingPunct="1">
      <a:defRPr kern="1200">
        <a:solidFill>
          <a:schemeClr val="tx1"/>
        </a:solidFill>
        <a:latin typeface="Garamond" panose="02020404030301010803"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722" autoAdjust="0"/>
  </p:normalViewPr>
  <p:slideViewPr>
    <p:cSldViewPr>
      <p:cViewPr varScale="1">
        <p:scale>
          <a:sx n="101" d="100"/>
          <a:sy n="101" d="100"/>
        </p:scale>
        <p:origin x="1728"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21.xml"/><Relationship Id="rId1" Type="http://schemas.microsoft.com/office/2011/relationships/chartStyle" Target="style21.xml"/></Relationships>
</file>

<file path=ppt/charts/_rels/chart3.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DrO.T\Dropbox\2015%20-%202019%20-%20UoB%20Laptop\MINE\LAPTOP%20Transfer%20-%20Feb%202017\Funding\BAM%20-%20MKE%20-%20Data\Students%20survey%20-%20until%20August%202019\Students%20survey%20-%20until%20August%202019%20-%20v2.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2) What is your gender?</a:t>
            </a:r>
            <a:r>
              <a:rPr lang="en-GB" sz="1800" b="1" i="0" u="none" strike="noStrike" baseline="0"/>
              <a:t>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'A - Background'!$B$17:$D$17</c:f>
              <c:strCache>
                <c:ptCount val="3"/>
                <c:pt idx="0">
                  <c:v>Male</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'A - Background'!$E$16:$H$16</c:f>
              <c:strCache>
                <c:ptCount val="4"/>
                <c:pt idx="0">
                  <c:v>UK-Uni 1</c:v>
                </c:pt>
                <c:pt idx="1">
                  <c:v>UK-Uni 2</c:v>
                </c:pt>
                <c:pt idx="2">
                  <c:v>UK-Uni 3</c:v>
                </c:pt>
                <c:pt idx="3">
                  <c:v>EU-Uni 1</c:v>
                </c:pt>
              </c:strCache>
            </c:strRef>
          </c:cat>
          <c:val>
            <c:numRef>
              <c:f>'A - Background'!$E$17:$H$17</c:f>
              <c:numCache>
                <c:formatCode>General</c:formatCode>
                <c:ptCount val="4"/>
                <c:pt idx="0">
                  <c:v>21</c:v>
                </c:pt>
                <c:pt idx="1">
                  <c:v>13</c:v>
                </c:pt>
                <c:pt idx="2">
                  <c:v>5</c:v>
                </c:pt>
                <c:pt idx="3">
                  <c:v>6</c:v>
                </c:pt>
              </c:numCache>
            </c:numRef>
          </c:val>
          <c:extLst xmlns:c16r2="http://schemas.microsoft.com/office/drawing/2015/06/chart">
            <c:ext xmlns:c16="http://schemas.microsoft.com/office/drawing/2014/chart" uri="{C3380CC4-5D6E-409C-BE32-E72D297353CC}">
              <c16:uniqueId val="{00000000-957F-47E7-8F0C-2C167CA1F998}"/>
            </c:ext>
          </c:extLst>
        </c:ser>
        <c:ser>
          <c:idx val="1"/>
          <c:order val="1"/>
          <c:tx>
            <c:strRef>
              <c:f>'A - Background'!$B$18:$D$18</c:f>
              <c:strCache>
                <c:ptCount val="3"/>
                <c:pt idx="0">
                  <c:v>Female</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'A - Background'!$E$16:$H$16</c:f>
              <c:strCache>
                <c:ptCount val="4"/>
                <c:pt idx="0">
                  <c:v>UK-Uni 1</c:v>
                </c:pt>
                <c:pt idx="1">
                  <c:v>UK-Uni 2</c:v>
                </c:pt>
                <c:pt idx="2">
                  <c:v>UK-Uni 3</c:v>
                </c:pt>
                <c:pt idx="3">
                  <c:v>EU-Uni 1</c:v>
                </c:pt>
              </c:strCache>
            </c:strRef>
          </c:cat>
          <c:val>
            <c:numRef>
              <c:f>'A - Background'!$E$18:$H$18</c:f>
              <c:numCache>
                <c:formatCode>General</c:formatCode>
                <c:ptCount val="4"/>
                <c:pt idx="0">
                  <c:v>44</c:v>
                </c:pt>
                <c:pt idx="1">
                  <c:v>17</c:v>
                </c:pt>
                <c:pt idx="2">
                  <c:v>6</c:v>
                </c:pt>
                <c:pt idx="3">
                  <c:v>7</c:v>
                </c:pt>
              </c:numCache>
            </c:numRef>
          </c:val>
          <c:extLst xmlns:c16r2="http://schemas.microsoft.com/office/drawing/2015/06/chart">
            <c:ext xmlns:c16="http://schemas.microsoft.com/office/drawing/2014/chart" uri="{C3380CC4-5D6E-409C-BE32-E72D297353CC}">
              <c16:uniqueId val="{00000001-957F-47E7-8F0C-2C167CA1F998}"/>
            </c:ext>
          </c:extLst>
        </c:ser>
        <c:ser>
          <c:idx val="2"/>
          <c:order val="2"/>
          <c:tx>
            <c:strRef>
              <c:f>'A - Background'!$B$19:$D$19</c:f>
              <c:strCache>
                <c:ptCount val="3"/>
                <c:pt idx="0">
                  <c:v>Prefer not to say</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'A - Background'!$E$16:$H$16</c:f>
              <c:strCache>
                <c:ptCount val="4"/>
                <c:pt idx="0">
                  <c:v>UK-Uni 1</c:v>
                </c:pt>
                <c:pt idx="1">
                  <c:v>UK-Uni 2</c:v>
                </c:pt>
                <c:pt idx="2">
                  <c:v>UK-Uni 3</c:v>
                </c:pt>
                <c:pt idx="3">
                  <c:v>EU-Uni 1</c:v>
                </c:pt>
              </c:strCache>
            </c:strRef>
          </c:cat>
          <c:val>
            <c:numRef>
              <c:f>'A - Background'!$E$19:$H$19</c:f>
              <c:numCache>
                <c:formatCode>General</c:formatCode>
                <c:ptCount val="4"/>
              </c:numCache>
            </c:numRef>
          </c:val>
          <c:extLst xmlns:c16r2="http://schemas.microsoft.com/office/drawing/2015/06/chart">
            <c:ext xmlns:c16="http://schemas.microsoft.com/office/drawing/2014/chart" uri="{C3380CC4-5D6E-409C-BE32-E72D297353CC}">
              <c16:uniqueId val="{00000002-957F-47E7-8F0C-2C167CA1F998}"/>
            </c:ext>
          </c:extLst>
        </c:ser>
        <c:ser>
          <c:idx val="3"/>
          <c:order val="3"/>
          <c:tx>
            <c:strRef>
              <c:f>'A - Background'!$B$20:$D$20</c:f>
              <c:strCache>
                <c:ptCount val="3"/>
                <c:pt idx="0">
                  <c:v>Other </c:v>
                </c:pt>
              </c:strCache>
            </c:strRef>
          </c:tx>
          <c:spPr>
            <a:solidFill>
              <a:schemeClr val="accent4">
                <a:alpha val="85000"/>
              </a:scheme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'A - Background'!$E$16:$H$16</c:f>
              <c:strCache>
                <c:ptCount val="4"/>
                <c:pt idx="0">
                  <c:v>UK-Uni 1</c:v>
                </c:pt>
                <c:pt idx="1">
                  <c:v>UK-Uni 2</c:v>
                </c:pt>
                <c:pt idx="2">
                  <c:v>UK-Uni 3</c:v>
                </c:pt>
                <c:pt idx="3">
                  <c:v>EU-Uni 1</c:v>
                </c:pt>
              </c:strCache>
            </c:strRef>
          </c:cat>
          <c:val>
            <c:numRef>
              <c:f>'A - Background'!$E$20:$H$20</c:f>
              <c:numCache>
                <c:formatCode>General</c:formatCode>
                <c:ptCount val="4"/>
              </c:numCache>
            </c:numRef>
          </c:val>
          <c:extLst xmlns:c16r2="http://schemas.microsoft.com/office/drawing/2015/06/chart">
            <c:ext xmlns:c16="http://schemas.microsoft.com/office/drawing/2014/chart" uri="{C3380CC4-5D6E-409C-BE32-E72D297353CC}">
              <c16:uniqueId val="{00000003-957F-47E7-8F0C-2C167CA1F998}"/>
            </c:ext>
          </c:extLst>
        </c:ser>
        <c:dLbls>
          <c:showLegendKey val="0"/>
          <c:showVal val="0"/>
          <c:showCatName val="0"/>
          <c:showSerName val="0"/>
          <c:showPercent val="0"/>
          <c:showBubbleSize val="0"/>
        </c:dLbls>
        <c:gapWidth val="65"/>
        <c:shape val="box"/>
        <c:axId val="446051424"/>
        <c:axId val="446048288"/>
        <c:axId val="0"/>
      </c:bar3DChart>
      <c:catAx>
        <c:axId val="44605142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48288"/>
        <c:crosses val="autoZero"/>
        <c:auto val="1"/>
        <c:lblAlgn val="ctr"/>
        <c:lblOffset val="100"/>
        <c:noMultiLvlLbl val="0"/>
      </c:catAx>
      <c:valAx>
        <c:axId val="446048288"/>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51424"/>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9a) I am able to REMEMBER what I learn during my Capstone  - DISSERTATION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CROSS-COMPARISON'!$F$52</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CROSS-COMPARISON'!$B$53:$E$58</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CROSS-COMPARISON'!$F$53:$F$58</c:f>
              <c:numCache>
                <c:formatCode>General</c:formatCode>
                <c:ptCount val="6"/>
                <c:pt idx="0">
                  <c:v>11</c:v>
                </c:pt>
                <c:pt idx="1">
                  <c:v>17</c:v>
                </c:pt>
                <c:pt idx="2">
                  <c:v>5</c:v>
                </c:pt>
                <c:pt idx="3">
                  <c:v>2</c:v>
                </c:pt>
              </c:numCache>
            </c:numRef>
          </c:val>
          <c:extLst xmlns:c16r2="http://schemas.microsoft.com/office/drawing/2015/06/chart">
            <c:ext xmlns:c16="http://schemas.microsoft.com/office/drawing/2014/chart" uri="{C3380CC4-5D6E-409C-BE32-E72D297353CC}">
              <c16:uniqueId val="{00000000-615F-42AF-BBEA-148F259981EF}"/>
            </c:ext>
          </c:extLst>
        </c:ser>
        <c:ser>
          <c:idx val="1"/>
          <c:order val="1"/>
          <c:tx>
            <c:strRef>
              <c:f>'B&amp;C - CROSS-COMPARISON'!$G$52</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CROSS-COMPARISON'!$B$53:$E$58</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CROSS-COMPARISON'!$G$53:$G$58</c:f>
              <c:numCache>
                <c:formatCode>General</c:formatCode>
                <c:ptCount val="6"/>
                <c:pt idx="0">
                  <c:v>5</c:v>
                </c:pt>
                <c:pt idx="1">
                  <c:v>7</c:v>
                </c:pt>
                <c:pt idx="2">
                  <c:v>2</c:v>
                </c:pt>
                <c:pt idx="3">
                  <c:v>1</c:v>
                </c:pt>
                <c:pt idx="4">
                  <c:v>1</c:v>
                </c:pt>
              </c:numCache>
            </c:numRef>
          </c:val>
          <c:extLst xmlns:c16r2="http://schemas.microsoft.com/office/drawing/2015/06/chart">
            <c:ext xmlns:c16="http://schemas.microsoft.com/office/drawing/2014/chart" uri="{C3380CC4-5D6E-409C-BE32-E72D297353CC}">
              <c16:uniqueId val="{00000001-615F-42AF-BBEA-148F259981EF}"/>
            </c:ext>
          </c:extLst>
        </c:ser>
        <c:ser>
          <c:idx val="2"/>
          <c:order val="2"/>
          <c:tx>
            <c:strRef>
              <c:f>'B&amp;C - CROSS-COMPARISON'!$H$52</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CROSS-COMPARISON'!$B$53:$E$58</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CROSS-COMPARISON'!$H$53:$H$58</c:f>
              <c:numCache>
                <c:formatCode>General</c:formatCode>
                <c:ptCount val="6"/>
                <c:pt idx="0">
                  <c:v>1</c:v>
                </c:pt>
                <c:pt idx="1">
                  <c:v>3</c:v>
                </c:pt>
                <c:pt idx="2">
                  <c:v>3</c:v>
                </c:pt>
              </c:numCache>
            </c:numRef>
          </c:val>
          <c:extLst xmlns:c16r2="http://schemas.microsoft.com/office/drawing/2015/06/chart">
            <c:ext xmlns:c16="http://schemas.microsoft.com/office/drawing/2014/chart" uri="{C3380CC4-5D6E-409C-BE32-E72D297353CC}">
              <c16:uniqueId val="{00000002-615F-42AF-BBEA-148F259981EF}"/>
            </c:ext>
          </c:extLst>
        </c:ser>
        <c:ser>
          <c:idx val="3"/>
          <c:order val="3"/>
          <c:tx>
            <c:strRef>
              <c:f>'B&amp;C - CROSS-COMPARISON'!$I$52</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CROSS-COMPARISON'!$B$53:$E$58</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CROSS-COMPARISON'!$I$53:$I$58</c:f>
              <c:numCache>
                <c:formatCode>General</c:formatCode>
                <c:ptCount val="6"/>
                <c:pt idx="1">
                  <c:v>1</c:v>
                </c:pt>
              </c:numCache>
            </c:numRef>
          </c:val>
          <c:extLst xmlns:c16r2="http://schemas.microsoft.com/office/drawing/2015/06/chart">
            <c:ext xmlns:c16="http://schemas.microsoft.com/office/drawing/2014/chart" uri="{C3380CC4-5D6E-409C-BE32-E72D297353CC}">
              <c16:uniqueId val="{00000003-615F-42AF-BBEA-148F259981EF}"/>
            </c:ext>
          </c:extLst>
        </c:ser>
        <c:dLbls>
          <c:showLegendKey val="0"/>
          <c:showVal val="0"/>
          <c:showCatName val="0"/>
          <c:showSerName val="0"/>
          <c:showPercent val="0"/>
          <c:showBubbleSize val="0"/>
        </c:dLbls>
        <c:gapWidth val="150"/>
        <c:shape val="box"/>
        <c:axId val="446039272"/>
        <c:axId val="446042800"/>
        <c:axId val="0"/>
      </c:bar3DChart>
      <c:catAx>
        <c:axId val="44603927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42800"/>
        <c:crosses val="autoZero"/>
        <c:auto val="1"/>
        <c:lblAlgn val="ctr"/>
        <c:lblOffset val="100"/>
        <c:noMultiLvlLbl val="0"/>
      </c:catAx>
      <c:valAx>
        <c:axId val="44604280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39272"/>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a:t>9b) I am able to REMEMBER what I learn during my Capstone - EXPERIENTIAL (LP/PP) </a:t>
            </a:r>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CROSS-COMPARISON'!$S$52</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CROSS-COMPARISON'!$P$53:$R$58</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CROSS-COMPARISON'!$S$53:$S$58</c:f>
              <c:numCache>
                <c:formatCode>General</c:formatCode>
                <c:ptCount val="6"/>
                <c:pt idx="0">
                  <c:v>11</c:v>
                </c:pt>
                <c:pt idx="1">
                  <c:v>16</c:v>
                </c:pt>
                <c:pt idx="2">
                  <c:v>2</c:v>
                </c:pt>
                <c:pt idx="3">
                  <c:v>1</c:v>
                </c:pt>
              </c:numCache>
            </c:numRef>
          </c:val>
          <c:extLst xmlns:c16r2="http://schemas.microsoft.com/office/drawing/2015/06/chart">
            <c:ext xmlns:c16="http://schemas.microsoft.com/office/drawing/2014/chart" uri="{C3380CC4-5D6E-409C-BE32-E72D297353CC}">
              <c16:uniqueId val="{00000000-4429-4A87-AB84-19EF7F3E26D7}"/>
            </c:ext>
          </c:extLst>
        </c:ser>
        <c:ser>
          <c:idx val="1"/>
          <c:order val="1"/>
          <c:tx>
            <c:strRef>
              <c:f>'B&amp;C - CROSS-COMPARISON'!$T$52</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CROSS-COMPARISON'!$P$53:$R$58</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CROSS-COMPARISON'!$T$53:$T$58</c:f>
              <c:numCache>
                <c:formatCode>General</c:formatCode>
                <c:ptCount val="6"/>
                <c:pt idx="0">
                  <c:v>3</c:v>
                </c:pt>
                <c:pt idx="1">
                  <c:v>3</c:v>
                </c:pt>
                <c:pt idx="2">
                  <c:v>2</c:v>
                </c:pt>
                <c:pt idx="5">
                  <c:v>6</c:v>
                </c:pt>
              </c:numCache>
            </c:numRef>
          </c:val>
          <c:extLst xmlns:c16r2="http://schemas.microsoft.com/office/drawing/2015/06/chart">
            <c:ext xmlns:c16="http://schemas.microsoft.com/office/drawing/2014/chart" uri="{C3380CC4-5D6E-409C-BE32-E72D297353CC}">
              <c16:uniqueId val="{00000001-4429-4A87-AB84-19EF7F3E26D7}"/>
            </c:ext>
          </c:extLst>
        </c:ser>
        <c:ser>
          <c:idx val="2"/>
          <c:order val="2"/>
          <c:tx>
            <c:strRef>
              <c:f>'B&amp;C - CROSS-COMPARISON'!$U$52</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CROSS-COMPARISON'!$P$53:$R$58</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CROSS-COMPARISON'!$U$53:$U$58</c:f>
              <c:numCache>
                <c:formatCode>General</c:formatCode>
                <c:ptCount val="6"/>
                <c:pt idx="1">
                  <c:v>1</c:v>
                </c:pt>
                <c:pt idx="2">
                  <c:v>1</c:v>
                </c:pt>
                <c:pt idx="3">
                  <c:v>1</c:v>
                </c:pt>
                <c:pt idx="5">
                  <c:v>1</c:v>
                </c:pt>
              </c:numCache>
            </c:numRef>
          </c:val>
          <c:extLst xmlns:c16r2="http://schemas.microsoft.com/office/drawing/2015/06/chart">
            <c:ext xmlns:c16="http://schemas.microsoft.com/office/drawing/2014/chart" uri="{C3380CC4-5D6E-409C-BE32-E72D297353CC}">
              <c16:uniqueId val="{00000002-4429-4A87-AB84-19EF7F3E26D7}"/>
            </c:ext>
          </c:extLst>
        </c:ser>
        <c:ser>
          <c:idx val="3"/>
          <c:order val="3"/>
          <c:tx>
            <c:strRef>
              <c:f>'B&amp;C - CROSS-COMPARISON'!$V$52</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CROSS-COMPARISON'!$P$53:$R$58</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CROSS-COMPARISON'!$V$53:$V$58</c:f>
              <c:numCache>
                <c:formatCode>General</c:formatCode>
                <c:ptCount val="6"/>
                <c:pt idx="0">
                  <c:v>4</c:v>
                </c:pt>
                <c:pt idx="1">
                  <c:v>6</c:v>
                </c:pt>
                <c:pt idx="2">
                  <c:v>1</c:v>
                </c:pt>
                <c:pt idx="3">
                  <c:v>1</c:v>
                </c:pt>
              </c:numCache>
            </c:numRef>
          </c:val>
          <c:extLst xmlns:c16r2="http://schemas.microsoft.com/office/drawing/2015/06/chart">
            <c:ext xmlns:c16="http://schemas.microsoft.com/office/drawing/2014/chart" uri="{C3380CC4-5D6E-409C-BE32-E72D297353CC}">
              <c16:uniqueId val="{00000003-4429-4A87-AB84-19EF7F3E26D7}"/>
            </c:ext>
          </c:extLst>
        </c:ser>
        <c:dLbls>
          <c:showLegendKey val="0"/>
          <c:showVal val="0"/>
          <c:showCatName val="0"/>
          <c:showSerName val="0"/>
          <c:showPercent val="0"/>
          <c:showBubbleSize val="0"/>
        </c:dLbls>
        <c:gapWidth val="150"/>
        <c:shape val="box"/>
        <c:axId val="446037312"/>
        <c:axId val="446033784"/>
        <c:axId val="0"/>
      </c:bar3DChart>
      <c:catAx>
        <c:axId val="44603731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33784"/>
        <c:crosses val="autoZero"/>
        <c:auto val="1"/>
        <c:lblAlgn val="ctr"/>
        <c:lblOffset val="100"/>
        <c:noMultiLvlLbl val="0"/>
      </c:catAx>
      <c:valAx>
        <c:axId val="446033784"/>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37312"/>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10a) I UNDERSTAND what I learn during my Capstone  - DISSERTATION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CROSS-COMPARISON'!$F$69</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CROSS-COMPARISON'!$B$70:$E$75</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CROSS-COMPARISON'!$F$70:$F$75</c:f>
              <c:numCache>
                <c:formatCode>General</c:formatCode>
                <c:ptCount val="6"/>
                <c:pt idx="0">
                  <c:v>8</c:v>
                </c:pt>
                <c:pt idx="1">
                  <c:v>21</c:v>
                </c:pt>
                <c:pt idx="2">
                  <c:v>5</c:v>
                </c:pt>
                <c:pt idx="5">
                  <c:v>1</c:v>
                </c:pt>
              </c:numCache>
            </c:numRef>
          </c:val>
          <c:extLst xmlns:c16r2="http://schemas.microsoft.com/office/drawing/2015/06/chart">
            <c:ext xmlns:c16="http://schemas.microsoft.com/office/drawing/2014/chart" uri="{C3380CC4-5D6E-409C-BE32-E72D297353CC}">
              <c16:uniqueId val="{00000000-9973-434E-BFC6-6C5CCC0B89AD}"/>
            </c:ext>
          </c:extLst>
        </c:ser>
        <c:ser>
          <c:idx val="1"/>
          <c:order val="1"/>
          <c:tx>
            <c:strRef>
              <c:f>'B&amp;C - CROSS-COMPARISON'!$G$69</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CROSS-COMPARISON'!$B$70:$E$75</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CROSS-COMPARISON'!$G$70:$G$75</c:f>
              <c:numCache>
                <c:formatCode>General</c:formatCode>
                <c:ptCount val="6"/>
                <c:pt idx="0">
                  <c:v>3</c:v>
                </c:pt>
                <c:pt idx="1">
                  <c:v>10</c:v>
                </c:pt>
                <c:pt idx="2">
                  <c:v>1</c:v>
                </c:pt>
                <c:pt idx="3">
                  <c:v>2</c:v>
                </c:pt>
              </c:numCache>
            </c:numRef>
          </c:val>
          <c:extLst xmlns:c16r2="http://schemas.microsoft.com/office/drawing/2015/06/chart">
            <c:ext xmlns:c16="http://schemas.microsoft.com/office/drawing/2014/chart" uri="{C3380CC4-5D6E-409C-BE32-E72D297353CC}">
              <c16:uniqueId val="{00000001-9973-434E-BFC6-6C5CCC0B89AD}"/>
            </c:ext>
          </c:extLst>
        </c:ser>
        <c:ser>
          <c:idx val="2"/>
          <c:order val="2"/>
          <c:tx>
            <c:strRef>
              <c:f>'B&amp;C - CROSS-COMPARISON'!$H$69</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CROSS-COMPARISON'!$B$70:$E$75</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CROSS-COMPARISON'!$H$70:$H$75</c:f>
              <c:numCache>
                <c:formatCode>General</c:formatCode>
                <c:ptCount val="6"/>
                <c:pt idx="0">
                  <c:v>1</c:v>
                </c:pt>
                <c:pt idx="1">
                  <c:v>3</c:v>
                </c:pt>
                <c:pt idx="2">
                  <c:v>1</c:v>
                </c:pt>
                <c:pt idx="3">
                  <c:v>2</c:v>
                </c:pt>
              </c:numCache>
            </c:numRef>
          </c:val>
          <c:extLst xmlns:c16r2="http://schemas.microsoft.com/office/drawing/2015/06/chart">
            <c:ext xmlns:c16="http://schemas.microsoft.com/office/drawing/2014/chart" uri="{C3380CC4-5D6E-409C-BE32-E72D297353CC}">
              <c16:uniqueId val="{00000002-9973-434E-BFC6-6C5CCC0B89AD}"/>
            </c:ext>
          </c:extLst>
        </c:ser>
        <c:ser>
          <c:idx val="3"/>
          <c:order val="3"/>
          <c:tx>
            <c:strRef>
              <c:f>'B&amp;C - CROSS-COMPARISON'!$I$69</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CROSS-COMPARISON'!$B$70:$E$75</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CROSS-COMPARISON'!$I$70:$I$75</c:f>
              <c:numCache>
                <c:formatCode>General</c:formatCode>
                <c:ptCount val="6"/>
                <c:pt idx="1">
                  <c:v>1</c:v>
                </c:pt>
              </c:numCache>
            </c:numRef>
          </c:val>
          <c:extLst xmlns:c16r2="http://schemas.microsoft.com/office/drawing/2015/06/chart">
            <c:ext xmlns:c16="http://schemas.microsoft.com/office/drawing/2014/chart" uri="{C3380CC4-5D6E-409C-BE32-E72D297353CC}">
              <c16:uniqueId val="{00000003-9973-434E-BFC6-6C5CCC0B89AD}"/>
            </c:ext>
          </c:extLst>
        </c:ser>
        <c:dLbls>
          <c:showLegendKey val="0"/>
          <c:showVal val="0"/>
          <c:showCatName val="0"/>
          <c:showSerName val="0"/>
          <c:showPercent val="0"/>
          <c:showBubbleSize val="0"/>
        </c:dLbls>
        <c:gapWidth val="150"/>
        <c:shape val="box"/>
        <c:axId val="446037704"/>
        <c:axId val="446043584"/>
        <c:axId val="0"/>
      </c:bar3DChart>
      <c:catAx>
        <c:axId val="44603770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43584"/>
        <c:crosses val="autoZero"/>
        <c:auto val="1"/>
        <c:lblAlgn val="ctr"/>
        <c:lblOffset val="100"/>
        <c:noMultiLvlLbl val="0"/>
      </c:catAx>
      <c:valAx>
        <c:axId val="446043584"/>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37704"/>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10b) I UNDERSTAND what I learn during my Capstone - EXPERIENTIAL (LP/PP)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CROSS-COMPARISON'!$S$69</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CROSS-COMPARISON'!$P$70:$R$75</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CROSS-COMPARISON'!$S$70:$S$75</c:f>
              <c:numCache>
                <c:formatCode>General</c:formatCode>
                <c:ptCount val="6"/>
                <c:pt idx="0">
                  <c:v>10</c:v>
                </c:pt>
                <c:pt idx="1">
                  <c:v>15</c:v>
                </c:pt>
                <c:pt idx="2">
                  <c:v>2</c:v>
                </c:pt>
                <c:pt idx="5">
                  <c:v>3</c:v>
                </c:pt>
              </c:numCache>
            </c:numRef>
          </c:val>
          <c:extLst xmlns:c16r2="http://schemas.microsoft.com/office/drawing/2015/06/chart">
            <c:ext xmlns:c16="http://schemas.microsoft.com/office/drawing/2014/chart" uri="{C3380CC4-5D6E-409C-BE32-E72D297353CC}">
              <c16:uniqueId val="{00000000-CD20-4C73-A415-75122B502D53}"/>
            </c:ext>
          </c:extLst>
        </c:ser>
        <c:ser>
          <c:idx val="1"/>
          <c:order val="1"/>
          <c:tx>
            <c:strRef>
              <c:f>'B&amp;C - CROSS-COMPARISON'!$T$69</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CROSS-COMPARISON'!$P$70:$R$75</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CROSS-COMPARISON'!$T$70:$T$75</c:f>
              <c:numCache>
                <c:formatCode>General</c:formatCode>
                <c:ptCount val="6"/>
                <c:pt idx="0">
                  <c:v>2</c:v>
                </c:pt>
                <c:pt idx="1">
                  <c:v>4</c:v>
                </c:pt>
                <c:pt idx="2">
                  <c:v>1</c:v>
                </c:pt>
                <c:pt idx="3">
                  <c:v>1</c:v>
                </c:pt>
                <c:pt idx="5">
                  <c:v>6</c:v>
                </c:pt>
              </c:numCache>
            </c:numRef>
          </c:val>
          <c:extLst xmlns:c16r2="http://schemas.microsoft.com/office/drawing/2015/06/chart">
            <c:ext xmlns:c16="http://schemas.microsoft.com/office/drawing/2014/chart" uri="{C3380CC4-5D6E-409C-BE32-E72D297353CC}">
              <c16:uniqueId val="{00000001-CD20-4C73-A415-75122B502D53}"/>
            </c:ext>
          </c:extLst>
        </c:ser>
        <c:ser>
          <c:idx val="2"/>
          <c:order val="2"/>
          <c:tx>
            <c:strRef>
              <c:f>'B&amp;C - CROSS-COMPARISON'!$U$69</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CROSS-COMPARISON'!$P$70:$R$75</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CROSS-COMPARISON'!$U$70:$U$75</c:f>
              <c:numCache>
                <c:formatCode>General</c:formatCode>
                <c:ptCount val="6"/>
                <c:pt idx="1">
                  <c:v>1</c:v>
                </c:pt>
                <c:pt idx="2">
                  <c:v>1</c:v>
                </c:pt>
                <c:pt idx="3">
                  <c:v>1</c:v>
                </c:pt>
                <c:pt idx="5">
                  <c:v>1</c:v>
                </c:pt>
              </c:numCache>
            </c:numRef>
          </c:val>
          <c:extLst xmlns:c16r2="http://schemas.microsoft.com/office/drawing/2015/06/chart">
            <c:ext xmlns:c16="http://schemas.microsoft.com/office/drawing/2014/chart" uri="{C3380CC4-5D6E-409C-BE32-E72D297353CC}">
              <c16:uniqueId val="{00000002-CD20-4C73-A415-75122B502D53}"/>
            </c:ext>
          </c:extLst>
        </c:ser>
        <c:ser>
          <c:idx val="3"/>
          <c:order val="3"/>
          <c:tx>
            <c:strRef>
              <c:f>'B&amp;C - CROSS-COMPARISON'!$V$69</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CROSS-COMPARISON'!$P$70:$R$75</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CROSS-COMPARISON'!$V$70:$V$75</c:f>
              <c:numCache>
                <c:formatCode>General</c:formatCode>
                <c:ptCount val="6"/>
                <c:pt idx="0">
                  <c:v>5</c:v>
                </c:pt>
                <c:pt idx="1">
                  <c:v>4</c:v>
                </c:pt>
                <c:pt idx="2">
                  <c:v>2</c:v>
                </c:pt>
                <c:pt idx="3">
                  <c:v>1</c:v>
                </c:pt>
              </c:numCache>
            </c:numRef>
          </c:val>
          <c:extLst xmlns:c16r2="http://schemas.microsoft.com/office/drawing/2015/06/chart">
            <c:ext xmlns:c16="http://schemas.microsoft.com/office/drawing/2014/chart" uri="{C3380CC4-5D6E-409C-BE32-E72D297353CC}">
              <c16:uniqueId val="{00000003-CD20-4C73-A415-75122B502D53}"/>
            </c:ext>
          </c:extLst>
        </c:ser>
        <c:dLbls>
          <c:showLegendKey val="0"/>
          <c:showVal val="0"/>
          <c:showCatName val="0"/>
          <c:showSerName val="0"/>
          <c:showPercent val="0"/>
          <c:showBubbleSize val="0"/>
        </c:dLbls>
        <c:gapWidth val="150"/>
        <c:shape val="box"/>
        <c:axId val="446034568"/>
        <c:axId val="446036920"/>
        <c:axId val="0"/>
      </c:bar3DChart>
      <c:catAx>
        <c:axId val="4460345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36920"/>
        <c:crosses val="autoZero"/>
        <c:auto val="1"/>
        <c:lblAlgn val="ctr"/>
        <c:lblOffset val="100"/>
        <c:noMultiLvlLbl val="0"/>
      </c:catAx>
      <c:valAx>
        <c:axId val="44603692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34568"/>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11a) I can APPLY or use the knowledge gained from my capstone  - DISSERTATION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CROSS-COMPARISON'!$F$83</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CROSS-COMPARISON'!$B$84:$E$89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CROSS-COMPARISON'!$F$84:$F$89</c:f>
              <c:numCache>
                <c:formatCode>General</c:formatCode>
                <c:ptCount val="6"/>
                <c:pt idx="0">
                  <c:v>7</c:v>
                </c:pt>
                <c:pt idx="1">
                  <c:v>17</c:v>
                </c:pt>
                <c:pt idx="2">
                  <c:v>9</c:v>
                </c:pt>
                <c:pt idx="3">
                  <c:v>1</c:v>
                </c:pt>
                <c:pt idx="5">
                  <c:v>1</c:v>
                </c:pt>
              </c:numCache>
            </c:numRef>
          </c:val>
          <c:extLst xmlns:c16r2="http://schemas.microsoft.com/office/drawing/2015/06/chart">
            <c:ext xmlns:c16="http://schemas.microsoft.com/office/drawing/2014/chart" uri="{C3380CC4-5D6E-409C-BE32-E72D297353CC}">
              <c16:uniqueId val="{00000000-A8F8-40A4-A509-DD6F9627FD5E}"/>
            </c:ext>
          </c:extLst>
        </c:ser>
        <c:ser>
          <c:idx val="1"/>
          <c:order val="1"/>
          <c:tx>
            <c:strRef>
              <c:f>'B&amp;C - CROSS-COMPARISON'!$G$83</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CROSS-COMPARISON'!$B$84:$E$89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CROSS-COMPARISON'!$G$84:$G$89</c:f>
              <c:numCache>
                <c:formatCode>General</c:formatCode>
                <c:ptCount val="6"/>
                <c:pt idx="0">
                  <c:v>4</c:v>
                </c:pt>
                <c:pt idx="1">
                  <c:v>7</c:v>
                </c:pt>
                <c:pt idx="2">
                  <c:v>3</c:v>
                </c:pt>
                <c:pt idx="3">
                  <c:v>2</c:v>
                </c:pt>
              </c:numCache>
            </c:numRef>
          </c:val>
          <c:extLst xmlns:c16r2="http://schemas.microsoft.com/office/drawing/2015/06/chart">
            <c:ext xmlns:c16="http://schemas.microsoft.com/office/drawing/2014/chart" uri="{C3380CC4-5D6E-409C-BE32-E72D297353CC}">
              <c16:uniqueId val="{00000001-A8F8-40A4-A509-DD6F9627FD5E}"/>
            </c:ext>
          </c:extLst>
        </c:ser>
        <c:ser>
          <c:idx val="2"/>
          <c:order val="2"/>
          <c:tx>
            <c:strRef>
              <c:f>'B&amp;C - CROSS-COMPARISON'!$H$83</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CROSS-COMPARISON'!$B$84:$E$89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CROSS-COMPARISON'!$H$84:$H$89</c:f>
              <c:numCache>
                <c:formatCode>General</c:formatCode>
                <c:ptCount val="6"/>
                <c:pt idx="0">
                  <c:v>1</c:v>
                </c:pt>
                <c:pt idx="1">
                  <c:v>3</c:v>
                </c:pt>
                <c:pt idx="2">
                  <c:v>3</c:v>
                </c:pt>
              </c:numCache>
            </c:numRef>
          </c:val>
          <c:extLst xmlns:c16r2="http://schemas.microsoft.com/office/drawing/2015/06/chart">
            <c:ext xmlns:c16="http://schemas.microsoft.com/office/drawing/2014/chart" uri="{C3380CC4-5D6E-409C-BE32-E72D297353CC}">
              <c16:uniqueId val="{00000002-A8F8-40A4-A509-DD6F9627FD5E}"/>
            </c:ext>
          </c:extLst>
        </c:ser>
        <c:ser>
          <c:idx val="3"/>
          <c:order val="3"/>
          <c:tx>
            <c:strRef>
              <c:f>'B&amp;C - CROSS-COMPARISON'!$I$83</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CROSS-COMPARISON'!$B$84:$E$89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CROSS-COMPARISON'!$I$84:$I$89</c:f>
              <c:numCache>
                <c:formatCode>General</c:formatCode>
                <c:ptCount val="6"/>
                <c:pt idx="1">
                  <c:v>1</c:v>
                </c:pt>
              </c:numCache>
            </c:numRef>
          </c:val>
          <c:extLst xmlns:c16r2="http://schemas.microsoft.com/office/drawing/2015/06/chart">
            <c:ext xmlns:c16="http://schemas.microsoft.com/office/drawing/2014/chart" uri="{C3380CC4-5D6E-409C-BE32-E72D297353CC}">
              <c16:uniqueId val="{00000003-A8F8-40A4-A509-DD6F9627FD5E}"/>
            </c:ext>
          </c:extLst>
        </c:ser>
        <c:dLbls>
          <c:showLegendKey val="0"/>
          <c:showVal val="0"/>
          <c:showCatName val="0"/>
          <c:showSerName val="0"/>
          <c:showPercent val="0"/>
          <c:showBubbleSize val="0"/>
        </c:dLbls>
        <c:gapWidth val="150"/>
        <c:shape val="box"/>
        <c:axId val="446039664"/>
        <c:axId val="446040840"/>
        <c:axId val="0"/>
      </c:bar3DChart>
      <c:catAx>
        <c:axId val="44603966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40840"/>
        <c:crosses val="autoZero"/>
        <c:auto val="1"/>
        <c:lblAlgn val="ctr"/>
        <c:lblOffset val="100"/>
        <c:noMultiLvlLbl val="0"/>
      </c:catAx>
      <c:valAx>
        <c:axId val="44604084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39664"/>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11b) I can APPLY or use the knowledge gained from my capstone - EXPERIENTIAL (LP/PP)</a:t>
            </a:r>
            <a:r>
              <a:rPr lang="en-GB" sz="1800" b="1" i="0" u="none" strike="noStrike" baseline="0"/>
              <a:t>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CROSS-COMPARISON'!$S$83</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CROSS-COMPARISON'!$P$84:$R$89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CROSS-COMPARISON'!$S$84:$S$89</c:f>
              <c:numCache>
                <c:formatCode>General</c:formatCode>
                <c:ptCount val="6"/>
                <c:pt idx="0">
                  <c:v>11</c:v>
                </c:pt>
                <c:pt idx="1">
                  <c:v>12</c:v>
                </c:pt>
                <c:pt idx="2">
                  <c:v>4</c:v>
                </c:pt>
                <c:pt idx="5">
                  <c:v>3</c:v>
                </c:pt>
              </c:numCache>
            </c:numRef>
          </c:val>
          <c:extLst xmlns:c16r2="http://schemas.microsoft.com/office/drawing/2015/06/chart">
            <c:ext xmlns:c16="http://schemas.microsoft.com/office/drawing/2014/chart" uri="{C3380CC4-5D6E-409C-BE32-E72D297353CC}">
              <c16:uniqueId val="{00000000-2E72-49AF-AA53-1BE996A31517}"/>
            </c:ext>
          </c:extLst>
        </c:ser>
        <c:ser>
          <c:idx val="1"/>
          <c:order val="1"/>
          <c:tx>
            <c:strRef>
              <c:f>'B&amp;C - CROSS-COMPARISON'!$T$83</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CROSS-COMPARISON'!$P$84:$R$89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CROSS-COMPARISON'!$T$84:$T$89</c:f>
              <c:numCache>
                <c:formatCode>General</c:formatCode>
                <c:ptCount val="6"/>
                <c:pt idx="0">
                  <c:v>2</c:v>
                </c:pt>
                <c:pt idx="1">
                  <c:v>5</c:v>
                </c:pt>
                <c:pt idx="2">
                  <c:v>1</c:v>
                </c:pt>
                <c:pt idx="5">
                  <c:v>6</c:v>
                </c:pt>
              </c:numCache>
            </c:numRef>
          </c:val>
          <c:extLst xmlns:c16r2="http://schemas.microsoft.com/office/drawing/2015/06/chart">
            <c:ext xmlns:c16="http://schemas.microsoft.com/office/drawing/2014/chart" uri="{C3380CC4-5D6E-409C-BE32-E72D297353CC}">
              <c16:uniqueId val="{00000001-2E72-49AF-AA53-1BE996A31517}"/>
            </c:ext>
          </c:extLst>
        </c:ser>
        <c:ser>
          <c:idx val="2"/>
          <c:order val="2"/>
          <c:tx>
            <c:strRef>
              <c:f>'B&amp;C - CROSS-COMPARISON'!$U$83</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CROSS-COMPARISON'!$P$84:$R$89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CROSS-COMPARISON'!$U$84:$U$89</c:f>
              <c:numCache>
                <c:formatCode>General</c:formatCode>
                <c:ptCount val="6"/>
                <c:pt idx="0">
                  <c:v>1</c:v>
                </c:pt>
                <c:pt idx="1">
                  <c:v>1</c:v>
                </c:pt>
                <c:pt idx="2">
                  <c:v>1</c:v>
                </c:pt>
                <c:pt idx="5">
                  <c:v>1</c:v>
                </c:pt>
              </c:numCache>
            </c:numRef>
          </c:val>
          <c:extLst xmlns:c16r2="http://schemas.microsoft.com/office/drawing/2015/06/chart">
            <c:ext xmlns:c16="http://schemas.microsoft.com/office/drawing/2014/chart" uri="{C3380CC4-5D6E-409C-BE32-E72D297353CC}">
              <c16:uniqueId val="{00000002-2E72-49AF-AA53-1BE996A31517}"/>
            </c:ext>
          </c:extLst>
        </c:ser>
        <c:ser>
          <c:idx val="3"/>
          <c:order val="3"/>
          <c:tx>
            <c:strRef>
              <c:f>'B&amp;C - CROSS-COMPARISON'!$V$83</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CROSS-COMPARISON'!$P$84:$R$89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CROSS-COMPARISON'!$V$84:$V$89</c:f>
              <c:numCache>
                <c:formatCode>General</c:formatCode>
                <c:ptCount val="6"/>
                <c:pt idx="0">
                  <c:v>3</c:v>
                </c:pt>
                <c:pt idx="1">
                  <c:v>5</c:v>
                </c:pt>
                <c:pt idx="2">
                  <c:v>3</c:v>
                </c:pt>
                <c:pt idx="4">
                  <c:v>1</c:v>
                </c:pt>
              </c:numCache>
            </c:numRef>
          </c:val>
          <c:extLst xmlns:c16r2="http://schemas.microsoft.com/office/drawing/2015/06/chart">
            <c:ext xmlns:c16="http://schemas.microsoft.com/office/drawing/2014/chart" uri="{C3380CC4-5D6E-409C-BE32-E72D297353CC}">
              <c16:uniqueId val="{00000003-2E72-49AF-AA53-1BE996A31517}"/>
            </c:ext>
          </c:extLst>
        </c:ser>
        <c:dLbls>
          <c:showLegendKey val="0"/>
          <c:showVal val="0"/>
          <c:showCatName val="0"/>
          <c:showSerName val="0"/>
          <c:showPercent val="0"/>
          <c:showBubbleSize val="0"/>
        </c:dLbls>
        <c:gapWidth val="150"/>
        <c:shape val="box"/>
        <c:axId val="446038096"/>
        <c:axId val="424483992"/>
        <c:axId val="0"/>
      </c:bar3DChart>
      <c:catAx>
        <c:axId val="44603809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24483992"/>
        <c:crosses val="autoZero"/>
        <c:auto val="1"/>
        <c:lblAlgn val="ctr"/>
        <c:lblOffset val="100"/>
        <c:noMultiLvlLbl val="0"/>
      </c:catAx>
      <c:valAx>
        <c:axId val="424483992"/>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38096"/>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12a) I have the ability to ANALYSE issues properly through my Capstone experience  - DISSERTATION</a:t>
            </a:r>
            <a:r>
              <a:rPr lang="en-GB" sz="1800" b="1" i="0" u="none" strike="noStrike" baseline="0"/>
              <a:t>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CROSS-COMPARISON'!$F$103</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CROSS-COMPARISON'!$B$104:$E$109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CROSS-COMPARISON'!$F$104:$F$109</c:f>
              <c:numCache>
                <c:formatCode>General</c:formatCode>
                <c:ptCount val="6"/>
                <c:pt idx="0">
                  <c:v>7</c:v>
                </c:pt>
                <c:pt idx="1">
                  <c:v>20</c:v>
                </c:pt>
                <c:pt idx="2">
                  <c:v>7</c:v>
                </c:pt>
                <c:pt idx="5">
                  <c:v>1</c:v>
                </c:pt>
              </c:numCache>
            </c:numRef>
          </c:val>
          <c:extLst xmlns:c16r2="http://schemas.microsoft.com/office/drawing/2015/06/chart">
            <c:ext xmlns:c16="http://schemas.microsoft.com/office/drawing/2014/chart" uri="{C3380CC4-5D6E-409C-BE32-E72D297353CC}">
              <c16:uniqueId val="{00000000-83AF-4C1E-9717-780332BAC07E}"/>
            </c:ext>
          </c:extLst>
        </c:ser>
        <c:ser>
          <c:idx val="1"/>
          <c:order val="1"/>
          <c:tx>
            <c:strRef>
              <c:f>'B&amp;C - CROSS-COMPARISON'!$G$103</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CROSS-COMPARISON'!$B$104:$E$109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CROSS-COMPARISON'!$G$104:$G$109</c:f>
              <c:numCache>
                <c:formatCode>General</c:formatCode>
                <c:ptCount val="6"/>
                <c:pt idx="0">
                  <c:v>4</c:v>
                </c:pt>
                <c:pt idx="1">
                  <c:v>9</c:v>
                </c:pt>
                <c:pt idx="2">
                  <c:v>1</c:v>
                </c:pt>
                <c:pt idx="3">
                  <c:v>2</c:v>
                </c:pt>
              </c:numCache>
            </c:numRef>
          </c:val>
          <c:extLst xmlns:c16r2="http://schemas.microsoft.com/office/drawing/2015/06/chart">
            <c:ext xmlns:c16="http://schemas.microsoft.com/office/drawing/2014/chart" uri="{C3380CC4-5D6E-409C-BE32-E72D297353CC}">
              <c16:uniqueId val="{00000001-83AF-4C1E-9717-780332BAC07E}"/>
            </c:ext>
          </c:extLst>
        </c:ser>
        <c:ser>
          <c:idx val="2"/>
          <c:order val="2"/>
          <c:tx>
            <c:strRef>
              <c:f>'B&amp;C - CROSS-COMPARISON'!$H$103</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CROSS-COMPARISON'!$B$104:$E$109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CROSS-COMPARISON'!$H$104:$H$109</c:f>
              <c:numCache>
                <c:formatCode>General</c:formatCode>
                <c:ptCount val="6"/>
                <c:pt idx="0">
                  <c:v>1</c:v>
                </c:pt>
                <c:pt idx="1">
                  <c:v>5</c:v>
                </c:pt>
                <c:pt idx="2">
                  <c:v>1</c:v>
                </c:pt>
              </c:numCache>
            </c:numRef>
          </c:val>
          <c:extLst xmlns:c16r2="http://schemas.microsoft.com/office/drawing/2015/06/chart">
            <c:ext xmlns:c16="http://schemas.microsoft.com/office/drawing/2014/chart" uri="{C3380CC4-5D6E-409C-BE32-E72D297353CC}">
              <c16:uniqueId val="{00000002-83AF-4C1E-9717-780332BAC07E}"/>
            </c:ext>
          </c:extLst>
        </c:ser>
        <c:ser>
          <c:idx val="3"/>
          <c:order val="3"/>
          <c:tx>
            <c:strRef>
              <c:f>'B&amp;C - CROSS-COMPARISON'!$I$103</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CROSS-COMPARISON'!$B$104:$E$109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CROSS-COMPARISON'!$I$104:$I$109</c:f>
              <c:numCache>
                <c:formatCode>General</c:formatCode>
                <c:ptCount val="6"/>
                <c:pt idx="1">
                  <c:v>1</c:v>
                </c:pt>
              </c:numCache>
            </c:numRef>
          </c:val>
          <c:extLst xmlns:c16r2="http://schemas.microsoft.com/office/drawing/2015/06/chart">
            <c:ext xmlns:c16="http://schemas.microsoft.com/office/drawing/2014/chart" uri="{C3380CC4-5D6E-409C-BE32-E72D297353CC}">
              <c16:uniqueId val="{00000003-83AF-4C1E-9717-780332BAC07E}"/>
            </c:ext>
          </c:extLst>
        </c:ser>
        <c:dLbls>
          <c:showLegendKey val="0"/>
          <c:showVal val="0"/>
          <c:showCatName val="0"/>
          <c:showSerName val="0"/>
          <c:showPercent val="0"/>
          <c:showBubbleSize val="0"/>
        </c:dLbls>
        <c:gapWidth val="150"/>
        <c:shape val="box"/>
        <c:axId val="424481248"/>
        <c:axId val="424483208"/>
        <c:axId val="0"/>
      </c:bar3DChart>
      <c:catAx>
        <c:axId val="42448124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24483208"/>
        <c:crosses val="autoZero"/>
        <c:auto val="1"/>
        <c:lblAlgn val="ctr"/>
        <c:lblOffset val="100"/>
        <c:noMultiLvlLbl val="0"/>
      </c:catAx>
      <c:valAx>
        <c:axId val="424483208"/>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24481248"/>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12b) I have the ability to ANALYSE issues properly through my Capstone experience - EXPERIENTIAL (LP/PP)</a:t>
            </a:r>
            <a:r>
              <a:rPr lang="en-GB" sz="1800" b="1" i="0" u="none" strike="noStrike" baseline="0"/>
              <a:t>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CROSS-COMPARISON'!$S$103</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CROSS-COMPARISON'!$P$104:$R$109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CROSS-COMPARISON'!$S$104:$S$109</c:f>
              <c:numCache>
                <c:formatCode>General</c:formatCode>
                <c:ptCount val="6"/>
                <c:pt idx="0">
                  <c:v>6</c:v>
                </c:pt>
                <c:pt idx="1">
                  <c:v>16</c:v>
                </c:pt>
                <c:pt idx="2">
                  <c:v>4</c:v>
                </c:pt>
                <c:pt idx="3">
                  <c:v>1</c:v>
                </c:pt>
                <c:pt idx="5">
                  <c:v>3</c:v>
                </c:pt>
              </c:numCache>
            </c:numRef>
          </c:val>
          <c:extLst xmlns:c16r2="http://schemas.microsoft.com/office/drawing/2015/06/chart">
            <c:ext xmlns:c16="http://schemas.microsoft.com/office/drawing/2014/chart" uri="{C3380CC4-5D6E-409C-BE32-E72D297353CC}">
              <c16:uniqueId val="{00000000-436C-4F23-9A7A-7EA60328EE3D}"/>
            </c:ext>
          </c:extLst>
        </c:ser>
        <c:ser>
          <c:idx val="1"/>
          <c:order val="1"/>
          <c:tx>
            <c:strRef>
              <c:f>'B&amp;C - CROSS-COMPARISON'!$T$103</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CROSS-COMPARISON'!$P$104:$R$109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CROSS-COMPARISON'!$T$104:$T$109</c:f>
              <c:numCache>
                <c:formatCode>General</c:formatCode>
                <c:ptCount val="6"/>
                <c:pt idx="0">
                  <c:v>1</c:v>
                </c:pt>
                <c:pt idx="1">
                  <c:v>4</c:v>
                </c:pt>
                <c:pt idx="2">
                  <c:v>3</c:v>
                </c:pt>
                <c:pt idx="5">
                  <c:v>6</c:v>
                </c:pt>
              </c:numCache>
            </c:numRef>
          </c:val>
          <c:extLst xmlns:c16r2="http://schemas.microsoft.com/office/drawing/2015/06/chart">
            <c:ext xmlns:c16="http://schemas.microsoft.com/office/drawing/2014/chart" uri="{C3380CC4-5D6E-409C-BE32-E72D297353CC}">
              <c16:uniqueId val="{00000001-436C-4F23-9A7A-7EA60328EE3D}"/>
            </c:ext>
          </c:extLst>
        </c:ser>
        <c:ser>
          <c:idx val="2"/>
          <c:order val="2"/>
          <c:tx>
            <c:strRef>
              <c:f>'B&amp;C - CROSS-COMPARISON'!$U$103</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CROSS-COMPARISON'!$P$104:$R$109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CROSS-COMPARISON'!$U$104:$U$109</c:f>
              <c:numCache>
                <c:formatCode>General</c:formatCode>
                <c:ptCount val="6"/>
                <c:pt idx="1">
                  <c:v>2</c:v>
                </c:pt>
                <c:pt idx="2">
                  <c:v>2</c:v>
                </c:pt>
              </c:numCache>
            </c:numRef>
          </c:val>
          <c:extLst xmlns:c16r2="http://schemas.microsoft.com/office/drawing/2015/06/chart">
            <c:ext xmlns:c16="http://schemas.microsoft.com/office/drawing/2014/chart" uri="{C3380CC4-5D6E-409C-BE32-E72D297353CC}">
              <c16:uniqueId val="{00000002-436C-4F23-9A7A-7EA60328EE3D}"/>
            </c:ext>
          </c:extLst>
        </c:ser>
        <c:ser>
          <c:idx val="3"/>
          <c:order val="3"/>
          <c:tx>
            <c:strRef>
              <c:f>'B&amp;C - CROSS-COMPARISON'!$V$103</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CROSS-COMPARISON'!$P$104:$R$109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CROSS-COMPARISON'!$V$104:$V$109</c:f>
              <c:numCache>
                <c:formatCode>General</c:formatCode>
                <c:ptCount val="6"/>
                <c:pt idx="0">
                  <c:v>4</c:v>
                </c:pt>
                <c:pt idx="1">
                  <c:v>3</c:v>
                </c:pt>
                <c:pt idx="2">
                  <c:v>3</c:v>
                </c:pt>
                <c:pt idx="3">
                  <c:v>1</c:v>
                </c:pt>
                <c:pt idx="4">
                  <c:v>1</c:v>
                </c:pt>
              </c:numCache>
            </c:numRef>
          </c:val>
          <c:extLst xmlns:c16r2="http://schemas.microsoft.com/office/drawing/2015/06/chart">
            <c:ext xmlns:c16="http://schemas.microsoft.com/office/drawing/2014/chart" uri="{C3380CC4-5D6E-409C-BE32-E72D297353CC}">
              <c16:uniqueId val="{00000003-436C-4F23-9A7A-7EA60328EE3D}"/>
            </c:ext>
          </c:extLst>
        </c:ser>
        <c:dLbls>
          <c:showLegendKey val="0"/>
          <c:showVal val="0"/>
          <c:showCatName val="0"/>
          <c:showSerName val="0"/>
          <c:showPercent val="0"/>
          <c:showBubbleSize val="0"/>
        </c:dLbls>
        <c:gapWidth val="150"/>
        <c:shape val="box"/>
        <c:axId val="424486736"/>
        <c:axId val="424477328"/>
        <c:axId val="0"/>
      </c:bar3DChart>
      <c:catAx>
        <c:axId val="42448673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24477328"/>
        <c:crosses val="autoZero"/>
        <c:auto val="1"/>
        <c:lblAlgn val="ctr"/>
        <c:lblOffset val="100"/>
        <c:noMultiLvlLbl val="0"/>
      </c:catAx>
      <c:valAx>
        <c:axId val="424477328"/>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24486736"/>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 13a) I have the ability to EVALUATE  and draw valuable conclusions based on my Capstone experience  - DISSERTATION</a:t>
            </a:r>
            <a:r>
              <a:rPr lang="en-GB" sz="1800" b="1" i="0" u="none" strike="noStrike" baseline="0"/>
              <a:t>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'[Students survey - until August 2019 - v2.xlsx]B&amp;C - CROSS-COMPARISON'!$F$125</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'[Students survey - until August 2019 - v2.xlsx]B&amp;C - CROSS-COMPARISON'!$B$126:$E$131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'[Students survey - until August 2019 - v2.xlsx]B&amp;C - CROSS-COMPARISON'!$F$126:$F$131</c:f>
              <c:numCache>
                <c:formatCode>General</c:formatCode>
                <c:ptCount val="6"/>
                <c:pt idx="0">
                  <c:v>6</c:v>
                </c:pt>
                <c:pt idx="1">
                  <c:v>22</c:v>
                </c:pt>
                <c:pt idx="2">
                  <c:v>7</c:v>
                </c:pt>
              </c:numCache>
            </c:numRef>
          </c:val>
          <c:extLst xmlns:c16r2="http://schemas.microsoft.com/office/drawing/2015/06/chart">
            <c:ext xmlns:c16="http://schemas.microsoft.com/office/drawing/2014/chart" uri="{C3380CC4-5D6E-409C-BE32-E72D297353CC}">
              <c16:uniqueId val="{00000000-ECAA-4FD4-9879-69D2B065103D}"/>
            </c:ext>
          </c:extLst>
        </c:ser>
        <c:ser>
          <c:idx val="1"/>
          <c:order val="1"/>
          <c:tx>
            <c:strRef>
              <c:f>'[Students survey - until August 2019 - v2.xlsx]B&amp;C - CROSS-COMPARISON'!$G$125</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'[Students survey - until August 2019 - v2.xlsx]B&amp;C - CROSS-COMPARISON'!$B$126:$E$131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'[Students survey - until August 2019 - v2.xlsx]B&amp;C - CROSS-COMPARISON'!$G$126:$G$131</c:f>
              <c:numCache>
                <c:formatCode>General</c:formatCode>
                <c:ptCount val="6"/>
                <c:pt idx="0">
                  <c:v>3</c:v>
                </c:pt>
                <c:pt idx="1">
                  <c:v>8</c:v>
                </c:pt>
                <c:pt idx="2">
                  <c:v>3</c:v>
                </c:pt>
                <c:pt idx="3">
                  <c:v>2</c:v>
                </c:pt>
              </c:numCache>
            </c:numRef>
          </c:val>
          <c:extLst xmlns:c16r2="http://schemas.microsoft.com/office/drawing/2015/06/chart">
            <c:ext xmlns:c16="http://schemas.microsoft.com/office/drawing/2014/chart" uri="{C3380CC4-5D6E-409C-BE32-E72D297353CC}">
              <c16:uniqueId val="{00000001-ECAA-4FD4-9879-69D2B065103D}"/>
            </c:ext>
          </c:extLst>
        </c:ser>
        <c:ser>
          <c:idx val="2"/>
          <c:order val="2"/>
          <c:tx>
            <c:strRef>
              <c:f>'[Students survey - until August 2019 - v2.xlsx]B&amp;C - CROSS-COMPARISON'!$H$125</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'[Students survey - until August 2019 - v2.xlsx]B&amp;C - CROSS-COMPARISON'!$B$126:$E$131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'[Students survey - until August 2019 - v2.xlsx]B&amp;C - CROSS-COMPARISON'!$H$126:$H$131</c:f>
              <c:numCache>
                <c:formatCode>General</c:formatCode>
                <c:ptCount val="6"/>
                <c:pt idx="0">
                  <c:v>1</c:v>
                </c:pt>
                <c:pt idx="1">
                  <c:v>5</c:v>
                </c:pt>
                <c:pt idx="2">
                  <c:v>1</c:v>
                </c:pt>
              </c:numCache>
            </c:numRef>
          </c:val>
          <c:extLst xmlns:c16r2="http://schemas.microsoft.com/office/drawing/2015/06/chart">
            <c:ext xmlns:c16="http://schemas.microsoft.com/office/drawing/2014/chart" uri="{C3380CC4-5D6E-409C-BE32-E72D297353CC}">
              <c16:uniqueId val="{00000002-ECAA-4FD4-9879-69D2B065103D}"/>
            </c:ext>
          </c:extLst>
        </c:ser>
        <c:ser>
          <c:idx val="3"/>
          <c:order val="3"/>
          <c:tx>
            <c:strRef>
              <c:f>'[Students survey - until August 2019 - v2.xlsx]B&amp;C - CROSS-COMPARISON'!$I$125</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'[Students survey - until August 2019 - v2.xlsx]B&amp;C - CROSS-COMPARISON'!$B$126:$E$131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'[Students survey - until August 2019 - v2.xlsx]B&amp;C - CROSS-COMPARISON'!$I$126:$I$131</c:f>
              <c:numCache>
                <c:formatCode>General</c:formatCode>
                <c:ptCount val="6"/>
                <c:pt idx="1">
                  <c:v>1</c:v>
                </c:pt>
              </c:numCache>
            </c:numRef>
          </c:val>
          <c:extLst xmlns:c16r2="http://schemas.microsoft.com/office/drawing/2015/06/chart">
            <c:ext xmlns:c16="http://schemas.microsoft.com/office/drawing/2014/chart" uri="{C3380CC4-5D6E-409C-BE32-E72D297353CC}">
              <c16:uniqueId val="{00000003-ECAA-4FD4-9879-69D2B065103D}"/>
            </c:ext>
          </c:extLst>
        </c:ser>
        <c:dLbls>
          <c:showLegendKey val="0"/>
          <c:showVal val="0"/>
          <c:showCatName val="0"/>
          <c:showSerName val="0"/>
          <c:showPercent val="0"/>
          <c:showBubbleSize val="0"/>
        </c:dLbls>
        <c:gapWidth val="150"/>
        <c:shape val="box"/>
        <c:axId val="424488696"/>
        <c:axId val="424493792"/>
        <c:axId val="0"/>
      </c:bar3DChart>
      <c:catAx>
        <c:axId val="42448869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24493792"/>
        <c:crosses val="autoZero"/>
        <c:auto val="1"/>
        <c:lblAlgn val="ctr"/>
        <c:lblOffset val="100"/>
        <c:noMultiLvlLbl val="0"/>
      </c:catAx>
      <c:valAx>
        <c:axId val="424493792"/>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24488696"/>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13b) I have the ability to EVALUATE  and draw valuable conclusions based on my Capstone experience - EXPERIENTIAL (LP/PP)</a:t>
            </a:r>
            <a:r>
              <a:rPr lang="en-GB" sz="1800" b="1" i="0" u="none" strike="noStrike" baseline="0"/>
              <a:t>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'[Students survey - until August 2019 - v2.xlsx]B&amp;C - CROSS-COMPARISON'!$S$125</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'[Students survey - until August 2019 - v2.xlsx]B&amp;C - CROSS-COMPARISON'!$P$126:$R$131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'[Students survey - until August 2019 - v2.xlsx]B&amp;C - CROSS-COMPARISON'!$S$126:$S$131</c:f>
              <c:numCache>
                <c:formatCode>General</c:formatCode>
                <c:ptCount val="6"/>
                <c:pt idx="0">
                  <c:v>4</c:v>
                </c:pt>
                <c:pt idx="1">
                  <c:v>20</c:v>
                </c:pt>
                <c:pt idx="2">
                  <c:v>3</c:v>
                </c:pt>
                <c:pt idx="5">
                  <c:v>3</c:v>
                </c:pt>
              </c:numCache>
            </c:numRef>
          </c:val>
          <c:extLst xmlns:c16r2="http://schemas.microsoft.com/office/drawing/2015/06/chart">
            <c:ext xmlns:c16="http://schemas.microsoft.com/office/drawing/2014/chart" uri="{C3380CC4-5D6E-409C-BE32-E72D297353CC}">
              <c16:uniqueId val="{00000000-D8CB-48B7-9B80-31453437EA54}"/>
            </c:ext>
          </c:extLst>
        </c:ser>
        <c:ser>
          <c:idx val="1"/>
          <c:order val="1"/>
          <c:tx>
            <c:strRef>
              <c:f>'[Students survey - until August 2019 - v2.xlsx]B&amp;C - CROSS-COMPARISON'!$T$125</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'[Students survey - until August 2019 - v2.xlsx]B&amp;C - CROSS-COMPARISON'!$P$126:$R$131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'[Students survey - until August 2019 - v2.xlsx]B&amp;C - CROSS-COMPARISON'!$T$126:$T$131</c:f>
              <c:numCache>
                <c:formatCode>General</c:formatCode>
                <c:ptCount val="6"/>
                <c:pt idx="0">
                  <c:v>2</c:v>
                </c:pt>
                <c:pt idx="1">
                  <c:v>3</c:v>
                </c:pt>
                <c:pt idx="2">
                  <c:v>3</c:v>
                </c:pt>
                <c:pt idx="5">
                  <c:v>6</c:v>
                </c:pt>
              </c:numCache>
            </c:numRef>
          </c:val>
          <c:extLst xmlns:c16r2="http://schemas.microsoft.com/office/drawing/2015/06/chart">
            <c:ext xmlns:c16="http://schemas.microsoft.com/office/drawing/2014/chart" uri="{C3380CC4-5D6E-409C-BE32-E72D297353CC}">
              <c16:uniqueId val="{00000001-D8CB-48B7-9B80-31453437EA54}"/>
            </c:ext>
          </c:extLst>
        </c:ser>
        <c:ser>
          <c:idx val="2"/>
          <c:order val="2"/>
          <c:tx>
            <c:strRef>
              <c:f>'[Students survey - until August 2019 - v2.xlsx]B&amp;C - CROSS-COMPARISON'!$U$125</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'[Students survey - until August 2019 - v2.xlsx]B&amp;C - CROSS-COMPARISON'!$P$126:$R$131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'[Students survey - until August 2019 - v2.xlsx]B&amp;C - CROSS-COMPARISON'!$U$126:$U$131</c:f>
              <c:numCache>
                <c:formatCode>General</c:formatCode>
                <c:ptCount val="6"/>
                <c:pt idx="1">
                  <c:v>2</c:v>
                </c:pt>
                <c:pt idx="2">
                  <c:v>2</c:v>
                </c:pt>
              </c:numCache>
            </c:numRef>
          </c:val>
          <c:extLst xmlns:c16r2="http://schemas.microsoft.com/office/drawing/2015/06/chart">
            <c:ext xmlns:c16="http://schemas.microsoft.com/office/drawing/2014/chart" uri="{C3380CC4-5D6E-409C-BE32-E72D297353CC}">
              <c16:uniqueId val="{00000002-D8CB-48B7-9B80-31453437EA54}"/>
            </c:ext>
          </c:extLst>
        </c:ser>
        <c:ser>
          <c:idx val="3"/>
          <c:order val="3"/>
          <c:tx>
            <c:strRef>
              <c:f>'[Students survey - until August 2019 - v2.xlsx]B&amp;C - CROSS-COMPARISON'!$V$125</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'[Students survey - until August 2019 - v2.xlsx]B&amp;C - CROSS-COMPARISON'!$P$126:$R$131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'[Students survey - until August 2019 - v2.xlsx]B&amp;C - CROSS-COMPARISON'!$V$126:$V$131</c:f>
              <c:numCache>
                <c:formatCode>General</c:formatCode>
                <c:ptCount val="6"/>
                <c:pt idx="0">
                  <c:v>2</c:v>
                </c:pt>
                <c:pt idx="1">
                  <c:v>4</c:v>
                </c:pt>
                <c:pt idx="2">
                  <c:v>6</c:v>
                </c:pt>
              </c:numCache>
            </c:numRef>
          </c:val>
          <c:extLst xmlns:c16r2="http://schemas.microsoft.com/office/drawing/2015/06/chart">
            <c:ext xmlns:c16="http://schemas.microsoft.com/office/drawing/2014/chart" uri="{C3380CC4-5D6E-409C-BE32-E72D297353CC}">
              <c16:uniqueId val="{00000003-D8CB-48B7-9B80-31453437EA54}"/>
            </c:ext>
          </c:extLst>
        </c:ser>
        <c:dLbls>
          <c:showLegendKey val="0"/>
          <c:showVal val="0"/>
          <c:showCatName val="0"/>
          <c:showSerName val="0"/>
          <c:showPercent val="0"/>
          <c:showBubbleSize val="0"/>
        </c:dLbls>
        <c:gapWidth val="65"/>
        <c:shape val="box"/>
        <c:axId val="424502024"/>
        <c:axId val="424507512"/>
        <c:axId val="0"/>
      </c:bar3DChart>
      <c:catAx>
        <c:axId val="42450202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24507512"/>
        <c:crosses val="autoZero"/>
        <c:auto val="1"/>
        <c:lblAlgn val="ctr"/>
        <c:lblOffset val="100"/>
        <c:noMultiLvlLbl val="0"/>
      </c:catAx>
      <c:valAx>
        <c:axId val="424507512"/>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24502024"/>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3) I am registered for the qualification of:</a:t>
            </a:r>
            <a:r>
              <a:rPr lang="en-GB" sz="1800" b="1" i="0" u="none" strike="noStrike" baseline="0"/>
              <a:t>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'A - Background'!$E$31</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'A - Background'!$B$32:$D$38</c:f>
              <c:strCache>
                <c:ptCount val="7"/>
                <c:pt idx="0">
                  <c:v>MA</c:v>
                </c:pt>
                <c:pt idx="1">
                  <c:v>MBA</c:v>
                </c:pt>
                <c:pt idx="2">
                  <c:v>MSc</c:v>
                </c:pt>
                <c:pt idx="3">
                  <c:v>Other Taught Masters (for example LLM, MRes)</c:v>
                </c:pt>
                <c:pt idx="4">
                  <c:v>Postgraduate Certificate </c:v>
                </c:pt>
                <c:pt idx="5">
                  <c:v>Postgraduate Diploma</c:v>
                </c:pt>
                <c:pt idx="6">
                  <c:v>Other </c:v>
                </c:pt>
              </c:strCache>
            </c:strRef>
          </c:cat>
          <c:val>
            <c:numRef>
              <c:f>'A - Background'!$E$32:$E$38</c:f>
              <c:numCache>
                <c:formatCode>General</c:formatCode>
                <c:ptCount val="7"/>
                <c:pt idx="2">
                  <c:v>65</c:v>
                </c:pt>
              </c:numCache>
            </c:numRef>
          </c:val>
          <c:extLst xmlns:c16r2="http://schemas.microsoft.com/office/drawing/2015/06/chart">
            <c:ext xmlns:c16="http://schemas.microsoft.com/office/drawing/2014/chart" uri="{C3380CC4-5D6E-409C-BE32-E72D297353CC}">
              <c16:uniqueId val="{00000000-F4C8-441D-AB5A-B85574B5CCE9}"/>
            </c:ext>
          </c:extLst>
        </c:ser>
        <c:ser>
          <c:idx val="1"/>
          <c:order val="1"/>
          <c:tx>
            <c:strRef>
              <c:f>'A - Background'!$F$31</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'A - Background'!$B$32:$D$38</c:f>
              <c:strCache>
                <c:ptCount val="7"/>
                <c:pt idx="0">
                  <c:v>MA</c:v>
                </c:pt>
                <c:pt idx="1">
                  <c:v>MBA</c:v>
                </c:pt>
                <c:pt idx="2">
                  <c:v>MSc</c:v>
                </c:pt>
                <c:pt idx="3">
                  <c:v>Other Taught Masters (for example LLM, MRes)</c:v>
                </c:pt>
                <c:pt idx="4">
                  <c:v>Postgraduate Certificate </c:v>
                </c:pt>
                <c:pt idx="5">
                  <c:v>Postgraduate Diploma</c:v>
                </c:pt>
                <c:pt idx="6">
                  <c:v>Other </c:v>
                </c:pt>
              </c:strCache>
            </c:strRef>
          </c:cat>
          <c:val>
            <c:numRef>
              <c:f>'A - Background'!$F$32:$F$38</c:f>
              <c:numCache>
                <c:formatCode>General</c:formatCode>
                <c:ptCount val="7"/>
                <c:pt idx="1">
                  <c:v>6</c:v>
                </c:pt>
                <c:pt idx="2">
                  <c:v>24</c:v>
                </c:pt>
              </c:numCache>
            </c:numRef>
          </c:val>
          <c:extLst xmlns:c16r2="http://schemas.microsoft.com/office/drawing/2015/06/chart">
            <c:ext xmlns:c16="http://schemas.microsoft.com/office/drawing/2014/chart" uri="{C3380CC4-5D6E-409C-BE32-E72D297353CC}">
              <c16:uniqueId val="{00000001-F4C8-441D-AB5A-B85574B5CCE9}"/>
            </c:ext>
          </c:extLst>
        </c:ser>
        <c:ser>
          <c:idx val="2"/>
          <c:order val="2"/>
          <c:tx>
            <c:strRef>
              <c:f>'A - Background'!$G$31</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'A - Background'!$B$32:$D$38</c:f>
              <c:strCache>
                <c:ptCount val="7"/>
                <c:pt idx="0">
                  <c:v>MA</c:v>
                </c:pt>
                <c:pt idx="1">
                  <c:v>MBA</c:v>
                </c:pt>
                <c:pt idx="2">
                  <c:v>MSc</c:v>
                </c:pt>
                <c:pt idx="3">
                  <c:v>Other Taught Masters (for example LLM, MRes)</c:v>
                </c:pt>
                <c:pt idx="4">
                  <c:v>Postgraduate Certificate </c:v>
                </c:pt>
                <c:pt idx="5">
                  <c:v>Postgraduate Diploma</c:v>
                </c:pt>
                <c:pt idx="6">
                  <c:v>Other </c:v>
                </c:pt>
              </c:strCache>
            </c:strRef>
          </c:cat>
          <c:val>
            <c:numRef>
              <c:f>'A - Background'!$G$32:$G$38</c:f>
              <c:numCache>
                <c:formatCode>General</c:formatCode>
                <c:ptCount val="7"/>
                <c:pt idx="2">
                  <c:v>11</c:v>
                </c:pt>
              </c:numCache>
            </c:numRef>
          </c:val>
          <c:extLst xmlns:c16r2="http://schemas.microsoft.com/office/drawing/2015/06/chart">
            <c:ext xmlns:c16="http://schemas.microsoft.com/office/drawing/2014/chart" uri="{C3380CC4-5D6E-409C-BE32-E72D297353CC}">
              <c16:uniqueId val="{00000002-F4C8-441D-AB5A-B85574B5CCE9}"/>
            </c:ext>
          </c:extLst>
        </c:ser>
        <c:ser>
          <c:idx val="3"/>
          <c:order val="3"/>
          <c:tx>
            <c:strRef>
              <c:f>'A - Background'!$H$31</c:f>
              <c:strCache>
                <c:ptCount val="1"/>
                <c:pt idx="0">
                  <c:v>EU-Uni 1</c:v>
                </c:pt>
              </c:strCache>
            </c:strRef>
          </c:tx>
          <c:spPr>
            <a:solidFill>
              <a:schemeClr val="accent4">
                <a:alpha val="85000"/>
              </a:scheme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'A - Background'!$B$32:$D$38</c:f>
              <c:strCache>
                <c:ptCount val="7"/>
                <c:pt idx="0">
                  <c:v>MA</c:v>
                </c:pt>
                <c:pt idx="1">
                  <c:v>MBA</c:v>
                </c:pt>
                <c:pt idx="2">
                  <c:v>MSc</c:v>
                </c:pt>
                <c:pt idx="3">
                  <c:v>Other Taught Masters (for example LLM, MRes)</c:v>
                </c:pt>
                <c:pt idx="4">
                  <c:v>Postgraduate Certificate </c:v>
                </c:pt>
                <c:pt idx="5">
                  <c:v>Postgraduate Diploma</c:v>
                </c:pt>
                <c:pt idx="6">
                  <c:v>Other </c:v>
                </c:pt>
              </c:strCache>
            </c:strRef>
          </c:cat>
          <c:val>
            <c:numRef>
              <c:f>'A - Background'!$H$32:$H$38</c:f>
              <c:numCache>
                <c:formatCode>General</c:formatCode>
                <c:ptCount val="7"/>
                <c:pt idx="0">
                  <c:v>1</c:v>
                </c:pt>
                <c:pt idx="2">
                  <c:v>12</c:v>
                </c:pt>
              </c:numCache>
            </c:numRef>
          </c:val>
          <c:extLst xmlns:c16r2="http://schemas.microsoft.com/office/drawing/2015/06/chart">
            <c:ext xmlns:c16="http://schemas.microsoft.com/office/drawing/2014/chart" uri="{C3380CC4-5D6E-409C-BE32-E72D297353CC}">
              <c16:uniqueId val="{00000003-F4C8-441D-AB5A-B85574B5CCE9}"/>
            </c:ext>
          </c:extLst>
        </c:ser>
        <c:dLbls>
          <c:showLegendKey val="0"/>
          <c:showVal val="0"/>
          <c:showCatName val="0"/>
          <c:showSerName val="0"/>
          <c:showPercent val="0"/>
          <c:showBubbleSize val="0"/>
        </c:dLbls>
        <c:gapWidth val="65"/>
        <c:shape val="box"/>
        <c:axId val="446051816"/>
        <c:axId val="446052600"/>
        <c:axId val="0"/>
      </c:bar3DChart>
      <c:catAx>
        <c:axId val="44605181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52600"/>
        <c:crosses val="autoZero"/>
        <c:auto val="1"/>
        <c:lblAlgn val="ctr"/>
        <c:lblOffset val="100"/>
        <c:noMultiLvlLbl val="0"/>
      </c:catAx>
      <c:valAx>
        <c:axId val="44605260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51816"/>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14a) I am now able to CREATE new knowledge and skills from my Capstone experience (which demonstrates mastery of my course)  - DISSERTATION</a:t>
            </a:r>
            <a:r>
              <a:rPr lang="en-GB" sz="1800" b="1" i="0" u="none" strike="noStrike" baseline="0"/>
              <a:t>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CROSS-COMPARISON'!$F$144</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CROSS-COMPARISON'!$B$145:$E$150</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CROSS-COMPARISON'!$F$145:$F$150</c:f>
              <c:numCache>
                <c:formatCode>General</c:formatCode>
                <c:ptCount val="6"/>
                <c:pt idx="0">
                  <c:v>5</c:v>
                </c:pt>
                <c:pt idx="1">
                  <c:v>16</c:v>
                </c:pt>
                <c:pt idx="2">
                  <c:v>10</c:v>
                </c:pt>
                <c:pt idx="3">
                  <c:v>2</c:v>
                </c:pt>
                <c:pt idx="4">
                  <c:v>1</c:v>
                </c:pt>
                <c:pt idx="5">
                  <c:v>1</c:v>
                </c:pt>
              </c:numCache>
            </c:numRef>
          </c:val>
          <c:extLst xmlns:c16r2="http://schemas.microsoft.com/office/drawing/2015/06/chart">
            <c:ext xmlns:c16="http://schemas.microsoft.com/office/drawing/2014/chart" uri="{C3380CC4-5D6E-409C-BE32-E72D297353CC}">
              <c16:uniqueId val="{00000000-7528-4115-AEFC-A2E6A7C7F712}"/>
            </c:ext>
          </c:extLst>
        </c:ser>
        <c:ser>
          <c:idx val="1"/>
          <c:order val="1"/>
          <c:tx>
            <c:strRef>
              <c:f>'B&amp;C - CROSS-COMPARISON'!$G$144</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CROSS-COMPARISON'!$B$145:$E$150</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CROSS-COMPARISON'!$G$145:$G$150</c:f>
              <c:numCache>
                <c:formatCode>General</c:formatCode>
                <c:ptCount val="6"/>
                <c:pt idx="0">
                  <c:v>5</c:v>
                </c:pt>
                <c:pt idx="1">
                  <c:v>5</c:v>
                </c:pt>
                <c:pt idx="2">
                  <c:v>3</c:v>
                </c:pt>
                <c:pt idx="3">
                  <c:v>2</c:v>
                </c:pt>
                <c:pt idx="4">
                  <c:v>1</c:v>
                </c:pt>
              </c:numCache>
            </c:numRef>
          </c:val>
          <c:extLst xmlns:c16r2="http://schemas.microsoft.com/office/drawing/2015/06/chart">
            <c:ext xmlns:c16="http://schemas.microsoft.com/office/drawing/2014/chart" uri="{C3380CC4-5D6E-409C-BE32-E72D297353CC}">
              <c16:uniqueId val="{00000001-7528-4115-AEFC-A2E6A7C7F712}"/>
            </c:ext>
          </c:extLst>
        </c:ser>
        <c:ser>
          <c:idx val="2"/>
          <c:order val="2"/>
          <c:tx>
            <c:strRef>
              <c:f>'B&amp;C - CROSS-COMPARISON'!$H$144</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CROSS-COMPARISON'!$B$145:$E$150</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CROSS-COMPARISON'!$H$145:$H$150</c:f>
              <c:numCache>
                <c:formatCode>General</c:formatCode>
                <c:ptCount val="6"/>
                <c:pt idx="0">
                  <c:v>1</c:v>
                </c:pt>
                <c:pt idx="1">
                  <c:v>5</c:v>
                </c:pt>
                <c:pt idx="2">
                  <c:v>1</c:v>
                </c:pt>
              </c:numCache>
            </c:numRef>
          </c:val>
          <c:extLst xmlns:c16r2="http://schemas.microsoft.com/office/drawing/2015/06/chart">
            <c:ext xmlns:c16="http://schemas.microsoft.com/office/drawing/2014/chart" uri="{C3380CC4-5D6E-409C-BE32-E72D297353CC}">
              <c16:uniqueId val="{00000002-7528-4115-AEFC-A2E6A7C7F712}"/>
            </c:ext>
          </c:extLst>
        </c:ser>
        <c:ser>
          <c:idx val="3"/>
          <c:order val="3"/>
          <c:tx>
            <c:strRef>
              <c:f>'B&amp;C - CROSS-COMPARISON'!$I$144</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CROSS-COMPARISON'!$B$145:$E$150</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CROSS-COMPARISON'!$I$145:$I$150</c:f>
              <c:numCache>
                <c:formatCode>General</c:formatCode>
                <c:ptCount val="6"/>
                <c:pt idx="1">
                  <c:v>1</c:v>
                </c:pt>
              </c:numCache>
            </c:numRef>
          </c:val>
          <c:extLst xmlns:c16r2="http://schemas.microsoft.com/office/drawing/2015/06/chart">
            <c:ext xmlns:c16="http://schemas.microsoft.com/office/drawing/2014/chart" uri="{C3380CC4-5D6E-409C-BE32-E72D297353CC}">
              <c16:uniqueId val="{00000003-7528-4115-AEFC-A2E6A7C7F712}"/>
            </c:ext>
          </c:extLst>
        </c:ser>
        <c:dLbls>
          <c:showLegendKey val="0"/>
          <c:showVal val="0"/>
          <c:showCatName val="0"/>
          <c:showSerName val="0"/>
          <c:showPercent val="0"/>
          <c:showBubbleSize val="0"/>
        </c:dLbls>
        <c:gapWidth val="150"/>
        <c:shape val="box"/>
        <c:axId val="415294560"/>
        <c:axId val="415289856"/>
        <c:axId val="0"/>
      </c:bar3DChart>
      <c:catAx>
        <c:axId val="41529456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15289856"/>
        <c:crosses val="autoZero"/>
        <c:auto val="1"/>
        <c:lblAlgn val="ctr"/>
        <c:lblOffset val="100"/>
        <c:noMultiLvlLbl val="0"/>
      </c:catAx>
      <c:valAx>
        <c:axId val="415289856"/>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15294560"/>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14b) I am now able to CREATE new knowledge and skills from my Capstone experience (which demonstrates mastery of my course)  - EXPERIENTIAL (LP/PP)</a:t>
            </a:r>
            <a:r>
              <a:rPr lang="en-GB" sz="1800" b="1" i="0" u="none" strike="noStrike" baseline="0"/>
              <a:t>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CROSS-COMPARISON'!$S$144</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CROSS-COMPARISON'!$P$145:$R$150</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CROSS-COMPARISON'!$S$145:$S$150</c:f>
              <c:numCache>
                <c:formatCode>General</c:formatCode>
                <c:ptCount val="6"/>
                <c:pt idx="0">
                  <c:v>3</c:v>
                </c:pt>
                <c:pt idx="1">
                  <c:v>17</c:v>
                </c:pt>
                <c:pt idx="2">
                  <c:v>5</c:v>
                </c:pt>
                <c:pt idx="3">
                  <c:v>2</c:v>
                </c:pt>
                <c:pt idx="5">
                  <c:v>3</c:v>
                </c:pt>
              </c:numCache>
            </c:numRef>
          </c:val>
          <c:extLst xmlns:c16r2="http://schemas.microsoft.com/office/drawing/2015/06/chart">
            <c:ext xmlns:c16="http://schemas.microsoft.com/office/drawing/2014/chart" uri="{C3380CC4-5D6E-409C-BE32-E72D297353CC}">
              <c16:uniqueId val="{00000000-69C3-481C-B1BF-B6C17EC090EF}"/>
            </c:ext>
          </c:extLst>
        </c:ser>
        <c:ser>
          <c:idx val="1"/>
          <c:order val="1"/>
          <c:tx>
            <c:strRef>
              <c:f>'B&amp;C - CROSS-COMPARISON'!$T$144</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CROSS-COMPARISON'!$P$145:$R$150</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CROSS-COMPARISON'!$T$145:$T$150</c:f>
              <c:numCache>
                <c:formatCode>General</c:formatCode>
                <c:ptCount val="6"/>
                <c:pt idx="0">
                  <c:v>2</c:v>
                </c:pt>
                <c:pt idx="1">
                  <c:v>4</c:v>
                </c:pt>
                <c:pt idx="2">
                  <c:v>2</c:v>
                </c:pt>
                <c:pt idx="3">
                  <c:v>1</c:v>
                </c:pt>
                <c:pt idx="5">
                  <c:v>5</c:v>
                </c:pt>
              </c:numCache>
            </c:numRef>
          </c:val>
          <c:extLst xmlns:c16r2="http://schemas.microsoft.com/office/drawing/2015/06/chart">
            <c:ext xmlns:c16="http://schemas.microsoft.com/office/drawing/2014/chart" uri="{C3380CC4-5D6E-409C-BE32-E72D297353CC}">
              <c16:uniqueId val="{00000001-69C3-481C-B1BF-B6C17EC090EF}"/>
            </c:ext>
          </c:extLst>
        </c:ser>
        <c:ser>
          <c:idx val="2"/>
          <c:order val="2"/>
          <c:tx>
            <c:strRef>
              <c:f>'B&amp;C - CROSS-COMPARISON'!$U$144</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CROSS-COMPARISON'!$P$145:$R$150</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CROSS-COMPARISON'!$U$145:$U$150</c:f>
              <c:numCache>
                <c:formatCode>General</c:formatCode>
                <c:ptCount val="6"/>
                <c:pt idx="1">
                  <c:v>1</c:v>
                </c:pt>
                <c:pt idx="2">
                  <c:v>1</c:v>
                </c:pt>
                <c:pt idx="3">
                  <c:v>1</c:v>
                </c:pt>
                <c:pt idx="5">
                  <c:v>1</c:v>
                </c:pt>
              </c:numCache>
            </c:numRef>
          </c:val>
          <c:extLst xmlns:c16r2="http://schemas.microsoft.com/office/drawing/2015/06/chart">
            <c:ext xmlns:c16="http://schemas.microsoft.com/office/drawing/2014/chart" uri="{C3380CC4-5D6E-409C-BE32-E72D297353CC}">
              <c16:uniqueId val="{00000002-69C3-481C-B1BF-B6C17EC090EF}"/>
            </c:ext>
          </c:extLst>
        </c:ser>
        <c:ser>
          <c:idx val="3"/>
          <c:order val="3"/>
          <c:tx>
            <c:strRef>
              <c:f>'B&amp;C - CROSS-COMPARISON'!$V$144</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CROSS-COMPARISON'!$P$145:$R$150</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CROSS-COMPARISON'!$V$145:$V$150</c:f>
              <c:numCache>
                <c:formatCode>General</c:formatCode>
                <c:ptCount val="6"/>
                <c:pt idx="0">
                  <c:v>1</c:v>
                </c:pt>
                <c:pt idx="1">
                  <c:v>7</c:v>
                </c:pt>
                <c:pt idx="2">
                  <c:v>2</c:v>
                </c:pt>
                <c:pt idx="3">
                  <c:v>1</c:v>
                </c:pt>
                <c:pt idx="5">
                  <c:v>1</c:v>
                </c:pt>
              </c:numCache>
            </c:numRef>
          </c:val>
          <c:extLst xmlns:c16r2="http://schemas.microsoft.com/office/drawing/2015/06/chart">
            <c:ext xmlns:c16="http://schemas.microsoft.com/office/drawing/2014/chart" uri="{C3380CC4-5D6E-409C-BE32-E72D297353CC}">
              <c16:uniqueId val="{00000003-69C3-481C-B1BF-B6C17EC090EF}"/>
            </c:ext>
          </c:extLst>
        </c:ser>
        <c:dLbls>
          <c:showLegendKey val="0"/>
          <c:showVal val="0"/>
          <c:showCatName val="0"/>
          <c:showSerName val="0"/>
          <c:showPercent val="0"/>
          <c:showBubbleSize val="0"/>
        </c:dLbls>
        <c:gapWidth val="150"/>
        <c:shape val="box"/>
        <c:axId val="415296520"/>
        <c:axId val="335685872"/>
        <c:axId val="0"/>
      </c:bar3DChart>
      <c:catAx>
        <c:axId val="41529652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335685872"/>
        <c:crosses val="autoZero"/>
        <c:auto val="1"/>
        <c:lblAlgn val="ctr"/>
        <c:lblOffset val="100"/>
        <c:noMultiLvlLbl val="0"/>
      </c:catAx>
      <c:valAx>
        <c:axId val="335685872"/>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15296520"/>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4) Please indicate which of the following most closely matches your discipline.</a:t>
            </a:r>
            <a:r>
              <a:rPr lang="en-GB" sz="1800" b="1" i="0" u="none" strike="noStrike" baseline="0"/>
              <a:t>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'A - Background'!$E$45</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'A - Background'!$B$46:$D$50</c:f>
              <c:strCache>
                <c:ptCount val="5"/>
                <c:pt idx="0">
                  <c:v>Law</c:v>
                </c:pt>
                <c:pt idx="1">
                  <c:v>Economics</c:v>
                </c:pt>
                <c:pt idx="2">
                  <c:v>Business (including Marketing)</c:v>
                </c:pt>
                <c:pt idx="3">
                  <c:v>Management (including Ops, Strategic &amp; HRM)</c:v>
                </c:pt>
                <c:pt idx="4">
                  <c:v>Finance and Accounting</c:v>
                </c:pt>
              </c:strCache>
            </c:strRef>
          </c:cat>
          <c:val>
            <c:numRef>
              <c:f>'A - Background'!$E$46:$E$50</c:f>
              <c:numCache>
                <c:formatCode>General</c:formatCode>
                <c:ptCount val="5"/>
                <c:pt idx="2">
                  <c:v>26</c:v>
                </c:pt>
                <c:pt idx="3">
                  <c:v>39</c:v>
                </c:pt>
              </c:numCache>
            </c:numRef>
          </c:val>
          <c:extLst xmlns:c16r2="http://schemas.microsoft.com/office/drawing/2015/06/chart">
            <c:ext xmlns:c16="http://schemas.microsoft.com/office/drawing/2014/chart" uri="{C3380CC4-5D6E-409C-BE32-E72D297353CC}">
              <c16:uniqueId val="{00000000-2AC2-45FC-8456-C014CF5AE514}"/>
            </c:ext>
          </c:extLst>
        </c:ser>
        <c:ser>
          <c:idx val="1"/>
          <c:order val="1"/>
          <c:tx>
            <c:strRef>
              <c:f>'A - Background'!$F$45</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'A - Background'!$B$46:$D$50</c:f>
              <c:strCache>
                <c:ptCount val="5"/>
                <c:pt idx="0">
                  <c:v>Law</c:v>
                </c:pt>
                <c:pt idx="1">
                  <c:v>Economics</c:v>
                </c:pt>
                <c:pt idx="2">
                  <c:v>Business (including Marketing)</c:v>
                </c:pt>
                <c:pt idx="3">
                  <c:v>Management (including Ops, Strategic &amp; HRM)</c:v>
                </c:pt>
                <c:pt idx="4">
                  <c:v>Finance and Accounting</c:v>
                </c:pt>
              </c:strCache>
            </c:strRef>
          </c:cat>
          <c:val>
            <c:numRef>
              <c:f>'A - Background'!$F$46:$F$50</c:f>
              <c:numCache>
                <c:formatCode>General</c:formatCode>
                <c:ptCount val="5"/>
                <c:pt idx="2">
                  <c:v>8</c:v>
                </c:pt>
                <c:pt idx="3">
                  <c:v>18</c:v>
                </c:pt>
                <c:pt idx="4">
                  <c:v>4</c:v>
                </c:pt>
              </c:numCache>
            </c:numRef>
          </c:val>
          <c:extLst xmlns:c16r2="http://schemas.microsoft.com/office/drawing/2015/06/chart">
            <c:ext xmlns:c16="http://schemas.microsoft.com/office/drawing/2014/chart" uri="{C3380CC4-5D6E-409C-BE32-E72D297353CC}">
              <c16:uniqueId val="{00000001-2AC2-45FC-8456-C014CF5AE514}"/>
            </c:ext>
          </c:extLst>
        </c:ser>
        <c:ser>
          <c:idx val="2"/>
          <c:order val="2"/>
          <c:tx>
            <c:strRef>
              <c:f>'A - Background'!$G$45</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'A - Background'!$B$46:$D$50</c:f>
              <c:strCache>
                <c:ptCount val="5"/>
                <c:pt idx="0">
                  <c:v>Law</c:v>
                </c:pt>
                <c:pt idx="1">
                  <c:v>Economics</c:v>
                </c:pt>
                <c:pt idx="2">
                  <c:v>Business (including Marketing)</c:v>
                </c:pt>
                <c:pt idx="3">
                  <c:v>Management (including Ops, Strategic &amp; HRM)</c:v>
                </c:pt>
                <c:pt idx="4">
                  <c:v>Finance and Accounting</c:v>
                </c:pt>
              </c:strCache>
            </c:strRef>
          </c:cat>
          <c:val>
            <c:numRef>
              <c:f>'A - Background'!$G$46:$G$50</c:f>
              <c:numCache>
                <c:formatCode>General</c:formatCode>
                <c:ptCount val="5"/>
                <c:pt idx="2">
                  <c:v>3</c:v>
                </c:pt>
                <c:pt idx="3">
                  <c:v>7</c:v>
                </c:pt>
                <c:pt idx="4">
                  <c:v>1</c:v>
                </c:pt>
              </c:numCache>
            </c:numRef>
          </c:val>
          <c:extLst xmlns:c16r2="http://schemas.microsoft.com/office/drawing/2015/06/chart">
            <c:ext xmlns:c16="http://schemas.microsoft.com/office/drawing/2014/chart" uri="{C3380CC4-5D6E-409C-BE32-E72D297353CC}">
              <c16:uniqueId val="{00000002-2AC2-45FC-8456-C014CF5AE514}"/>
            </c:ext>
          </c:extLst>
        </c:ser>
        <c:ser>
          <c:idx val="3"/>
          <c:order val="3"/>
          <c:tx>
            <c:strRef>
              <c:f>'A - Background'!$H$45</c:f>
              <c:strCache>
                <c:ptCount val="1"/>
                <c:pt idx="0">
                  <c:v>EU-Uni 1</c:v>
                </c:pt>
              </c:strCache>
            </c:strRef>
          </c:tx>
          <c:spPr>
            <a:solidFill>
              <a:schemeClr val="accent4">
                <a:alpha val="85000"/>
              </a:scheme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'A - Background'!$B$46:$D$50</c:f>
              <c:strCache>
                <c:ptCount val="5"/>
                <c:pt idx="0">
                  <c:v>Law</c:v>
                </c:pt>
                <c:pt idx="1">
                  <c:v>Economics</c:v>
                </c:pt>
                <c:pt idx="2">
                  <c:v>Business (including Marketing)</c:v>
                </c:pt>
                <c:pt idx="3">
                  <c:v>Management (including Ops, Strategic &amp; HRM)</c:v>
                </c:pt>
                <c:pt idx="4">
                  <c:v>Finance and Accounting</c:v>
                </c:pt>
              </c:strCache>
            </c:strRef>
          </c:cat>
          <c:val>
            <c:numRef>
              <c:f>'A - Background'!$H$46:$H$50</c:f>
              <c:numCache>
                <c:formatCode>General</c:formatCode>
                <c:ptCount val="5"/>
                <c:pt idx="0">
                  <c:v>1</c:v>
                </c:pt>
                <c:pt idx="1">
                  <c:v>1</c:v>
                </c:pt>
                <c:pt idx="2">
                  <c:v>4</c:v>
                </c:pt>
                <c:pt idx="3">
                  <c:v>7</c:v>
                </c:pt>
                <c:pt idx="4">
                  <c:v>1</c:v>
                </c:pt>
              </c:numCache>
            </c:numRef>
          </c:val>
          <c:extLst xmlns:c16r2="http://schemas.microsoft.com/office/drawing/2015/06/chart">
            <c:ext xmlns:c16="http://schemas.microsoft.com/office/drawing/2014/chart" uri="{C3380CC4-5D6E-409C-BE32-E72D297353CC}">
              <c16:uniqueId val="{00000003-2AC2-45FC-8456-C014CF5AE514}"/>
            </c:ext>
          </c:extLst>
        </c:ser>
        <c:dLbls>
          <c:showLegendKey val="0"/>
          <c:showVal val="0"/>
          <c:showCatName val="0"/>
          <c:showSerName val="0"/>
          <c:showPercent val="0"/>
          <c:showBubbleSize val="0"/>
        </c:dLbls>
        <c:gapWidth val="65"/>
        <c:shape val="box"/>
        <c:axId val="446056520"/>
        <c:axId val="446059656"/>
        <c:axId val="0"/>
      </c:bar3DChart>
      <c:catAx>
        <c:axId val="44605652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59656"/>
        <c:crosses val="autoZero"/>
        <c:auto val="1"/>
        <c:lblAlgn val="ctr"/>
        <c:lblOffset val="100"/>
        <c:noMultiLvlLbl val="0"/>
      </c:catAx>
      <c:valAx>
        <c:axId val="446059656"/>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56520"/>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5) Type of study</a:t>
            </a:r>
            <a:r>
              <a:rPr lang="en-GB" sz="1800" b="1" i="0" u="none" strike="noStrike" baseline="0"/>
              <a:t> </a:t>
            </a:r>
            <a:endParaRPr lang="en-GB"/>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'A - Background'!$B$63:$D$63</c:f>
              <c:strCache>
                <c:ptCount val="3"/>
                <c:pt idx="0">
                  <c:v>Primarily a face-to-face learner</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'A - Background'!$E$62:$H$62</c:f>
              <c:strCache>
                <c:ptCount val="4"/>
                <c:pt idx="0">
                  <c:v>UK-Uni 1</c:v>
                </c:pt>
                <c:pt idx="1">
                  <c:v>UK-Uni 2</c:v>
                </c:pt>
                <c:pt idx="2">
                  <c:v>UK-Uni 3</c:v>
                </c:pt>
                <c:pt idx="3">
                  <c:v>EU-Uni 1</c:v>
                </c:pt>
              </c:strCache>
            </c:strRef>
          </c:cat>
          <c:val>
            <c:numRef>
              <c:f>'A - Background'!$E$63:$H$63</c:f>
              <c:numCache>
                <c:formatCode>General</c:formatCode>
                <c:ptCount val="4"/>
                <c:pt idx="0">
                  <c:v>62</c:v>
                </c:pt>
                <c:pt idx="1">
                  <c:v>27</c:v>
                </c:pt>
                <c:pt idx="2">
                  <c:v>11</c:v>
                </c:pt>
                <c:pt idx="3">
                  <c:v>11</c:v>
                </c:pt>
              </c:numCache>
            </c:numRef>
          </c:val>
          <c:extLst xmlns:c16r2="http://schemas.microsoft.com/office/drawing/2015/06/chart">
            <c:ext xmlns:c16="http://schemas.microsoft.com/office/drawing/2014/chart" uri="{C3380CC4-5D6E-409C-BE32-E72D297353CC}">
              <c16:uniqueId val="{00000000-B08E-4823-8C84-08DCC4EAF380}"/>
            </c:ext>
          </c:extLst>
        </c:ser>
        <c:ser>
          <c:idx val="1"/>
          <c:order val="1"/>
          <c:tx>
            <c:strRef>
              <c:f>'A - Background'!$B$64:$D$64</c:f>
              <c:strCache>
                <c:ptCount val="3"/>
                <c:pt idx="0">
                  <c:v>Primarily a distance learner </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'A - Background'!$E$62:$H$62</c:f>
              <c:strCache>
                <c:ptCount val="4"/>
                <c:pt idx="0">
                  <c:v>UK-Uni 1</c:v>
                </c:pt>
                <c:pt idx="1">
                  <c:v>UK-Uni 2</c:v>
                </c:pt>
                <c:pt idx="2">
                  <c:v>UK-Uni 3</c:v>
                </c:pt>
                <c:pt idx="3">
                  <c:v>EU-Uni 1</c:v>
                </c:pt>
              </c:strCache>
            </c:strRef>
          </c:cat>
          <c:val>
            <c:numRef>
              <c:f>'A - Background'!$E$64:$H$64</c:f>
              <c:numCache>
                <c:formatCode>General</c:formatCode>
                <c:ptCount val="4"/>
                <c:pt idx="0">
                  <c:v>3</c:v>
                </c:pt>
                <c:pt idx="1">
                  <c:v>3</c:v>
                </c:pt>
                <c:pt idx="3">
                  <c:v>2</c:v>
                </c:pt>
              </c:numCache>
            </c:numRef>
          </c:val>
          <c:extLst xmlns:c16r2="http://schemas.microsoft.com/office/drawing/2015/06/chart">
            <c:ext xmlns:c16="http://schemas.microsoft.com/office/drawing/2014/chart" uri="{C3380CC4-5D6E-409C-BE32-E72D297353CC}">
              <c16:uniqueId val="{00000001-B08E-4823-8C84-08DCC4EAF380}"/>
            </c:ext>
          </c:extLst>
        </c:ser>
        <c:dLbls>
          <c:showLegendKey val="0"/>
          <c:showVal val="0"/>
          <c:showCatName val="0"/>
          <c:showSerName val="0"/>
          <c:showPercent val="0"/>
          <c:showBubbleSize val="0"/>
        </c:dLbls>
        <c:gapWidth val="65"/>
        <c:shape val="box"/>
        <c:axId val="446064752"/>
        <c:axId val="446060832"/>
        <c:axId val="0"/>
      </c:bar3DChart>
      <c:catAx>
        <c:axId val="44606475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60832"/>
        <c:crosses val="autoZero"/>
        <c:auto val="1"/>
        <c:lblAlgn val="ctr"/>
        <c:lblOffset val="100"/>
        <c:noMultiLvlLbl val="0"/>
      </c:catAx>
      <c:valAx>
        <c:axId val="446060832"/>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64752"/>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baseline="0">
                <a:effectLst/>
              </a:rPr>
              <a:t>6) Which Capstone option will you/are you undertaking?</a:t>
            </a:r>
            <a:endParaRPr lang="en-GB">
              <a:effectLst/>
            </a:endParaRPr>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CROSS-COMPARISON'!$B$4:$E$4</c:f>
              <c:strCache>
                <c:ptCount val="4"/>
                <c:pt idx="0">
                  <c:v>Dissertation  </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'B&amp;C - CROSS-COMPARISON'!$F$3:$I$3</c:f>
              <c:strCache>
                <c:ptCount val="4"/>
                <c:pt idx="0">
                  <c:v>UK-Uni 1</c:v>
                </c:pt>
                <c:pt idx="1">
                  <c:v>UK-Uni 2</c:v>
                </c:pt>
                <c:pt idx="2">
                  <c:v>UK-Uni 3</c:v>
                </c:pt>
                <c:pt idx="3">
                  <c:v>EU-Uni 1</c:v>
                </c:pt>
              </c:strCache>
            </c:strRef>
          </c:cat>
          <c:val>
            <c:numRef>
              <c:f>'B&amp;C - CROSS-COMPARISON'!$F$4:$I$4</c:f>
              <c:numCache>
                <c:formatCode>General</c:formatCode>
                <c:ptCount val="4"/>
                <c:pt idx="0">
                  <c:v>35</c:v>
                </c:pt>
                <c:pt idx="1">
                  <c:v>16</c:v>
                </c:pt>
                <c:pt idx="2">
                  <c:v>7</c:v>
                </c:pt>
                <c:pt idx="3">
                  <c:v>1</c:v>
                </c:pt>
              </c:numCache>
            </c:numRef>
          </c:val>
          <c:extLst xmlns:c16r2="http://schemas.microsoft.com/office/drawing/2015/06/chart">
            <c:ext xmlns:c16="http://schemas.microsoft.com/office/drawing/2014/chart" uri="{C3380CC4-5D6E-409C-BE32-E72D297353CC}">
              <c16:uniqueId val="{00000000-2B62-4DE5-8453-7E4A4CA5D89B}"/>
            </c:ext>
          </c:extLst>
        </c:ser>
        <c:ser>
          <c:idx val="1"/>
          <c:order val="1"/>
          <c:tx>
            <c:strRef>
              <c:f>'B&amp;C - CROSS-COMPARISON'!$B$5:$E$5</c:f>
              <c:strCache>
                <c:ptCount val="4"/>
                <c:pt idx="0">
                  <c:v>Live project (aka Practice track, New Business, Capstone project)</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'B&amp;C - CROSS-COMPARISON'!$F$3:$I$3</c:f>
              <c:strCache>
                <c:ptCount val="4"/>
                <c:pt idx="0">
                  <c:v>UK-Uni 1</c:v>
                </c:pt>
                <c:pt idx="1">
                  <c:v>UK-Uni 2</c:v>
                </c:pt>
                <c:pt idx="2">
                  <c:v>UK-Uni 3</c:v>
                </c:pt>
                <c:pt idx="3">
                  <c:v>EU-Uni 1</c:v>
                </c:pt>
              </c:strCache>
            </c:strRef>
          </c:cat>
          <c:val>
            <c:numRef>
              <c:f>'B&amp;C - CROSS-COMPARISON'!$F$5:$I$5</c:f>
              <c:numCache>
                <c:formatCode>General</c:formatCode>
                <c:ptCount val="4"/>
                <c:pt idx="0">
                  <c:v>29</c:v>
                </c:pt>
                <c:pt idx="1">
                  <c:v>13</c:v>
                </c:pt>
                <c:pt idx="2">
                  <c:v>3</c:v>
                </c:pt>
                <c:pt idx="3">
                  <c:v>7</c:v>
                </c:pt>
              </c:numCache>
            </c:numRef>
          </c:val>
          <c:extLst xmlns:c16r2="http://schemas.microsoft.com/office/drawing/2015/06/chart">
            <c:ext xmlns:c16="http://schemas.microsoft.com/office/drawing/2014/chart" uri="{C3380CC4-5D6E-409C-BE32-E72D297353CC}">
              <c16:uniqueId val="{00000001-2B62-4DE5-8453-7E4A4CA5D89B}"/>
            </c:ext>
          </c:extLst>
        </c:ser>
        <c:ser>
          <c:idx val="2"/>
          <c:order val="2"/>
          <c:tx>
            <c:strRef>
              <c:f>'B&amp;C - CROSS-COMPARISON'!$B$6:$E$6</c:f>
              <c:strCache>
                <c:ptCount val="4"/>
                <c:pt idx="0">
                  <c:v>Professional practice (otherwise known as Placement </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'B&amp;C - CROSS-COMPARISON'!$F$3:$I$3</c:f>
              <c:strCache>
                <c:ptCount val="4"/>
                <c:pt idx="0">
                  <c:v>UK-Uni 1</c:v>
                </c:pt>
                <c:pt idx="1">
                  <c:v>UK-Uni 2</c:v>
                </c:pt>
                <c:pt idx="2">
                  <c:v>UK-Uni 3</c:v>
                </c:pt>
                <c:pt idx="3">
                  <c:v>EU-Uni 1</c:v>
                </c:pt>
              </c:strCache>
            </c:strRef>
          </c:cat>
          <c:val>
            <c:numRef>
              <c:f>'B&amp;C - CROSS-COMPARISON'!$F$6:$I$6</c:f>
              <c:numCache>
                <c:formatCode>General</c:formatCode>
                <c:ptCount val="4"/>
                <c:pt idx="0">
                  <c:v>1</c:v>
                </c:pt>
                <c:pt idx="1">
                  <c:v>1</c:v>
                </c:pt>
                <c:pt idx="2">
                  <c:v>1</c:v>
                </c:pt>
                <c:pt idx="3">
                  <c:v>5</c:v>
                </c:pt>
              </c:numCache>
            </c:numRef>
          </c:val>
          <c:extLst xmlns:c16r2="http://schemas.microsoft.com/office/drawing/2015/06/chart">
            <c:ext xmlns:c16="http://schemas.microsoft.com/office/drawing/2014/chart" uri="{C3380CC4-5D6E-409C-BE32-E72D297353CC}">
              <c16:uniqueId val="{00000002-2B62-4DE5-8453-7E4A4CA5D89B}"/>
            </c:ext>
          </c:extLst>
        </c:ser>
        <c:dLbls>
          <c:showLegendKey val="0"/>
          <c:showVal val="1"/>
          <c:showCatName val="0"/>
          <c:showSerName val="0"/>
          <c:showPercent val="0"/>
          <c:showBubbleSize val="0"/>
        </c:dLbls>
        <c:gapWidth val="65"/>
        <c:shape val="box"/>
        <c:axId val="446063968"/>
        <c:axId val="446062792"/>
        <c:axId val="0"/>
      </c:bar3DChart>
      <c:catAx>
        <c:axId val="44606396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62792"/>
        <c:crosses val="autoZero"/>
        <c:auto val="1"/>
        <c:lblAlgn val="ctr"/>
        <c:lblOffset val="100"/>
        <c:noMultiLvlLbl val="0"/>
      </c:catAx>
      <c:valAx>
        <c:axId val="446062792"/>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63968"/>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a:t>7a) I understand the required standards for the Capstone - DISSERTATION</a:t>
            </a:r>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CROSS-COMPARISON'!$F$15</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CROSS-COMPARISON'!$B$16:$E$21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CROSS-COMPARISON'!$F$16:$F$21</c:f>
              <c:numCache>
                <c:formatCode>General</c:formatCode>
                <c:ptCount val="6"/>
                <c:pt idx="0">
                  <c:v>3</c:v>
                </c:pt>
                <c:pt idx="1">
                  <c:v>17</c:v>
                </c:pt>
                <c:pt idx="2">
                  <c:v>10</c:v>
                </c:pt>
                <c:pt idx="3">
                  <c:v>4</c:v>
                </c:pt>
                <c:pt idx="4">
                  <c:v>1</c:v>
                </c:pt>
              </c:numCache>
            </c:numRef>
          </c:val>
          <c:extLst xmlns:c16r2="http://schemas.microsoft.com/office/drawing/2015/06/chart">
            <c:ext xmlns:c16="http://schemas.microsoft.com/office/drawing/2014/chart" uri="{C3380CC4-5D6E-409C-BE32-E72D297353CC}">
              <c16:uniqueId val="{00000000-E116-4E54-BB35-B8614E454E1E}"/>
            </c:ext>
          </c:extLst>
        </c:ser>
        <c:ser>
          <c:idx val="1"/>
          <c:order val="1"/>
          <c:tx>
            <c:strRef>
              <c:f>'B&amp;C - CROSS-COMPARISON'!$G$15</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CROSS-COMPARISON'!$B$16:$E$21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CROSS-COMPARISON'!$G$16:$G$21</c:f>
              <c:numCache>
                <c:formatCode>General</c:formatCode>
                <c:ptCount val="6"/>
                <c:pt idx="0">
                  <c:v>5</c:v>
                </c:pt>
                <c:pt idx="1">
                  <c:v>8</c:v>
                </c:pt>
                <c:pt idx="2">
                  <c:v>1</c:v>
                </c:pt>
                <c:pt idx="3">
                  <c:v>2</c:v>
                </c:pt>
              </c:numCache>
            </c:numRef>
          </c:val>
          <c:extLst xmlns:c16r2="http://schemas.microsoft.com/office/drawing/2015/06/chart">
            <c:ext xmlns:c16="http://schemas.microsoft.com/office/drawing/2014/chart" uri="{C3380CC4-5D6E-409C-BE32-E72D297353CC}">
              <c16:uniqueId val="{00000001-E116-4E54-BB35-B8614E454E1E}"/>
            </c:ext>
          </c:extLst>
        </c:ser>
        <c:ser>
          <c:idx val="2"/>
          <c:order val="2"/>
          <c:tx>
            <c:strRef>
              <c:f>'B&amp;C - CROSS-COMPARISON'!$H$15</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CROSS-COMPARISON'!$B$16:$E$21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CROSS-COMPARISON'!$H$16:$H$21</c:f>
              <c:numCache>
                <c:formatCode>General</c:formatCode>
                <c:ptCount val="6"/>
                <c:pt idx="0">
                  <c:v>2</c:v>
                </c:pt>
                <c:pt idx="1">
                  <c:v>4</c:v>
                </c:pt>
                <c:pt idx="2">
                  <c:v>1</c:v>
                </c:pt>
              </c:numCache>
            </c:numRef>
          </c:val>
          <c:extLst xmlns:c16r2="http://schemas.microsoft.com/office/drawing/2015/06/chart">
            <c:ext xmlns:c16="http://schemas.microsoft.com/office/drawing/2014/chart" uri="{C3380CC4-5D6E-409C-BE32-E72D297353CC}">
              <c16:uniqueId val="{00000002-E116-4E54-BB35-B8614E454E1E}"/>
            </c:ext>
          </c:extLst>
        </c:ser>
        <c:ser>
          <c:idx val="3"/>
          <c:order val="3"/>
          <c:tx>
            <c:strRef>
              <c:f>'B&amp;C - CROSS-COMPARISON'!$I$15</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CROSS-COMPARISON'!$B$16:$E$21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CROSS-COMPARISON'!$I$16:$I$21</c:f>
              <c:numCache>
                <c:formatCode>General</c:formatCode>
                <c:ptCount val="6"/>
                <c:pt idx="1">
                  <c:v>1</c:v>
                </c:pt>
              </c:numCache>
            </c:numRef>
          </c:val>
          <c:extLst xmlns:c16r2="http://schemas.microsoft.com/office/drawing/2015/06/chart">
            <c:ext xmlns:c16="http://schemas.microsoft.com/office/drawing/2014/chart" uri="{C3380CC4-5D6E-409C-BE32-E72D297353CC}">
              <c16:uniqueId val="{00000003-E116-4E54-BB35-B8614E454E1E}"/>
            </c:ext>
          </c:extLst>
        </c:ser>
        <c:dLbls>
          <c:showLegendKey val="0"/>
          <c:showVal val="0"/>
          <c:showCatName val="0"/>
          <c:showSerName val="0"/>
          <c:showPercent val="0"/>
          <c:showBubbleSize val="0"/>
        </c:dLbls>
        <c:gapWidth val="150"/>
        <c:shape val="box"/>
        <c:axId val="446061616"/>
        <c:axId val="446058088"/>
        <c:axId val="0"/>
      </c:bar3DChart>
      <c:catAx>
        <c:axId val="44606161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58088"/>
        <c:crosses val="autoZero"/>
        <c:auto val="1"/>
        <c:lblAlgn val="ctr"/>
        <c:lblOffset val="100"/>
        <c:noMultiLvlLbl val="0"/>
      </c:catAx>
      <c:valAx>
        <c:axId val="446058088"/>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61616"/>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a:t>7b) I understand the required standards for the Capstone - EXPERIENTIAL (LP/PP)</a:t>
            </a:r>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CROSS-COMPARISON'!$S$15</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CROSS-COMPARISON'!$O$16:$R$21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CROSS-COMPARISON'!$S$16:$S$21</c:f>
              <c:numCache>
                <c:formatCode>General</c:formatCode>
                <c:ptCount val="6"/>
                <c:pt idx="0">
                  <c:v>9</c:v>
                </c:pt>
                <c:pt idx="1">
                  <c:v>13</c:v>
                </c:pt>
                <c:pt idx="2">
                  <c:v>5</c:v>
                </c:pt>
                <c:pt idx="3">
                  <c:v>2</c:v>
                </c:pt>
                <c:pt idx="5">
                  <c:v>1</c:v>
                </c:pt>
              </c:numCache>
            </c:numRef>
          </c:val>
          <c:extLst xmlns:c16r2="http://schemas.microsoft.com/office/drawing/2015/06/chart">
            <c:ext xmlns:c16="http://schemas.microsoft.com/office/drawing/2014/chart" uri="{C3380CC4-5D6E-409C-BE32-E72D297353CC}">
              <c16:uniqueId val="{00000000-EE30-4D00-AE02-95078AE5635B}"/>
            </c:ext>
          </c:extLst>
        </c:ser>
        <c:ser>
          <c:idx val="1"/>
          <c:order val="1"/>
          <c:tx>
            <c:strRef>
              <c:f>'B&amp;C - CROSS-COMPARISON'!$T$15</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CROSS-COMPARISON'!$O$16:$R$21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CROSS-COMPARISON'!$T$16:$T$21</c:f>
              <c:numCache>
                <c:formatCode>General</c:formatCode>
                <c:ptCount val="6"/>
                <c:pt idx="0">
                  <c:v>1</c:v>
                </c:pt>
                <c:pt idx="1">
                  <c:v>7</c:v>
                </c:pt>
                <c:pt idx="5">
                  <c:v>6</c:v>
                </c:pt>
              </c:numCache>
            </c:numRef>
          </c:val>
          <c:extLst xmlns:c16r2="http://schemas.microsoft.com/office/drawing/2015/06/chart">
            <c:ext xmlns:c16="http://schemas.microsoft.com/office/drawing/2014/chart" uri="{C3380CC4-5D6E-409C-BE32-E72D297353CC}">
              <c16:uniqueId val="{00000001-EE30-4D00-AE02-95078AE5635B}"/>
            </c:ext>
          </c:extLst>
        </c:ser>
        <c:ser>
          <c:idx val="2"/>
          <c:order val="2"/>
          <c:tx>
            <c:strRef>
              <c:f>'B&amp;C - CROSS-COMPARISON'!$U$15</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CROSS-COMPARISON'!$O$16:$R$21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CROSS-COMPARISON'!$U$16:$U$21</c:f>
              <c:numCache>
                <c:formatCode>General</c:formatCode>
                <c:ptCount val="6"/>
                <c:pt idx="0">
                  <c:v>1</c:v>
                </c:pt>
                <c:pt idx="1">
                  <c:v>2</c:v>
                </c:pt>
                <c:pt idx="2">
                  <c:v>1</c:v>
                </c:pt>
              </c:numCache>
            </c:numRef>
          </c:val>
          <c:extLst xmlns:c16r2="http://schemas.microsoft.com/office/drawing/2015/06/chart">
            <c:ext xmlns:c16="http://schemas.microsoft.com/office/drawing/2014/chart" uri="{C3380CC4-5D6E-409C-BE32-E72D297353CC}">
              <c16:uniqueId val="{00000002-EE30-4D00-AE02-95078AE5635B}"/>
            </c:ext>
          </c:extLst>
        </c:ser>
        <c:ser>
          <c:idx val="3"/>
          <c:order val="3"/>
          <c:tx>
            <c:strRef>
              <c:f>'B&amp;C - CROSS-COMPARISON'!$V$15</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CROSS-COMPARISON'!$O$16:$R$21</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CROSS-COMPARISON'!$V$16:$V$21</c:f>
              <c:numCache>
                <c:formatCode>General</c:formatCode>
                <c:ptCount val="6"/>
                <c:pt idx="0">
                  <c:v>2</c:v>
                </c:pt>
                <c:pt idx="1">
                  <c:v>7</c:v>
                </c:pt>
                <c:pt idx="2">
                  <c:v>1</c:v>
                </c:pt>
                <c:pt idx="3">
                  <c:v>2</c:v>
                </c:pt>
              </c:numCache>
            </c:numRef>
          </c:val>
          <c:extLst xmlns:c16r2="http://schemas.microsoft.com/office/drawing/2015/06/chart">
            <c:ext xmlns:c16="http://schemas.microsoft.com/office/drawing/2014/chart" uri="{C3380CC4-5D6E-409C-BE32-E72D297353CC}">
              <c16:uniqueId val="{00000003-EE30-4D00-AE02-95078AE5635B}"/>
            </c:ext>
          </c:extLst>
        </c:ser>
        <c:dLbls>
          <c:showLegendKey val="0"/>
          <c:showVal val="0"/>
          <c:showCatName val="0"/>
          <c:showSerName val="0"/>
          <c:showPercent val="0"/>
          <c:showBubbleSize val="0"/>
        </c:dLbls>
        <c:gapWidth val="150"/>
        <c:shape val="box"/>
        <c:axId val="446062400"/>
        <c:axId val="446038880"/>
        <c:axId val="0"/>
      </c:bar3DChart>
      <c:catAx>
        <c:axId val="44606240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38880"/>
        <c:crosses val="autoZero"/>
        <c:auto val="1"/>
        <c:lblAlgn val="ctr"/>
        <c:lblOffset val="100"/>
        <c:noMultiLvlLbl val="0"/>
      </c:catAx>
      <c:valAx>
        <c:axId val="44603888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62400"/>
        <c:crosses val="autoZero"/>
        <c:crossBetween val="between"/>
      </c:valAx>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a:t>8a) I am happy with the support I receive for planning my Capstone - DISSERTATION</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CROSS-COMPARISON'!$F$33</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CROSS-COMPARISON'!$B$34:$E$39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CROSS-COMPARISON'!$F$34:$F$39</c:f>
              <c:numCache>
                <c:formatCode>General</c:formatCode>
                <c:ptCount val="6"/>
                <c:pt idx="0">
                  <c:v>5</c:v>
                </c:pt>
                <c:pt idx="1">
                  <c:v>15</c:v>
                </c:pt>
                <c:pt idx="2">
                  <c:v>6</c:v>
                </c:pt>
                <c:pt idx="3">
                  <c:v>5</c:v>
                </c:pt>
                <c:pt idx="4">
                  <c:v>2</c:v>
                </c:pt>
                <c:pt idx="5">
                  <c:v>2</c:v>
                </c:pt>
              </c:numCache>
            </c:numRef>
          </c:val>
          <c:extLst xmlns:c16r2="http://schemas.microsoft.com/office/drawing/2015/06/chart">
            <c:ext xmlns:c16="http://schemas.microsoft.com/office/drawing/2014/chart" uri="{C3380CC4-5D6E-409C-BE32-E72D297353CC}">
              <c16:uniqueId val="{00000000-3782-4962-BB2F-BA66EB599EBF}"/>
            </c:ext>
          </c:extLst>
        </c:ser>
        <c:ser>
          <c:idx val="1"/>
          <c:order val="1"/>
          <c:tx>
            <c:strRef>
              <c:f>'B&amp;C - CROSS-COMPARISON'!$G$33</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CROSS-COMPARISON'!$B$34:$E$39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CROSS-COMPARISON'!$G$34:$G$39</c:f>
              <c:numCache>
                <c:formatCode>General</c:formatCode>
                <c:ptCount val="6"/>
                <c:pt idx="0">
                  <c:v>2</c:v>
                </c:pt>
                <c:pt idx="1">
                  <c:v>7</c:v>
                </c:pt>
                <c:pt idx="2">
                  <c:v>4</c:v>
                </c:pt>
                <c:pt idx="3">
                  <c:v>2</c:v>
                </c:pt>
                <c:pt idx="4">
                  <c:v>1</c:v>
                </c:pt>
              </c:numCache>
            </c:numRef>
          </c:val>
          <c:extLst xmlns:c16r2="http://schemas.microsoft.com/office/drawing/2015/06/chart">
            <c:ext xmlns:c16="http://schemas.microsoft.com/office/drawing/2014/chart" uri="{C3380CC4-5D6E-409C-BE32-E72D297353CC}">
              <c16:uniqueId val="{00000001-3782-4962-BB2F-BA66EB599EBF}"/>
            </c:ext>
          </c:extLst>
        </c:ser>
        <c:ser>
          <c:idx val="2"/>
          <c:order val="2"/>
          <c:tx>
            <c:strRef>
              <c:f>'B&amp;C - CROSS-COMPARISON'!$H$33</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CROSS-COMPARISON'!$B$34:$E$39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CROSS-COMPARISON'!$H$34:$H$39</c:f>
              <c:numCache>
                <c:formatCode>General</c:formatCode>
                <c:ptCount val="6"/>
                <c:pt idx="1">
                  <c:v>6</c:v>
                </c:pt>
                <c:pt idx="2">
                  <c:v>1</c:v>
                </c:pt>
              </c:numCache>
            </c:numRef>
          </c:val>
          <c:extLst xmlns:c16r2="http://schemas.microsoft.com/office/drawing/2015/06/chart">
            <c:ext xmlns:c16="http://schemas.microsoft.com/office/drawing/2014/chart" uri="{C3380CC4-5D6E-409C-BE32-E72D297353CC}">
              <c16:uniqueId val="{00000002-3782-4962-BB2F-BA66EB599EBF}"/>
            </c:ext>
          </c:extLst>
        </c:ser>
        <c:ser>
          <c:idx val="3"/>
          <c:order val="3"/>
          <c:tx>
            <c:strRef>
              <c:f>'B&amp;C - CROSS-COMPARISON'!$I$33</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CROSS-COMPARISON'!$B$34:$E$39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CROSS-COMPARISON'!$I$34:$I$39</c:f>
              <c:numCache>
                <c:formatCode>General</c:formatCode>
                <c:ptCount val="6"/>
                <c:pt idx="0">
                  <c:v>1</c:v>
                </c:pt>
              </c:numCache>
            </c:numRef>
          </c:val>
          <c:extLst xmlns:c16r2="http://schemas.microsoft.com/office/drawing/2015/06/chart">
            <c:ext xmlns:c16="http://schemas.microsoft.com/office/drawing/2014/chart" uri="{C3380CC4-5D6E-409C-BE32-E72D297353CC}">
              <c16:uniqueId val="{00000003-3782-4962-BB2F-BA66EB599EBF}"/>
            </c:ext>
          </c:extLst>
        </c:ser>
        <c:dLbls>
          <c:showLegendKey val="0"/>
          <c:showVal val="0"/>
          <c:showCatName val="0"/>
          <c:showSerName val="0"/>
          <c:showPercent val="0"/>
          <c:showBubbleSize val="0"/>
        </c:dLbls>
        <c:gapWidth val="150"/>
        <c:shape val="box"/>
        <c:axId val="446042408"/>
        <c:axId val="446034960"/>
        <c:axId val="0"/>
      </c:bar3DChart>
      <c:catAx>
        <c:axId val="44604240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34960"/>
        <c:crosses val="autoZero"/>
        <c:auto val="1"/>
        <c:lblAlgn val="ctr"/>
        <c:lblOffset val="100"/>
        <c:noMultiLvlLbl val="0"/>
      </c:catAx>
      <c:valAx>
        <c:axId val="44603496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42408"/>
        <c:crosses val="autoZero"/>
        <c:crossBetween val="between"/>
      </c:valAx>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sz="1800" b="1" i="0" u="none" strike="noStrike" baseline="0">
                <a:effectLst/>
              </a:rPr>
              <a:t>8b) I am happy with the support I receive for planning my Capstone - EXPERIENTIAL (LP/PP) </a:t>
            </a:r>
            <a:endParaRPr lang="en-GB"/>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'B&amp;C - CROSS-COMPARISON'!$S$33</c:f>
              <c:strCache>
                <c:ptCount val="1"/>
                <c:pt idx="0">
                  <c:v>UK-Uni 1</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cat>
            <c:strRef>
              <c:f>'B&amp;C - CROSS-COMPARISON'!$P$34:$R$39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CROSS-COMPARISON'!$S$34:$S$39</c:f>
              <c:numCache>
                <c:formatCode>General</c:formatCode>
                <c:ptCount val="6"/>
                <c:pt idx="0">
                  <c:v>4</c:v>
                </c:pt>
                <c:pt idx="1">
                  <c:v>17</c:v>
                </c:pt>
                <c:pt idx="2">
                  <c:v>5</c:v>
                </c:pt>
                <c:pt idx="3">
                  <c:v>2</c:v>
                </c:pt>
                <c:pt idx="5">
                  <c:v>2</c:v>
                </c:pt>
              </c:numCache>
            </c:numRef>
          </c:val>
          <c:extLst xmlns:c16r2="http://schemas.microsoft.com/office/drawing/2015/06/chart">
            <c:ext xmlns:c16="http://schemas.microsoft.com/office/drawing/2014/chart" uri="{C3380CC4-5D6E-409C-BE32-E72D297353CC}">
              <c16:uniqueId val="{00000000-C7BD-4B52-ABC3-B4DC9FE93D38}"/>
            </c:ext>
          </c:extLst>
        </c:ser>
        <c:ser>
          <c:idx val="1"/>
          <c:order val="1"/>
          <c:tx>
            <c:strRef>
              <c:f>'B&amp;C - CROSS-COMPARISON'!$T$33</c:f>
              <c:strCache>
                <c:ptCount val="1"/>
                <c:pt idx="0">
                  <c:v>UK-Uni 2</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cat>
            <c:strRef>
              <c:f>'B&amp;C - CROSS-COMPARISON'!$P$34:$R$39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CROSS-COMPARISON'!$T$34:$T$39</c:f>
              <c:numCache>
                <c:formatCode>General</c:formatCode>
                <c:ptCount val="6"/>
                <c:pt idx="0">
                  <c:v>3</c:v>
                </c:pt>
                <c:pt idx="1">
                  <c:v>4</c:v>
                </c:pt>
                <c:pt idx="2">
                  <c:v>1</c:v>
                </c:pt>
                <c:pt idx="5">
                  <c:v>6</c:v>
                </c:pt>
              </c:numCache>
            </c:numRef>
          </c:val>
          <c:extLst xmlns:c16r2="http://schemas.microsoft.com/office/drawing/2015/06/chart">
            <c:ext xmlns:c16="http://schemas.microsoft.com/office/drawing/2014/chart" uri="{C3380CC4-5D6E-409C-BE32-E72D297353CC}">
              <c16:uniqueId val="{00000001-C7BD-4B52-ABC3-B4DC9FE93D38}"/>
            </c:ext>
          </c:extLst>
        </c:ser>
        <c:ser>
          <c:idx val="2"/>
          <c:order val="2"/>
          <c:tx>
            <c:strRef>
              <c:f>'B&amp;C - CROSS-COMPARISON'!$U$33</c:f>
              <c:strCache>
                <c:ptCount val="1"/>
                <c:pt idx="0">
                  <c:v>UK-Uni 3</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cat>
            <c:strRef>
              <c:f>'B&amp;C - CROSS-COMPARISON'!$P$34:$R$39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CROSS-COMPARISON'!$U$34:$U$39</c:f>
              <c:numCache>
                <c:formatCode>General</c:formatCode>
                <c:ptCount val="6"/>
                <c:pt idx="1">
                  <c:v>2</c:v>
                </c:pt>
                <c:pt idx="2">
                  <c:v>2</c:v>
                </c:pt>
              </c:numCache>
            </c:numRef>
          </c:val>
          <c:extLst xmlns:c16r2="http://schemas.microsoft.com/office/drawing/2015/06/chart">
            <c:ext xmlns:c16="http://schemas.microsoft.com/office/drawing/2014/chart" uri="{C3380CC4-5D6E-409C-BE32-E72D297353CC}">
              <c16:uniqueId val="{00000002-C7BD-4B52-ABC3-B4DC9FE93D38}"/>
            </c:ext>
          </c:extLst>
        </c:ser>
        <c:ser>
          <c:idx val="3"/>
          <c:order val="3"/>
          <c:tx>
            <c:strRef>
              <c:f>'B&amp;C - CROSS-COMPARISON'!$V$33</c:f>
              <c:strCache>
                <c:ptCount val="1"/>
                <c:pt idx="0">
                  <c:v>EU-Uni 1</c:v>
                </c:pt>
              </c:strCache>
            </c:strRef>
          </c:tx>
          <c:spPr>
            <a:solidFill>
              <a:srgbClr val="FF0000">
                <a:alpha val="85000"/>
              </a:srgbClr>
            </a:solidFill>
            <a:ln w="9525" cap="flat" cmpd="sng" algn="ctr">
              <a:solidFill>
                <a:schemeClr val="accent4">
                  <a:lumMod val="75000"/>
                </a:schemeClr>
              </a:solidFill>
              <a:round/>
            </a:ln>
            <a:effectLst/>
            <a:sp3d contourW="9525">
              <a:contourClr>
                <a:schemeClr val="accent4">
                  <a:lumMod val="75000"/>
                </a:schemeClr>
              </a:contourClr>
            </a:sp3d>
          </c:spPr>
          <c:invertIfNegative val="0"/>
          <c:cat>
            <c:strRef>
              <c:f>'B&amp;C - CROSS-COMPARISON'!$P$34:$R$39</c:f>
              <c:strCache>
                <c:ptCount val="6"/>
                <c:pt idx="0">
                  <c:v>Definitely agree</c:v>
                </c:pt>
                <c:pt idx="1">
                  <c:v>Mostly agree</c:v>
                </c:pt>
                <c:pt idx="2">
                  <c:v>Neither agree nor disagree</c:v>
                </c:pt>
                <c:pt idx="3">
                  <c:v>Mostly disagree</c:v>
                </c:pt>
                <c:pt idx="4">
                  <c:v>Definitely disagree</c:v>
                </c:pt>
                <c:pt idx="5">
                  <c:v>Not  applicable or Too soon to say</c:v>
                </c:pt>
              </c:strCache>
            </c:strRef>
          </c:cat>
          <c:val>
            <c:numRef>
              <c:f>'B&amp;C - CROSS-COMPARISON'!$V$34:$V$39</c:f>
              <c:numCache>
                <c:formatCode>General</c:formatCode>
                <c:ptCount val="6"/>
                <c:pt idx="0">
                  <c:v>3</c:v>
                </c:pt>
                <c:pt idx="1">
                  <c:v>4</c:v>
                </c:pt>
                <c:pt idx="2">
                  <c:v>5</c:v>
                </c:pt>
              </c:numCache>
            </c:numRef>
          </c:val>
          <c:extLst xmlns:c16r2="http://schemas.microsoft.com/office/drawing/2015/06/chart">
            <c:ext xmlns:c16="http://schemas.microsoft.com/office/drawing/2014/chart" uri="{C3380CC4-5D6E-409C-BE32-E72D297353CC}">
              <c16:uniqueId val="{00000003-C7BD-4B52-ABC3-B4DC9FE93D38}"/>
            </c:ext>
          </c:extLst>
        </c:ser>
        <c:dLbls>
          <c:showLegendKey val="0"/>
          <c:showVal val="0"/>
          <c:showCatName val="0"/>
          <c:showSerName val="0"/>
          <c:showPercent val="0"/>
          <c:showBubbleSize val="0"/>
        </c:dLbls>
        <c:gapWidth val="150"/>
        <c:shape val="box"/>
        <c:axId val="446043976"/>
        <c:axId val="446042016"/>
        <c:axId val="0"/>
      </c:bar3DChart>
      <c:catAx>
        <c:axId val="44604397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46042016"/>
        <c:crosses val="autoZero"/>
        <c:auto val="1"/>
        <c:lblAlgn val="ctr"/>
        <c:lblOffset val="100"/>
        <c:noMultiLvlLbl val="0"/>
      </c:catAx>
      <c:valAx>
        <c:axId val="446042016"/>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46043976"/>
        <c:crosses val="autoZero"/>
        <c:crossBetween val="between"/>
      </c:valAx>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1.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2.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3.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4.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5.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6.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7.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8.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9.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0.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1.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1" Type="http://schemas.openxmlformats.org/officeDocument/2006/relationships/hyperlink" Target="https://www.tilburguniversity.edu/students/career"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s://www.tilburguniversity.edu/students/career"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31A40A-C29F-4830-A92D-369CEFED20A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9409A503-D4D5-4B59-807E-F20D3D098CB3}">
      <dgm:prSet phldrT="[Text]"/>
      <dgm:spPr/>
      <dgm:t>
        <a:bodyPr/>
        <a:lstStyle/>
        <a:p>
          <a:r>
            <a:rPr lang="en-GB" dirty="0" smtClean="0"/>
            <a:t>UK Universities (Sampled)</a:t>
          </a:r>
          <a:endParaRPr lang="en-GB" dirty="0"/>
        </a:p>
      </dgm:t>
    </dgm:pt>
    <dgm:pt modelId="{D266662F-648F-407C-B811-DE522A7BA0E2}" type="parTrans" cxnId="{15F820AB-B303-4276-B0E0-7080D4D01F3D}">
      <dgm:prSet/>
      <dgm:spPr/>
      <dgm:t>
        <a:bodyPr/>
        <a:lstStyle/>
        <a:p>
          <a:endParaRPr lang="en-GB"/>
        </a:p>
      </dgm:t>
    </dgm:pt>
    <dgm:pt modelId="{B525D0CB-CF67-4506-956C-02713EAD2571}" type="sibTrans" cxnId="{15F820AB-B303-4276-B0E0-7080D4D01F3D}">
      <dgm:prSet/>
      <dgm:spPr/>
      <dgm:t>
        <a:bodyPr/>
        <a:lstStyle/>
        <a:p>
          <a:endParaRPr lang="en-GB"/>
        </a:p>
      </dgm:t>
    </dgm:pt>
    <dgm:pt modelId="{2A80FBB2-F528-4E54-8BB9-B9527BDB3E87}">
      <dgm:prSet phldrT="[Text]"/>
      <dgm:spPr/>
      <dgm:t>
        <a:bodyPr/>
        <a:lstStyle/>
        <a:p>
          <a:r>
            <a:rPr lang="en-GB" dirty="0" smtClean="0"/>
            <a:t> Began Capstone extensively within the last three years (in most cases)</a:t>
          </a:r>
          <a:endParaRPr lang="en-GB" dirty="0"/>
        </a:p>
      </dgm:t>
    </dgm:pt>
    <dgm:pt modelId="{F9364490-31A0-4AFF-9A7F-CD094648223A}" type="parTrans" cxnId="{F9FDC900-D84F-4A02-AA67-A2E39B9F8199}">
      <dgm:prSet/>
      <dgm:spPr/>
      <dgm:t>
        <a:bodyPr/>
        <a:lstStyle/>
        <a:p>
          <a:endParaRPr lang="en-GB"/>
        </a:p>
      </dgm:t>
    </dgm:pt>
    <dgm:pt modelId="{AFAD5062-48C2-49CD-A142-54CF401AF1C6}" type="sibTrans" cxnId="{F9FDC900-D84F-4A02-AA67-A2E39B9F8199}">
      <dgm:prSet/>
      <dgm:spPr/>
      <dgm:t>
        <a:bodyPr/>
        <a:lstStyle/>
        <a:p>
          <a:endParaRPr lang="en-GB"/>
        </a:p>
      </dgm:t>
    </dgm:pt>
    <dgm:pt modelId="{123A818F-E892-4662-BAC8-3D54F0E4A44A}">
      <dgm:prSet phldrT="[Text]"/>
      <dgm:spPr/>
      <dgm:t>
        <a:bodyPr/>
        <a:lstStyle/>
        <a:p>
          <a:r>
            <a:rPr lang="en-GB" dirty="0" smtClean="0"/>
            <a:t>EU university sampled</a:t>
          </a:r>
          <a:endParaRPr lang="en-GB" dirty="0"/>
        </a:p>
      </dgm:t>
    </dgm:pt>
    <dgm:pt modelId="{C68DF878-457F-4E7E-B5E1-4408CEB7687E}" type="parTrans" cxnId="{AB214C28-7322-4814-BF8F-C2FAEEF14CE9}">
      <dgm:prSet/>
      <dgm:spPr/>
      <dgm:t>
        <a:bodyPr/>
        <a:lstStyle/>
        <a:p>
          <a:endParaRPr lang="en-GB"/>
        </a:p>
      </dgm:t>
    </dgm:pt>
    <dgm:pt modelId="{F93C8835-DE28-4488-A7E1-1CAF55748BC9}" type="sibTrans" cxnId="{AB214C28-7322-4814-BF8F-C2FAEEF14CE9}">
      <dgm:prSet/>
      <dgm:spPr/>
      <dgm:t>
        <a:bodyPr/>
        <a:lstStyle/>
        <a:p>
          <a:endParaRPr lang="en-GB"/>
        </a:p>
      </dgm:t>
    </dgm:pt>
    <dgm:pt modelId="{43582AB5-35A8-4E91-AEFA-2601ACF47479}">
      <dgm:prSet phldrT="[Text]"/>
      <dgm:spPr/>
      <dgm:t>
        <a:bodyPr/>
        <a:lstStyle/>
        <a:p>
          <a:pPr algn="l"/>
          <a:r>
            <a:rPr lang="en-GB" dirty="0" smtClean="0"/>
            <a:t> 3- options:</a:t>
          </a:r>
          <a:endParaRPr lang="en-GB" dirty="0"/>
        </a:p>
      </dgm:t>
    </dgm:pt>
    <dgm:pt modelId="{D13D75C6-8D22-45AB-A5E4-4866D1309A88}" type="parTrans" cxnId="{BC6CEB23-D63F-46C9-959E-3058B705815B}">
      <dgm:prSet/>
      <dgm:spPr/>
      <dgm:t>
        <a:bodyPr/>
        <a:lstStyle/>
        <a:p>
          <a:endParaRPr lang="en-GB"/>
        </a:p>
      </dgm:t>
    </dgm:pt>
    <dgm:pt modelId="{9CC81A6D-58C4-420E-9A77-DF324D6BD5BB}" type="sibTrans" cxnId="{BC6CEB23-D63F-46C9-959E-3058B705815B}">
      <dgm:prSet/>
      <dgm:spPr/>
      <dgm:t>
        <a:bodyPr/>
        <a:lstStyle/>
        <a:p>
          <a:endParaRPr lang="en-GB"/>
        </a:p>
      </dgm:t>
    </dgm:pt>
    <dgm:pt modelId="{48FA72BD-B56F-40F8-B831-928478022845}">
      <dgm:prSet phldrT="[Text]"/>
      <dgm:spPr/>
      <dgm:t>
        <a:bodyPr/>
        <a:lstStyle/>
        <a:p>
          <a:r>
            <a:rPr lang="en-GB" dirty="0" smtClean="0"/>
            <a:t> Adopt different approaches i.e.</a:t>
          </a:r>
          <a:endParaRPr lang="en-GB" dirty="0"/>
        </a:p>
      </dgm:t>
    </dgm:pt>
    <dgm:pt modelId="{BA25B399-29D1-4B71-8430-A0C6B5A29BEE}" type="parTrans" cxnId="{AB46C49E-2D2B-4FD9-A8CD-AAFDA8F5F4C7}">
      <dgm:prSet/>
      <dgm:spPr/>
      <dgm:t>
        <a:bodyPr/>
        <a:lstStyle/>
        <a:p>
          <a:endParaRPr lang="en-GB"/>
        </a:p>
      </dgm:t>
    </dgm:pt>
    <dgm:pt modelId="{79EDC442-80CE-426B-A9DC-C7FC8BFEE1DC}" type="sibTrans" cxnId="{AB46C49E-2D2B-4FD9-A8CD-AAFDA8F5F4C7}">
      <dgm:prSet/>
      <dgm:spPr/>
      <dgm:t>
        <a:bodyPr/>
        <a:lstStyle/>
        <a:p>
          <a:endParaRPr lang="en-GB"/>
        </a:p>
      </dgm:t>
    </dgm:pt>
    <dgm:pt modelId="{DE59D7AA-A915-42DA-971C-55B340C0C346}">
      <dgm:prSet phldrT="[Text]"/>
      <dgm:spPr/>
      <dgm:t>
        <a:bodyPr/>
        <a:lstStyle/>
        <a:p>
          <a:endParaRPr lang="en-GB" dirty="0"/>
        </a:p>
      </dgm:t>
    </dgm:pt>
    <dgm:pt modelId="{8F8C68D0-4AC6-4391-92A7-5952926C6BBB}" type="parTrans" cxnId="{E6EE0915-28A9-4A43-B8CB-4601E455595D}">
      <dgm:prSet/>
      <dgm:spPr/>
      <dgm:t>
        <a:bodyPr/>
        <a:lstStyle/>
        <a:p>
          <a:endParaRPr lang="en-GB"/>
        </a:p>
      </dgm:t>
    </dgm:pt>
    <dgm:pt modelId="{DF351054-D492-4A0C-B009-77E1A85DF5CB}" type="sibTrans" cxnId="{E6EE0915-28A9-4A43-B8CB-4601E455595D}">
      <dgm:prSet/>
      <dgm:spPr/>
      <dgm:t>
        <a:bodyPr/>
        <a:lstStyle/>
        <a:p>
          <a:endParaRPr lang="en-GB"/>
        </a:p>
      </dgm:t>
    </dgm:pt>
    <dgm:pt modelId="{443FD342-4464-485E-BCB9-5EF7D90197E8}">
      <dgm:prSet phldrT="[Text]"/>
      <dgm:spPr/>
      <dgm:t>
        <a:bodyPr/>
        <a:lstStyle/>
        <a:p>
          <a:r>
            <a:rPr lang="en-GB" dirty="0" smtClean="0"/>
            <a:t>2-options (Dissertation &amp; Practice tracks (consulting))</a:t>
          </a:r>
          <a:endParaRPr lang="en-GB" dirty="0"/>
        </a:p>
      </dgm:t>
    </dgm:pt>
    <dgm:pt modelId="{41375473-27E2-4C9A-A818-A0F06D8068C9}" type="parTrans" cxnId="{0A9777FA-654B-4172-B7BF-CEE032B45124}">
      <dgm:prSet/>
      <dgm:spPr/>
      <dgm:t>
        <a:bodyPr/>
        <a:lstStyle/>
        <a:p>
          <a:endParaRPr lang="en-GB"/>
        </a:p>
      </dgm:t>
    </dgm:pt>
    <dgm:pt modelId="{99CF560B-751A-4DF8-93B1-AB78D3128E77}" type="sibTrans" cxnId="{0A9777FA-654B-4172-B7BF-CEE032B45124}">
      <dgm:prSet/>
      <dgm:spPr/>
      <dgm:t>
        <a:bodyPr/>
        <a:lstStyle/>
        <a:p>
          <a:endParaRPr lang="en-GB"/>
        </a:p>
      </dgm:t>
    </dgm:pt>
    <dgm:pt modelId="{B34CAA87-863F-49E7-9DAA-31FD61415DF5}">
      <dgm:prSet phldrT="[Text]"/>
      <dgm:spPr/>
      <dgm:t>
        <a:bodyPr/>
        <a:lstStyle/>
        <a:p>
          <a:r>
            <a:rPr lang="en-GB" dirty="0" smtClean="0"/>
            <a:t>3-options (Dissertation, Live projects (LP) (consulting) &amp; Professional Practice (PP) (placement))</a:t>
          </a:r>
          <a:endParaRPr lang="en-GB" dirty="0"/>
        </a:p>
      </dgm:t>
    </dgm:pt>
    <dgm:pt modelId="{280DF33B-6803-4616-A231-7BBB83B146DC}" type="parTrans" cxnId="{1D526B79-9A2E-4C3D-963E-080055BF670D}">
      <dgm:prSet/>
      <dgm:spPr/>
      <dgm:t>
        <a:bodyPr/>
        <a:lstStyle/>
        <a:p>
          <a:endParaRPr lang="en-GB"/>
        </a:p>
      </dgm:t>
    </dgm:pt>
    <dgm:pt modelId="{CB4F2113-D4A6-4646-8B91-E4229F3E3827}" type="sibTrans" cxnId="{1D526B79-9A2E-4C3D-963E-080055BF670D}">
      <dgm:prSet/>
      <dgm:spPr/>
      <dgm:t>
        <a:bodyPr/>
        <a:lstStyle/>
        <a:p>
          <a:endParaRPr lang="en-GB"/>
        </a:p>
      </dgm:t>
    </dgm:pt>
    <dgm:pt modelId="{0A68F961-6CE1-41ED-8585-EBC45DD510B7}">
      <dgm:prSet phldrT="[Text]"/>
      <dgm:spPr/>
      <dgm:t>
        <a:bodyPr/>
        <a:lstStyle/>
        <a:p>
          <a:r>
            <a:rPr lang="en-GB" dirty="0" smtClean="0"/>
            <a:t>4-options (Dissertation, New Business, Capstone project (consulting) &amp; Work placement)</a:t>
          </a:r>
          <a:endParaRPr lang="en-GB" dirty="0"/>
        </a:p>
      </dgm:t>
    </dgm:pt>
    <dgm:pt modelId="{5266CAA7-3F7B-406F-BC2A-BB1591311E42}" type="parTrans" cxnId="{BDDB4396-3F36-41F7-B6F6-55365BC61B78}">
      <dgm:prSet/>
      <dgm:spPr/>
      <dgm:t>
        <a:bodyPr/>
        <a:lstStyle/>
        <a:p>
          <a:endParaRPr lang="en-GB"/>
        </a:p>
      </dgm:t>
    </dgm:pt>
    <dgm:pt modelId="{B6E8F36C-24DA-4854-B3C1-A19971865DE4}" type="sibTrans" cxnId="{BDDB4396-3F36-41F7-B6F6-55365BC61B78}">
      <dgm:prSet/>
      <dgm:spPr/>
      <dgm:t>
        <a:bodyPr/>
        <a:lstStyle/>
        <a:p>
          <a:endParaRPr lang="en-GB"/>
        </a:p>
      </dgm:t>
    </dgm:pt>
    <dgm:pt modelId="{D737DD00-B263-4CF1-A763-64838E170BF1}">
      <dgm:prSet phldrT="[Text]"/>
      <dgm:spPr/>
      <dgm:t>
        <a:bodyPr/>
        <a:lstStyle/>
        <a:p>
          <a:pPr algn="l"/>
          <a:r>
            <a:rPr lang="en-GB" dirty="0" smtClean="0"/>
            <a:t> Capstone approach has been embedded over the years (extension of internships, placements, Erasmus </a:t>
          </a:r>
          <a:r>
            <a:rPr lang="en-GB" dirty="0" err="1" smtClean="0"/>
            <a:t>etc</a:t>
          </a:r>
          <a:r>
            <a:rPr lang="en-GB" dirty="0" smtClean="0"/>
            <a:t>)</a:t>
          </a:r>
          <a:endParaRPr lang="en-GB" dirty="0"/>
        </a:p>
      </dgm:t>
    </dgm:pt>
    <dgm:pt modelId="{F1823E5F-F1CB-48C8-B839-9B6FC311685D}" type="parTrans" cxnId="{70CB6AD1-5173-428C-99CD-FA9B739CEED3}">
      <dgm:prSet/>
      <dgm:spPr/>
      <dgm:t>
        <a:bodyPr/>
        <a:lstStyle/>
        <a:p>
          <a:endParaRPr lang="en-GB"/>
        </a:p>
      </dgm:t>
    </dgm:pt>
    <dgm:pt modelId="{BF790D88-E1C8-4DA2-8AFF-0DC2EB755C19}" type="sibTrans" cxnId="{70CB6AD1-5173-428C-99CD-FA9B739CEED3}">
      <dgm:prSet/>
      <dgm:spPr/>
      <dgm:t>
        <a:bodyPr/>
        <a:lstStyle/>
        <a:p>
          <a:endParaRPr lang="en-GB"/>
        </a:p>
      </dgm:t>
    </dgm:pt>
    <dgm:pt modelId="{51FF2F2F-84F0-4C51-9E64-0CB7C9C0D4E1}">
      <dgm:prSet phldrT="[Text]"/>
      <dgm:spPr/>
      <dgm:t>
        <a:bodyPr/>
        <a:lstStyle/>
        <a:p>
          <a:pPr algn="l"/>
          <a:r>
            <a:rPr lang="en-GB" dirty="0" smtClean="0"/>
            <a:t>Integration project - In a small team you will apply your new knowledge and skills</a:t>
          </a:r>
          <a:endParaRPr lang="en-GB" dirty="0"/>
        </a:p>
      </dgm:t>
    </dgm:pt>
    <dgm:pt modelId="{1056B1C9-3F5B-4DC1-8E5C-5645045DBA1A}" type="parTrans" cxnId="{ECED009F-E8C2-422D-8A2A-3B0CCF6903F6}">
      <dgm:prSet/>
      <dgm:spPr/>
      <dgm:t>
        <a:bodyPr/>
        <a:lstStyle/>
        <a:p>
          <a:endParaRPr lang="en-GB"/>
        </a:p>
      </dgm:t>
    </dgm:pt>
    <dgm:pt modelId="{38720B6E-A11C-44F6-A75E-69F3CD47B133}" type="sibTrans" cxnId="{ECED009F-E8C2-422D-8A2A-3B0CCF6903F6}">
      <dgm:prSet/>
      <dgm:spPr/>
      <dgm:t>
        <a:bodyPr/>
        <a:lstStyle/>
        <a:p>
          <a:endParaRPr lang="en-GB"/>
        </a:p>
      </dgm:t>
    </dgm:pt>
    <dgm:pt modelId="{275D4290-58E6-4F8B-9359-E2AF7D54C902}">
      <dgm:prSet phldrT="[Text]"/>
      <dgm:spPr/>
      <dgm:t>
        <a:bodyPr/>
        <a:lstStyle/>
        <a:p>
          <a:pPr algn="l"/>
          <a:r>
            <a:rPr lang="en-GB" dirty="0" smtClean="0"/>
            <a:t>Thesis project –  consulting, i.e. explore and solve a real company issues, project must meet academic and practical objectives. For example, real customs issues like safety, security, trade facilitation, sustainability with compliance, e-commerce, customs supervision or corruption</a:t>
          </a:r>
          <a:endParaRPr lang="en-GB" dirty="0"/>
        </a:p>
      </dgm:t>
    </dgm:pt>
    <dgm:pt modelId="{74B29146-F31D-4587-8647-B65DC262C3F8}" type="parTrans" cxnId="{D1CCBE01-5F9A-4E7F-A432-F39FDAB0602A}">
      <dgm:prSet/>
      <dgm:spPr/>
      <dgm:t>
        <a:bodyPr/>
        <a:lstStyle/>
        <a:p>
          <a:endParaRPr lang="en-GB"/>
        </a:p>
      </dgm:t>
    </dgm:pt>
    <dgm:pt modelId="{96217629-A91F-4D02-B66C-9574C608DD31}" type="sibTrans" cxnId="{D1CCBE01-5F9A-4E7F-A432-F39FDAB0602A}">
      <dgm:prSet/>
      <dgm:spPr/>
      <dgm:t>
        <a:bodyPr/>
        <a:lstStyle/>
        <a:p>
          <a:endParaRPr lang="en-GB"/>
        </a:p>
      </dgm:t>
    </dgm:pt>
    <dgm:pt modelId="{EFBDCABB-6572-4C3C-B8FB-0AC3C4C04A16}">
      <dgm:prSet phldrT="[Text]"/>
      <dgm:spPr/>
      <dgm:t>
        <a:bodyPr/>
        <a:lstStyle/>
        <a:p>
          <a:pPr algn="l"/>
          <a:r>
            <a:rPr lang="en-GB" dirty="0" smtClean="0"/>
            <a:t>IM Thesis - Master thesis project. Aim  is to apply your knowledge learned from the master courses to solve a real business related problem</a:t>
          </a:r>
          <a:endParaRPr lang="en-GB" dirty="0"/>
        </a:p>
      </dgm:t>
    </dgm:pt>
    <dgm:pt modelId="{9428AF06-AA12-4D32-B519-27B60D1E1D46}" type="parTrans" cxnId="{D16F2EF6-721A-4B33-931D-6EB5EFB09F46}">
      <dgm:prSet/>
      <dgm:spPr/>
      <dgm:t>
        <a:bodyPr/>
        <a:lstStyle/>
        <a:p>
          <a:endParaRPr lang="en-GB"/>
        </a:p>
      </dgm:t>
    </dgm:pt>
    <dgm:pt modelId="{7E136188-EF38-47E3-89D2-78E3123CAEFB}" type="sibTrans" cxnId="{D16F2EF6-721A-4B33-931D-6EB5EFB09F46}">
      <dgm:prSet/>
      <dgm:spPr/>
      <dgm:t>
        <a:bodyPr/>
        <a:lstStyle/>
        <a:p>
          <a:endParaRPr lang="en-GB"/>
        </a:p>
      </dgm:t>
    </dgm:pt>
    <dgm:pt modelId="{90EA1D02-2EDA-47C7-AB04-02D314E6A0E6}">
      <dgm:prSet phldrT="[Text]"/>
      <dgm:spPr/>
      <dgm:t>
        <a:bodyPr/>
        <a:lstStyle/>
        <a:p>
          <a:pPr algn="l"/>
          <a:r>
            <a:rPr lang="en-GB" dirty="0" smtClean="0"/>
            <a:t> Strong Student union with +188 companies in their networks, 500+ vacancies advert, over 10+ careers workshop/seminars (</a:t>
          </a:r>
          <a:r>
            <a:rPr lang="en-GB" dirty="0" smtClean="0">
              <a:hlinkClick xmlns:r="http://schemas.openxmlformats.org/officeDocument/2006/relationships" r:id="rId1"/>
            </a:rPr>
            <a:t>https://www.tilburguniversity.edu/students/career</a:t>
          </a:r>
          <a:r>
            <a:rPr lang="en-GB" dirty="0" smtClean="0"/>
            <a:t>) – help facilitate capstone.</a:t>
          </a:r>
          <a:endParaRPr lang="en-GB" dirty="0"/>
        </a:p>
      </dgm:t>
    </dgm:pt>
    <dgm:pt modelId="{D71993E0-129A-4365-8360-9990AF512F8E}" type="sibTrans" cxnId="{4F83D229-9B68-42AD-8404-7BC00AF8AC54}">
      <dgm:prSet/>
      <dgm:spPr/>
      <dgm:t>
        <a:bodyPr/>
        <a:lstStyle/>
        <a:p>
          <a:endParaRPr lang="en-GB"/>
        </a:p>
      </dgm:t>
    </dgm:pt>
    <dgm:pt modelId="{239ED382-514E-46F3-B354-333B8413B479}" type="parTrans" cxnId="{4F83D229-9B68-42AD-8404-7BC00AF8AC54}">
      <dgm:prSet/>
      <dgm:spPr/>
      <dgm:t>
        <a:bodyPr/>
        <a:lstStyle/>
        <a:p>
          <a:endParaRPr lang="en-GB"/>
        </a:p>
      </dgm:t>
    </dgm:pt>
    <dgm:pt modelId="{875CEAE2-D717-4D55-9901-08F8BF840012}" type="pres">
      <dgm:prSet presAssocID="{C031A40A-C29F-4830-A92D-369CEFED20A5}" presName="linear" presStyleCnt="0">
        <dgm:presLayoutVars>
          <dgm:animLvl val="lvl"/>
          <dgm:resizeHandles val="exact"/>
        </dgm:presLayoutVars>
      </dgm:prSet>
      <dgm:spPr/>
      <dgm:t>
        <a:bodyPr/>
        <a:lstStyle/>
        <a:p>
          <a:endParaRPr lang="en-US"/>
        </a:p>
      </dgm:t>
    </dgm:pt>
    <dgm:pt modelId="{34987E67-2F2F-45D2-9A30-C2E5C7A18478}" type="pres">
      <dgm:prSet presAssocID="{9409A503-D4D5-4B59-807E-F20D3D098CB3}" presName="parentText" presStyleLbl="node1" presStyleIdx="0" presStyleCnt="2">
        <dgm:presLayoutVars>
          <dgm:chMax val="0"/>
          <dgm:bulletEnabled val="1"/>
        </dgm:presLayoutVars>
      </dgm:prSet>
      <dgm:spPr/>
      <dgm:t>
        <a:bodyPr/>
        <a:lstStyle/>
        <a:p>
          <a:endParaRPr lang="en-US"/>
        </a:p>
      </dgm:t>
    </dgm:pt>
    <dgm:pt modelId="{52B4AFFA-D100-47DA-92E0-B3C063B41BB0}" type="pres">
      <dgm:prSet presAssocID="{9409A503-D4D5-4B59-807E-F20D3D098CB3}" presName="childText" presStyleLbl="revTx" presStyleIdx="0" presStyleCnt="2">
        <dgm:presLayoutVars>
          <dgm:bulletEnabled val="1"/>
        </dgm:presLayoutVars>
      </dgm:prSet>
      <dgm:spPr/>
      <dgm:t>
        <a:bodyPr/>
        <a:lstStyle/>
        <a:p>
          <a:endParaRPr lang="en-GB"/>
        </a:p>
      </dgm:t>
    </dgm:pt>
    <dgm:pt modelId="{CDA1997B-8189-4A1C-A19C-CD685F819976}" type="pres">
      <dgm:prSet presAssocID="{123A818F-E892-4662-BAC8-3D54F0E4A44A}" presName="parentText" presStyleLbl="node1" presStyleIdx="1" presStyleCnt="2">
        <dgm:presLayoutVars>
          <dgm:chMax val="0"/>
          <dgm:bulletEnabled val="1"/>
        </dgm:presLayoutVars>
      </dgm:prSet>
      <dgm:spPr/>
      <dgm:t>
        <a:bodyPr/>
        <a:lstStyle/>
        <a:p>
          <a:endParaRPr lang="en-US"/>
        </a:p>
      </dgm:t>
    </dgm:pt>
    <dgm:pt modelId="{F3FDE087-D6F5-4D25-91D0-02CE0A27985B}" type="pres">
      <dgm:prSet presAssocID="{123A818F-E892-4662-BAC8-3D54F0E4A44A}" presName="childText" presStyleLbl="revTx" presStyleIdx="1" presStyleCnt="2">
        <dgm:presLayoutVars>
          <dgm:bulletEnabled val="1"/>
        </dgm:presLayoutVars>
      </dgm:prSet>
      <dgm:spPr/>
      <dgm:t>
        <a:bodyPr/>
        <a:lstStyle/>
        <a:p>
          <a:endParaRPr lang="en-GB"/>
        </a:p>
      </dgm:t>
    </dgm:pt>
  </dgm:ptLst>
  <dgm:cxnLst>
    <dgm:cxn modelId="{D16F2EF6-721A-4B33-931D-6EB5EFB09F46}" srcId="{43582AB5-35A8-4E91-AEFA-2601ACF47479}" destId="{EFBDCABB-6572-4C3C-B8FB-0AC3C4C04A16}" srcOrd="2" destOrd="0" parTransId="{9428AF06-AA12-4D32-B519-27B60D1E1D46}" sibTransId="{7E136188-EF38-47E3-89D2-78E3123CAEFB}"/>
    <dgm:cxn modelId="{5B5930FE-4534-43FC-8668-B0F416F61184}" type="presOf" srcId="{EFBDCABB-6572-4C3C-B8FB-0AC3C4C04A16}" destId="{F3FDE087-D6F5-4D25-91D0-02CE0A27985B}" srcOrd="0" destOrd="4" presId="urn:microsoft.com/office/officeart/2005/8/layout/vList2"/>
    <dgm:cxn modelId="{A5627AB8-1FF9-4DC2-AB61-2C46FE510FC4}" type="presOf" srcId="{0A68F961-6CE1-41ED-8585-EBC45DD510B7}" destId="{52B4AFFA-D100-47DA-92E0-B3C063B41BB0}" srcOrd="0" destOrd="4" presId="urn:microsoft.com/office/officeart/2005/8/layout/vList2"/>
    <dgm:cxn modelId="{1D526B79-9A2E-4C3D-963E-080055BF670D}" srcId="{48FA72BD-B56F-40F8-B831-928478022845}" destId="{B34CAA87-863F-49E7-9DAA-31FD61415DF5}" srcOrd="1" destOrd="0" parTransId="{280DF33B-6803-4616-A231-7BBB83B146DC}" sibTransId="{CB4F2113-D4A6-4646-8B91-E4229F3E3827}"/>
    <dgm:cxn modelId="{E20DDDB4-3CCB-4AA9-A30A-D80601BABDBD}" type="presOf" srcId="{123A818F-E892-4662-BAC8-3D54F0E4A44A}" destId="{CDA1997B-8189-4A1C-A19C-CD685F819976}" srcOrd="0" destOrd="0" presId="urn:microsoft.com/office/officeart/2005/8/layout/vList2"/>
    <dgm:cxn modelId="{D4391C42-F1B5-450F-8DD0-4157084415E6}" type="presOf" srcId="{48FA72BD-B56F-40F8-B831-928478022845}" destId="{52B4AFFA-D100-47DA-92E0-B3C063B41BB0}" srcOrd="0" destOrd="1" presId="urn:microsoft.com/office/officeart/2005/8/layout/vList2"/>
    <dgm:cxn modelId="{FB050674-DDC3-4C90-AFA3-63DE29735411}" type="presOf" srcId="{43582AB5-35A8-4E91-AEFA-2601ACF47479}" destId="{F3FDE087-D6F5-4D25-91D0-02CE0A27985B}" srcOrd="0" destOrd="1" presId="urn:microsoft.com/office/officeart/2005/8/layout/vList2"/>
    <dgm:cxn modelId="{B5BF209B-A819-4D98-B4CA-6B1677035D75}" type="presOf" srcId="{90EA1D02-2EDA-47C7-AB04-02D314E6A0E6}" destId="{F3FDE087-D6F5-4D25-91D0-02CE0A27985B}" srcOrd="0" destOrd="5" presId="urn:microsoft.com/office/officeart/2005/8/layout/vList2"/>
    <dgm:cxn modelId="{AB46C49E-2D2B-4FD9-A8CD-AAFDA8F5F4C7}" srcId="{9409A503-D4D5-4B59-807E-F20D3D098CB3}" destId="{48FA72BD-B56F-40F8-B831-928478022845}" srcOrd="1" destOrd="0" parTransId="{BA25B399-29D1-4B71-8430-A0C6B5A29BEE}" sibTransId="{79EDC442-80CE-426B-A9DC-C7FC8BFEE1DC}"/>
    <dgm:cxn modelId="{82FFC6FF-6863-4FB8-BCB8-3D5F79621469}" type="presOf" srcId="{51FF2F2F-84F0-4C51-9E64-0CB7C9C0D4E1}" destId="{F3FDE087-D6F5-4D25-91D0-02CE0A27985B}" srcOrd="0" destOrd="2" presId="urn:microsoft.com/office/officeart/2005/8/layout/vList2"/>
    <dgm:cxn modelId="{D1CCBE01-5F9A-4E7F-A432-F39FDAB0602A}" srcId="{43582AB5-35A8-4E91-AEFA-2601ACF47479}" destId="{275D4290-58E6-4F8B-9359-E2AF7D54C902}" srcOrd="1" destOrd="0" parTransId="{74B29146-F31D-4587-8647-B65DC262C3F8}" sibTransId="{96217629-A91F-4D02-B66C-9574C608DD31}"/>
    <dgm:cxn modelId="{0FED5807-75EF-4DC5-9AB8-4C125B4C67B9}" type="presOf" srcId="{DE59D7AA-A915-42DA-971C-55B340C0C346}" destId="{52B4AFFA-D100-47DA-92E0-B3C063B41BB0}" srcOrd="0" destOrd="5" presId="urn:microsoft.com/office/officeart/2005/8/layout/vList2"/>
    <dgm:cxn modelId="{835C3C55-C07A-4C65-A91C-7E760070861D}" type="presOf" srcId="{B34CAA87-863F-49E7-9DAA-31FD61415DF5}" destId="{52B4AFFA-D100-47DA-92E0-B3C063B41BB0}" srcOrd="0" destOrd="3" presId="urn:microsoft.com/office/officeart/2005/8/layout/vList2"/>
    <dgm:cxn modelId="{E6EE0915-28A9-4A43-B8CB-4601E455595D}" srcId="{9409A503-D4D5-4B59-807E-F20D3D098CB3}" destId="{DE59D7AA-A915-42DA-971C-55B340C0C346}" srcOrd="2" destOrd="0" parTransId="{8F8C68D0-4AC6-4391-92A7-5952926C6BBB}" sibTransId="{DF351054-D492-4A0C-B009-77E1A85DF5CB}"/>
    <dgm:cxn modelId="{8FBA0758-C3A6-4AB9-95C7-C1AFA858117C}" type="presOf" srcId="{D737DD00-B263-4CF1-A763-64838E170BF1}" destId="{F3FDE087-D6F5-4D25-91D0-02CE0A27985B}" srcOrd="0" destOrd="0" presId="urn:microsoft.com/office/officeart/2005/8/layout/vList2"/>
    <dgm:cxn modelId="{0A9777FA-654B-4172-B7BF-CEE032B45124}" srcId="{48FA72BD-B56F-40F8-B831-928478022845}" destId="{443FD342-4464-485E-BCB9-5EF7D90197E8}" srcOrd="0" destOrd="0" parTransId="{41375473-27E2-4C9A-A818-A0F06D8068C9}" sibTransId="{99CF560B-751A-4DF8-93B1-AB78D3128E77}"/>
    <dgm:cxn modelId="{B930930B-F8BD-43C5-9D1D-498B4A841284}" type="presOf" srcId="{275D4290-58E6-4F8B-9359-E2AF7D54C902}" destId="{F3FDE087-D6F5-4D25-91D0-02CE0A27985B}" srcOrd="0" destOrd="3" presId="urn:microsoft.com/office/officeart/2005/8/layout/vList2"/>
    <dgm:cxn modelId="{7CAA2290-6B4F-4E35-BBDC-8A239C8BA290}" type="presOf" srcId="{C031A40A-C29F-4830-A92D-369CEFED20A5}" destId="{875CEAE2-D717-4D55-9901-08F8BF840012}" srcOrd="0" destOrd="0" presId="urn:microsoft.com/office/officeart/2005/8/layout/vList2"/>
    <dgm:cxn modelId="{BDDB4396-3F36-41F7-B6F6-55365BC61B78}" srcId="{48FA72BD-B56F-40F8-B831-928478022845}" destId="{0A68F961-6CE1-41ED-8585-EBC45DD510B7}" srcOrd="2" destOrd="0" parTransId="{5266CAA7-3F7B-406F-BC2A-BB1591311E42}" sibTransId="{B6E8F36C-24DA-4854-B3C1-A19971865DE4}"/>
    <dgm:cxn modelId="{7BFA3FB3-E015-4BC1-9FC8-CD81C347A4DB}" type="presOf" srcId="{2A80FBB2-F528-4E54-8BB9-B9527BDB3E87}" destId="{52B4AFFA-D100-47DA-92E0-B3C063B41BB0}" srcOrd="0" destOrd="0" presId="urn:microsoft.com/office/officeart/2005/8/layout/vList2"/>
    <dgm:cxn modelId="{AB214C28-7322-4814-BF8F-C2FAEEF14CE9}" srcId="{C031A40A-C29F-4830-A92D-369CEFED20A5}" destId="{123A818F-E892-4662-BAC8-3D54F0E4A44A}" srcOrd="1" destOrd="0" parTransId="{C68DF878-457F-4E7E-B5E1-4408CEB7687E}" sibTransId="{F93C8835-DE28-4488-A7E1-1CAF55748BC9}"/>
    <dgm:cxn modelId="{0238D219-5DC2-477C-8DAE-486E58BFFD7A}" type="presOf" srcId="{443FD342-4464-485E-BCB9-5EF7D90197E8}" destId="{52B4AFFA-D100-47DA-92E0-B3C063B41BB0}" srcOrd="0" destOrd="2" presId="urn:microsoft.com/office/officeart/2005/8/layout/vList2"/>
    <dgm:cxn modelId="{15F820AB-B303-4276-B0E0-7080D4D01F3D}" srcId="{C031A40A-C29F-4830-A92D-369CEFED20A5}" destId="{9409A503-D4D5-4B59-807E-F20D3D098CB3}" srcOrd="0" destOrd="0" parTransId="{D266662F-648F-407C-B811-DE522A7BA0E2}" sibTransId="{B525D0CB-CF67-4506-956C-02713EAD2571}"/>
    <dgm:cxn modelId="{4F83D229-9B68-42AD-8404-7BC00AF8AC54}" srcId="{123A818F-E892-4662-BAC8-3D54F0E4A44A}" destId="{90EA1D02-2EDA-47C7-AB04-02D314E6A0E6}" srcOrd="2" destOrd="0" parTransId="{239ED382-514E-46F3-B354-333B8413B479}" sibTransId="{D71993E0-129A-4365-8360-9990AF512F8E}"/>
    <dgm:cxn modelId="{709E3B1C-9463-4E79-B3EB-C77D39573F3D}" type="presOf" srcId="{9409A503-D4D5-4B59-807E-F20D3D098CB3}" destId="{34987E67-2F2F-45D2-9A30-C2E5C7A18478}" srcOrd="0" destOrd="0" presId="urn:microsoft.com/office/officeart/2005/8/layout/vList2"/>
    <dgm:cxn modelId="{ECED009F-E8C2-422D-8A2A-3B0CCF6903F6}" srcId="{43582AB5-35A8-4E91-AEFA-2601ACF47479}" destId="{51FF2F2F-84F0-4C51-9E64-0CB7C9C0D4E1}" srcOrd="0" destOrd="0" parTransId="{1056B1C9-3F5B-4DC1-8E5C-5645045DBA1A}" sibTransId="{38720B6E-A11C-44F6-A75E-69F3CD47B133}"/>
    <dgm:cxn modelId="{F9FDC900-D84F-4A02-AA67-A2E39B9F8199}" srcId="{9409A503-D4D5-4B59-807E-F20D3D098CB3}" destId="{2A80FBB2-F528-4E54-8BB9-B9527BDB3E87}" srcOrd="0" destOrd="0" parTransId="{F9364490-31A0-4AFF-9A7F-CD094648223A}" sibTransId="{AFAD5062-48C2-49CD-A142-54CF401AF1C6}"/>
    <dgm:cxn modelId="{BC6CEB23-D63F-46C9-959E-3058B705815B}" srcId="{123A818F-E892-4662-BAC8-3D54F0E4A44A}" destId="{43582AB5-35A8-4E91-AEFA-2601ACF47479}" srcOrd="1" destOrd="0" parTransId="{D13D75C6-8D22-45AB-A5E4-4866D1309A88}" sibTransId="{9CC81A6D-58C4-420E-9A77-DF324D6BD5BB}"/>
    <dgm:cxn modelId="{70CB6AD1-5173-428C-99CD-FA9B739CEED3}" srcId="{123A818F-E892-4662-BAC8-3D54F0E4A44A}" destId="{D737DD00-B263-4CF1-A763-64838E170BF1}" srcOrd="0" destOrd="0" parTransId="{F1823E5F-F1CB-48C8-B839-9B6FC311685D}" sibTransId="{BF790D88-E1C8-4DA2-8AFF-0DC2EB755C19}"/>
    <dgm:cxn modelId="{B023E5A6-DF5F-4FCC-8874-66E4AD370DE5}" type="presParOf" srcId="{875CEAE2-D717-4D55-9901-08F8BF840012}" destId="{34987E67-2F2F-45D2-9A30-C2E5C7A18478}" srcOrd="0" destOrd="0" presId="urn:microsoft.com/office/officeart/2005/8/layout/vList2"/>
    <dgm:cxn modelId="{9C42BF2F-D9EB-495C-AC7D-A632167D7B30}" type="presParOf" srcId="{875CEAE2-D717-4D55-9901-08F8BF840012}" destId="{52B4AFFA-D100-47DA-92E0-B3C063B41BB0}" srcOrd="1" destOrd="0" presId="urn:microsoft.com/office/officeart/2005/8/layout/vList2"/>
    <dgm:cxn modelId="{04336224-8690-464C-ADA8-CD08C042A866}" type="presParOf" srcId="{875CEAE2-D717-4D55-9901-08F8BF840012}" destId="{CDA1997B-8189-4A1C-A19C-CD685F819976}" srcOrd="2" destOrd="0" presId="urn:microsoft.com/office/officeart/2005/8/layout/vList2"/>
    <dgm:cxn modelId="{59F4BD88-8174-48D0-9BB8-B4D13091D05E}" type="presParOf" srcId="{875CEAE2-D717-4D55-9901-08F8BF840012}" destId="{F3FDE087-D6F5-4D25-91D0-02CE0A27985B}"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987E67-2F2F-45D2-9A30-C2E5C7A18478}">
      <dsp:nvSpPr>
        <dsp:cNvPr id="0" name=""/>
        <dsp:cNvSpPr/>
      </dsp:nvSpPr>
      <dsp:spPr>
        <a:xfrm>
          <a:off x="0" y="57879"/>
          <a:ext cx="8178800" cy="43173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GB" sz="1800" kern="1200" dirty="0" smtClean="0"/>
            <a:t>UK Universities (Sampled)</a:t>
          </a:r>
          <a:endParaRPr lang="en-GB" sz="1800" kern="1200" dirty="0"/>
        </a:p>
      </dsp:txBody>
      <dsp:txXfrm>
        <a:off x="21075" y="78954"/>
        <a:ext cx="8136650" cy="389580"/>
      </dsp:txXfrm>
    </dsp:sp>
    <dsp:sp modelId="{52B4AFFA-D100-47DA-92E0-B3C063B41BB0}">
      <dsp:nvSpPr>
        <dsp:cNvPr id="0" name=""/>
        <dsp:cNvSpPr/>
      </dsp:nvSpPr>
      <dsp:spPr>
        <a:xfrm>
          <a:off x="0" y="489609"/>
          <a:ext cx="8178800" cy="1453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677"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kern="1200" dirty="0" smtClean="0"/>
            <a:t> Began Capstone extensively within the last three years (in most cases)</a:t>
          </a:r>
          <a:endParaRPr lang="en-GB" sz="1400" kern="1200" dirty="0"/>
        </a:p>
        <a:p>
          <a:pPr marL="114300" lvl="1" indent="-114300" algn="l" defTabSz="622300">
            <a:lnSpc>
              <a:spcPct val="90000"/>
            </a:lnSpc>
            <a:spcBef>
              <a:spcPct val="0"/>
            </a:spcBef>
            <a:spcAft>
              <a:spcPct val="20000"/>
            </a:spcAft>
            <a:buChar char="••"/>
          </a:pPr>
          <a:r>
            <a:rPr lang="en-GB" sz="1400" kern="1200" dirty="0" smtClean="0"/>
            <a:t> Adopt different approaches i.e.</a:t>
          </a:r>
          <a:endParaRPr lang="en-GB" sz="1400" kern="1200" dirty="0"/>
        </a:p>
        <a:p>
          <a:pPr marL="228600" lvl="2" indent="-114300" algn="l" defTabSz="622300">
            <a:lnSpc>
              <a:spcPct val="90000"/>
            </a:lnSpc>
            <a:spcBef>
              <a:spcPct val="0"/>
            </a:spcBef>
            <a:spcAft>
              <a:spcPct val="20000"/>
            </a:spcAft>
            <a:buChar char="••"/>
          </a:pPr>
          <a:r>
            <a:rPr lang="en-GB" sz="1400" kern="1200" dirty="0" smtClean="0"/>
            <a:t>2-options (Dissertation &amp; Practice tracks (consulting))</a:t>
          </a:r>
          <a:endParaRPr lang="en-GB" sz="1400" kern="1200" dirty="0"/>
        </a:p>
        <a:p>
          <a:pPr marL="228600" lvl="2" indent="-114300" algn="l" defTabSz="622300">
            <a:lnSpc>
              <a:spcPct val="90000"/>
            </a:lnSpc>
            <a:spcBef>
              <a:spcPct val="0"/>
            </a:spcBef>
            <a:spcAft>
              <a:spcPct val="20000"/>
            </a:spcAft>
            <a:buChar char="••"/>
          </a:pPr>
          <a:r>
            <a:rPr lang="en-GB" sz="1400" kern="1200" dirty="0" smtClean="0"/>
            <a:t>3-options (Dissertation, Live projects (LP) (consulting) &amp; Professional Practice (PP) (placement))</a:t>
          </a:r>
          <a:endParaRPr lang="en-GB" sz="1400" kern="1200" dirty="0"/>
        </a:p>
        <a:p>
          <a:pPr marL="228600" lvl="2" indent="-114300" algn="l" defTabSz="622300">
            <a:lnSpc>
              <a:spcPct val="90000"/>
            </a:lnSpc>
            <a:spcBef>
              <a:spcPct val="0"/>
            </a:spcBef>
            <a:spcAft>
              <a:spcPct val="20000"/>
            </a:spcAft>
            <a:buChar char="••"/>
          </a:pPr>
          <a:r>
            <a:rPr lang="en-GB" sz="1400" kern="1200" dirty="0" smtClean="0"/>
            <a:t>4-options (Dissertation, New Business, Capstone project (consulting) &amp; Work placement)</a:t>
          </a:r>
          <a:endParaRPr lang="en-GB" sz="1400" kern="1200" dirty="0"/>
        </a:p>
        <a:p>
          <a:pPr marL="114300" lvl="1" indent="-114300" algn="l" defTabSz="622300">
            <a:lnSpc>
              <a:spcPct val="90000"/>
            </a:lnSpc>
            <a:spcBef>
              <a:spcPct val="0"/>
            </a:spcBef>
            <a:spcAft>
              <a:spcPct val="20000"/>
            </a:spcAft>
            <a:buChar char="••"/>
          </a:pPr>
          <a:endParaRPr lang="en-GB" sz="1400" kern="1200" dirty="0"/>
        </a:p>
      </dsp:txBody>
      <dsp:txXfrm>
        <a:off x="0" y="489609"/>
        <a:ext cx="8178800" cy="1453140"/>
      </dsp:txXfrm>
    </dsp:sp>
    <dsp:sp modelId="{CDA1997B-8189-4A1C-A19C-CD685F819976}">
      <dsp:nvSpPr>
        <dsp:cNvPr id="0" name=""/>
        <dsp:cNvSpPr/>
      </dsp:nvSpPr>
      <dsp:spPr>
        <a:xfrm>
          <a:off x="0" y="1942750"/>
          <a:ext cx="8178800" cy="43173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GB" sz="1800" kern="1200" dirty="0" smtClean="0"/>
            <a:t>EU university sampled</a:t>
          </a:r>
          <a:endParaRPr lang="en-GB" sz="1800" kern="1200" dirty="0"/>
        </a:p>
      </dsp:txBody>
      <dsp:txXfrm>
        <a:off x="21075" y="1963825"/>
        <a:ext cx="8136650" cy="389580"/>
      </dsp:txXfrm>
    </dsp:sp>
    <dsp:sp modelId="{F3FDE087-D6F5-4D25-91D0-02CE0A27985B}">
      <dsp:nvSpPr>
        <dsp:cNvPr id="0" name=""/>
        <dsp:cNvSpPr/>
      </dsp:nvSpPr>
      <dsp:spPr>
        <a:xfrm>
          <a:off x="0" y="2374480"/>
          <a:ext cx="8178800" cy="2608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677"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GB" sz="1400" kern="1200" dirty="0" smtClean="0"/>
            <a:t> Capstone approach has been embedded over the years (extension of internships, placements, Erasmus </a:t>
          </a:r>
          <a:r>
            <a:rPr lang="en-GB" sz="1400" kern="1200" dirty="0" err="1" smtClean="0"/>
            <a:t>etc</a:t>
          </a:r>
          <a:r>
            <a:rPr lang="en-GB" sz="1400" kern="1200" dirty="0" smtClean="0"/>
            <a:t>)</a:t>
          </a:r>
          <a:endParaRPr lang="en-GB" sz="1400" kern="1200" dirty="0"/>
        </a:p>
        <a:p>
          <a:pPr marL="114300" lvl="1" indent="-114300" algn="l" defTabSz="622300">
            <a:lnSpc>
              <a:spcPct val="90000"/>
            </a:lnSpc>
            <a:spcBef>
              <a:spcPct val="0"/>
            </a:spcBef>
            <a:spcAft>
              <a:spcPct val="20000"/>
            </a:spcAft>
            <a:buChar char="••"/>
          </a:pPr>
          <a:r>
            <a:rPr lang="en-GB" sz="1400" kern="1200" dirty="0" smtClean="0"/>
            <a:t> 3- options:</a:t>
          </a:r>
          <a:endParaRPr lang="en-GB" sz="1400" kern="1200" dirty="0"/>
        </a:p>
        <a:p>
          <a:pPr marL="228600" lvl="2" indent="-114300" algn="l" defTabSz="622300">
            <a:lnSpc>
              <a:spcPct val="90000"/>
            </a:lnSpc>
            <a:spcBef>
              <a:spcPct val="0"/>
            </a:spcBef>
            <a:spcAft>
              <a:spcPct val="20000"/>
            </a:spcAft>
            <a:buChar char="••"/>
          </a:pPr>
          <a:r>
            <a:rPr lang="en-GB" sz="1400" kern="1200" dirty="0" smtClean="0"/>
            <a:t>Integration project - In a small team you will apply your new knowledge and skills</a:t>
          </a:r>
          <a:endParaRPr lang="en-GB" sz="1400" kern="1200" dirty="0"/>
        </a:p>
        <a:p>
          <a:pPr marL="228600" lvl="2" indent="-114300" algn="l" defTabSz="622300">
            <a:lnSpc>
              <a:spcPct val="90000"/>
            </a:lnSpc>
            <a:spcBef>
              <a:spcPct val="0"/>
            </a:spcBef>
            <a:spcAft>
              <a:spcPct val="20000"/>
            </a:spcAft>
            <a:buChar char="••"/>
          </a:pPr>
          <a:r>
            <a:rPr lang="en-GB" sz="1400" kern="1200" dirty="0" smtClean="0"/>
            <a:t>Thesis project –  consulting, i.e. explore and solve a real company issues, project must meet academic and practical objectives. For example, real customs issues like safety, security, trade facilitation, sustainability with compliance, e-commerce, customs supervision or corruption</a:t>
          </a:r>
          <a:endParaRPr lang="en-GB" sz="1400" kern="1200" dirty="0"/>
        </a:p>
        <a:p>
          <a:pPr marL="228600" lvl="2" indent="-114300" algn="l" defTabSz="622300">
            <a:lnSpc>
              <a:spcPct val="90000"/>
            </a:lnSpc>
            <a:spcBef>
              <a:spcPct val="0"/>
            </a:spcBef>
            <a:spcAft>
              <a:spcPct val="20000"/>
            </a:spcAft>
            <a:buChar char="••"/>
          </a:pPr>
          <a:r>
            <a:rPr lang="en-GB" sz="1400" kern="1200" dirty="0" smtClean="0"/>
            <a:t>IM Thesis - Master thesis project. Aim  is to apply your knowledge learned from the master courses to solve a real business related problem</a:t>
          </a:r>
          <a:endParaRPr lang="en-GB" sz="1400" kern="1200" dirty="0"/>
        </a:p>
        <a:p>
          <a:pPr marL="114300" lvl="1" indent="-114300" algn="l" defTabSz="622300">
            <a:lnSpc>
              <a:spcPct val="90000"/>
            </a:lnSpc>
            <a:spcBef>
              <a:spcPct val="0"/>
            </a:spcBef>
            <a:spcAft>
              <a:spcPct val="20000"/>
            </a:spcAft>
            <a:buChar char="••"/>
          </a:pPr>
          <a:r>
            <a:rPr lang="en-GB" sz="1400" kern="1200" dirty="0" smtClean="0"/>
            <a:t> Strong Student union with +188 companies in their networks, 500+ vacancies advert, over 10+ careers workshop/seminars (</a:t>
          </a:r>
          <a:r>
            <a:rPr lang="en-GB" sz="1400" kern="1200" dirty="0" smtClean="0">
              <a:hlinkClick xmlns:r="http://schemas.openxmlformats.org/officeDocument/2006/relationships" r:id="rId1"/>
            </a:rPr>
            <a:t>https://www.tilburguniversity.edu/students/career</a:t>
          </a:r>
          <a:r>
            <a:rPr lang="en-GB" sz="1400" kern="1200" dirty="0" smtClean="0"/>
            <a:t>) – help facilitate capstone.</a:t>
          </a:r>
          <a:endParaRPr lang="en-GB" sz="1400" kern="1200" dirty="0"/>
        </a:p>
      </dsp:txBody>
      <dsp:txXfrm>
        <a:off x="0" y="2374480"/>
        <a:ext cx="8178800" cy="26082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86088" cy="500063"/>
          </a:xfrm>
          <a:prstGeom prst="rect">
            <a:avLst/>
          </a:prstGeom>
          <a:noFill/>
          <a:ln w="9525">
            <a:noFill/>
            <a:miter lim="800000"/>
            <a:headEnd/>
            <a:tailEnd/>
          </a:ln>
          <a:effectLst/>
        </p:spPr>
        <p:txBody>
          <a:bodyPr vert="horz" wrap="square" lIns="92172" tIns="46086" rIns="92172" bIns="46086" numCol="1" anchor="t" anchorCtr="0" compatLnSpc="1">
            <a:prstTxWarp prst="textNoShape">
              <a:avLst/>
            </a:prstTxWarp>
          </a:bodyPr>
          <a:lstStyle>
            <a:lvl1pPr eaLnBrk="0" hangingPunct="0">
              <a:defRPr sz="1200">
                <a:latin typeface="Times New Roman" pitchFamily="18" charset="0"/>
              </a:defRPr>
            </a:lvl1pPr>
          </a:lstStyle>
          <a:p>
            <a:pPr>
              <a:defRPr/>
            </a:pPr>
            <a:endParaRPr lang="en-US"/>
          </a:p>
        </p:txBody>
      </p:sp>
      <p:sp>
        <p:nvSpPr>
          <p:cNvPr id="43011" name="Rectangle 3"/>
          <p:cNvSpPr>
            <a:spLocks noGrp="1" noChangeArrowheads="1"/>
          </p:cNvSpPr>
          <p:nvPr>
            <p:ph type="dt" sz="quarter" idx="1"/>
          </p:nvPr>
        </p:nvSpPr>
        <p:spPr bwMode="auto">
          <a:xfrm>
            <a:off x="3903663" y="0"/>
            <a:ext cx="2986087" cy="500063"/>
          </a:xfrm>
          <a:prstGeom prst="rect">
            <a:avLst/>
          </a:prstGeom>
          <a:noFill/>
          <a:ln w="9525">
            <a:noFill/>
            <a:miter lim="800000"/>
            <a:headEnd/>
            <a:tailEnd/>
          </a:ln>
          <a:effectLst/>
        </p:spPr>
        <p:txBody>
          <a:bodyPr vert="horz" wrap="square" lIns="92172" tIns="46086" rIns="92172" bIns="46086" numCol="1" anchor="t" anchorCtr="0" compatLnSpc="1">
            <a:prstTxWarp prst="textNoShape">
              <a:avLst/>
            </a:prstTxWarp>
          </a:bodyPr>
          <a:lstStyle>
            <a:lvl1pPr algn="r" eaLnBrk="0" hangingPunct="0">
              <a:defRPr sz="1200">
                <a:latin typeface="Times New Roman" pitchFamily="18" charset="0"/>
              </a:defRPr>
            </a:lvl1pPr>
          </a:lstStyle>
          <a:p>
            <a:pPr>
              <a:defRPr/>
            </a:pPr>
            <a:endParaRPr lang="en-US"/>
          </a:p>
        </p:txBody>
      </p:sp>
      <p:sp>
        <p:nvSpPr>
          <p:cNvPr id="43012" name="Rectangle 4"/>
          <p:cNvSpPr>
            <a:spLocks noGrp="1" noChangeArrowheads="1"/>
          </p:cNvSpPr>
          <p:nvPr>
            <p:ph type="ftr" sz="quarter" idx="2"/>
          </p:nvPr>
        </p:nvSpPr>
        <p:spPr bwMode="auto">
          <a:xfrm>
            <a:off x="0" y="9520238"/>
            <a:ext cx="2986088" cy="500062"/>
          </a:xfrm>
          <a:prstGeom prst="rect">
            <a:avLst/>
          </a:prstGeom>
          <a:noFill/>
          <a:ln w="9525">
            <a:noFill/>
            <a:miter lim="800000"/>
            <a:headEnd/>
            <a:tailEnd/>
          </a:ln>
          <a:effectLst/>
        </p:spPr>
        <p:txBody>
          <a:bodyPr vert="horz" wrap="square" lIns="92172" tIns="46086" rIns="92172" bIns="46086" numCol="1" anchor="b" anchorCtr="0" compatLnSpc="1">
            <a:prstTxWarp prst="textNoShape">
              <a:avLst/>
            </a:prstTxWarp>
          </a:bodyPr>
          <a:lstStyle>
            <a:lvl1pPr eaLnBrk="0" hangingPunct="0">
              <a:defRPr sz="1200">
                <a:latin typeface="Times New Roman" pitchFamily="18" charset="0"/>
              </a:defRPr>
            </a:lvl1pPr>
          </a:lstStyle>
          <a:p>
            <a:pPr>
              <a:defRPr/>
            </a:pPr>
            <a:endParaRPr lang="en-US"/>
          </a:p>
        </p:txBody>
      </p:sp>
      <p:sp>
        <p:nvSpPr>
          <p:cNvPr id="43013" name="Rectangle 5"/>
          <p:cNvSpPr>
            <a:spLocks noGrp="1" noChangeArrowheads="1"/>
          </p:cNvSpPr>
          <p:nvPr>
            <p:ph type="sldNum" sz="quarter" idx="3"/>
          </p:nvPr>
        </p:nvSpPr>
        <p:spPr bwMode="auto">
          <a:xfrm>
            <a:off x="3903663" y="9520238"/>
            <a:ext cx="2986087" cy="500062"/>
          </a:xfrm>
          <a:prstGeom prst="rect">
            <a:avLst/>
          </a:prstGeom>
          <a:noFill/>
          <a:ln w="9525">
            <a:noFill/>
            <a:miter lim="800000"/>
            <a:headEnd/>
            <a:tailEnd/>
          </a:ln>
          <a:effectLst/>
        </p:spPr>
        <p:txBody>
          <a:bodyPr vert="horz" wrap="square" lIns="92172" tIns="46086" rIns="92172" bIns="46086" numCol="1" anchor="b" anchorCtr="0" compatLnSpc="1">
            <a:prstTxWarp prst="textNoShape">
              <a:avLst/>
            </a:prstTxWarp>
          </a:bodyPr>
          <a:lstStyle>
            <a:lvl1pPr algn="r" eaLnBrk="0" hangingPunct="0">
              <a:defRPr sz="1200">
                <a:latin typeface="Times New Roman" panose="02020603050405020304" pitchFamily="18" charset="0"/>
              </a:defRPr>
            </a:lvl1pPr>
          </a:lstStyle>
          <a:p>
            <a:pPr>
              <a:defRPr/>
            </a:pPr>
            <a:fld id="{9112230C-7121-496C-A095-0FC2B1AE7587}" type="slidenum">
              <a:rPr lang="en-US" altLang="en-US"/>
              <a:pPr>
                <a:defRPr/>
              </a:pPr>
              <a:t>‹#›</a:t>
            </a:fld>
            <a:endParaRPr lang="en-US" altLang="en-US"/>
          </a:p>
        </p:txBody>
      </p:sp>
    </p:spTree>
    <p:extLst>
      <p:ext uri="{BB962C8B-B14F-4D97-AF65-F5344CB8AC3E}">
        <p14:creationId xmlns:p14="http://schemas.microsoft.com/office/powerpoint/2010/main" val="4000585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2986088" cy="500063"/>
          </a:xfrm>
          <a:prstGeom prst="rect">
            <a:avLst/>
          </a:prstGeom>
          <a:noFill/>
          <a:ln w="9525">
            <a:noFill/>
            <a:miter lim="800000"/>
            <a:headEnd/>
            <a:tailEnd/>
          </a:ln>
          <a:effectLst/>
        </p:spPr>
        <p:txBody>
          <a:bodyPr vert="horz" wrap="square" lIns="92172" tIns="46086" rIns="92172" bIns="46086" numCol="1" anchor="t" anchorCtr="0" compatLnSpc="1">
            <a:prstTxWarp prst="textNoShape">
              <a:avLst/>
            </a:prstTxWarp>
          </a:bodyPr>
          <a:lstStyle>
            <a:lvl1pPr eaLnBrk="0" hangingPunct="0">
              <a:defRPr sz="1200">
                <a:latin typeface="Times New Roman" pitchFamily="18" charset="0"/>
              </a:defRPr>
            </a:lvl1pPr>
          </a:lstStyle>
          <a:p>
            <a:pPr>
              <a:defRPr/>
            </a:pPr>
            <a:endParaRPr lang="en-GB"/>
          </a:p>
        </p:txBody>
      </p:sp>
      <p:sp>
        <p:nvSpPr>
          <p:cNvPr id="56323" name="Rectangle 3"/>
          <p:cNvSpPr>
            <a:spLocks noGrp="1" noChangeArrowheads="1"/>
          </p:cNvSpPr>
          <p:nvPr>
            <p:ph type="dt" idx="1"/>
          </p:nvPr>
        </p:nvSpPr>
        <p:spPr bwMode="auto">
          <a:xfrm>
            <a:off x="3902075" y="0"/>
            <a:ext cx="2986088" cy="500063"/>
          </a:xfrm>
          <a:prstGeom prst="rect">
            <a:avLst/>
          </a:prstGeom>
          <a:noFill/>
          <a:ln w="9525">
            <a:noFill/>
            <a:miter lim="800000"/>
            <a:headEnd/>
            <a:tailEnd/>
          </a:ln>
          <a:effectLst/>
        </p:spPr>
        <p:txBody>
          <a:bodyPr vert="horz" wrap="square" lIns="92172" tIns="46086" rIns="92172" bIns="46086" numCol="1" anchor="t" anchorCtr="0" compatLnSpc="1">
            <a:prstTxWarp prst="textNoShape">
              <a:avLst/>
            </a:prstTxWarp>
          </a:bodyPr>
          <a:lstStyle>
            <a:lvl1pPr algn="r" eaLnBrk="0" hangingPunct="0">
              <a:defRPr sz="1200">
                <a:latin typeface="Times New Roman" pitchFamily="18" charset="0"/>
              </a:defRPr>
            </a:lvl1pPr>
          </a:lstStyle>
          <a:p>
            <a:pPr>
              <a:defRPr/>
            </a:pPr>
            <a:endParaRPr lang="en-GB"/>
          </a:p>
        </p:txBody>
      </p:sp>
      <p:sp>
        <p:nvSpPr>
          <p:cNvPr id="3076" name="Rectangle 4"/>
          <p:cNvSpPr>
            <a:spLocks noGrp="1" noRot="1" noChangeAspect="1" noChangeArrowheads="1" noTextEdit="1"/>
          </p:cNvSpPr>
          <p:nvPr>
            <p:ph type="sldImg" idx="2"/>
          </p:nvPr>
        </p:nvSpPr>
        <p:spPr bwMode="auto">
          <a:xfrm>
            <a:off x="939800" y="752475"/>
            <a:ext cx="5010150" cy="37576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5" name="Rectangle 5"/>
          <p:cNvSpPr>
            <a:spLocks noGrp="1" noChangeArrowheads="1"/>
          </p:cNvSpPr>
          <p:nvPr>
            <p:ph type="body" sz="quarter" idx="3"/>
          </p:nvPr>
        </p:nvSpPr>
        <p:spPr bwMode="auto">
          <a:xfrm>
            <a:off x="688975" y="4759325"/>
            <a:ext cx="5511800" cy="4508500"/>
          </a:xfrm>
          <a:prstGeom prst="rect">
            <a:avLst/>
          </a:prstGeom>
          <a:noFill/>
          <a:ln w="9525">
            <a:noFill/>
            <a:miter lim="800000"/>
            <a:headEnd/>
            <a:tailEnd/>
          </a:ln>
          <a:effectLst/>
        </p:spPr>
        <p:txBody>
          <a:bodyPr vert="horz" wrap="square" lIns="92172" tIns="46086" rIns="92172" bIns="46086"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56326" name="Rectangle 6"/>
          <p:cNvSpPr>
            <a:spLocks noGrp="1" noChangeArrowheads="1"/>
          </p:cNvSpPr>
          <p:nvPr>
            <p:ph type="ftr" sz="quarter" idx="4"/>
          </p:nvPr>
        </p:nvSpPr>
        <p:spPr bwMode="auto">
          <a:xfrm>
            <a:off x="0" y="9518650"/>
            <a:ext cx="2986088" cy="500063"/>
          </a:xfrm>
          <a:prstGeom prst="rect">
            <a:avLst/>
          </a:prstGeom>
          <a:noFill/>
          <a:ln w="9525">
            <a:noFill/>
            <a:miter lim="800000"/>
            <a:headEnd/>
            <a:tailEnd/>
          </a:ln>
          <a:effectLst/>
        </p:spPr>
        <p:txBody>
          <a:bodyPr vert="horz" wrap="square" lIns="92172" tIns="46086" rIns="92172" bIns="46086" numCol="1" anchor="b" anchorCtr="0" compatLnSpc="1">
            <a:prstTxWarp prst="textNoShape">
              <a:avLst/>
            </a:prstTxWarp>
          </a:bodyPr>
          <a:lstStyle>
            <a:lvl1pPr eaLnBrk="0" hangingPunct="0">
              <a:defRPr sz="1200">
                <a:latin typeface="Times New Roman" pitchFamily="18" charset="0"/>
              </a:defRPr>
            </a:lvl1pPr>
          </a:lstStyle>
          <a:p>
            <a:pPr>
              <a:defRPr/>
            </a:pPr>
            <a:endParaRPr lang="en-GB"/>
          </a:p>
        </p:txBody>
      </p:sp>
      <p:sp>
        <p:nvSpPr>
          <p:cNvPr id="56327" name="Rectangle 7"/>
          <p:cNvSpPr>
            <a:spLocks noGrp="1" noChangeArrowheads="1"/>
          </p:cNvSpPr>
          <p:nvPr>
            <p:ph type="sldNum" sz="quarter" idx="5"/>
          </p:nvPr>
        </p:nvSpPr>
        <p:spPr bwMode="auto">
          <a:xfrm>
            <a:off x="3902075" y="9518650"/>
            <a:ext cx="2986088" cy="500063"/>
          </a:xfrm>
          <a:prstGeom prst="rect">
            <a:avLst/>
          </a:prstGeom>
          <a:noFill/>
          <a:ln w="9525">
            <a:noFill/>
            <a:miter lim="800000"/>
            <a:headEnd/>
            <a:tailEnd/>
          </a:ln>
          <a:effectLst/>
        </p:spPr>
        <p:txBody>
          <a:bodyPr vert="horz" wrap="square" lIns="92172" tIns="46086" rIns="92172" bIns="46086" numCol="1" anchor="b" anchorCtr="0" compatLnSpc="1">
            <a:prstTxWarp prst="textNoShape">
              <a:avLst/>
            </a:prstTxWarp>
          </a:bodyPr>
          <a:lstStyle>
            <a:lvl1pPr algn="r" eaLnBrk="0" hangingPunct="0">
              <a:defRPr sz="1200">
                <a:latin typeface="Times New Roman" panose="02020603050405020304" pitchFamily="18" charset="0"/>
              </a:defRPr>
            </a:lvl1pPr>
          </a:lstStyle>
          <a:p>
            <a:pPr>
              <a:defRPr/>
            </a:pPr>
            <a:fld id="{0DD3E7F6-DBF3-4F34-B0CE-E89400B9E83B}" type="slidenum">
              <a:rPr lang="en-GB" altLang="en-US"/>
              <a:pPr>
                <a:defRPr/>
              </a:pPr>
              <a:t>‹#›</a:t>
            </a:fld>
            <a:endParaRPr lang="en-GB" altLang="en-US"/>
          </a:p>
        </p:txBody>
      </p:sp>
    </p:spTree>
    <p:extLst>
      <p:ext uri="{BB962C8B-B14F-4D97-AF65-F5344CB8AC3E}">
        <p14:creationId xmlns:p14="http://schemas.microsoft.com/office/powerpoint/2010/main" val="15501847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DD3E7F6-DBF3-4F34-B0CE-E89400B9E83B}" type="slidenum">
              <a:rPr lang="en-GB" altLang="en-US" smtClean="0"/>
              <a:pPr>
                <a:defRPr/>
              </a:pPr>
              <a:t>9</a:t>
            </a:fld>
            <a:endParaRPr lang="en-GB" altLang="en-US"/>
          </a:p>
        </p:txBody>
      </p:sp>
    </p:spTree>
    <p:extLst>
      <p:ext uri="{BB962C8B-B14F-4D97-AF65-F5344CB8AC3E}">
        <p14:creationId xmlns:p14="http://schemas.microsoft.com/office/powerpoint/2010/main" val="17248490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paint"/>
          <p:cNvPicPr>
            <a:picLocks noChangeAspect="1" noChangeArrowheads="1"/>
          </p:cNvPicPr>
          <p:nvPr/>
        </p:nvPicPr>
        <p:blipFill>
          <a:blip r:embed="rId2">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914400" y="1828800"/>
            <a:ext cx="82296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1362" name="Rectangle 2"/>
          <p:cNvSpPr>
            <a:spLocks noGrp="1" noChangeArrowheads="1"/>
          </p:cNvSpPr>
          <p:nvPr>
            <p:ph type="ctrTitle"/>
          </p:nvPr>
        </p:nvSpPr>
        <p:spPr>
          <a:xfrm>
            <a:off x="914400" y="685800"/>
            <a:ext cx="7721600" cy="1143000"/>
          </a:xfrm>
        </p:spPr>
        <p:txBody>
          <a:bodyPr/>
          <a:lstStyle>
            <a:lvl1pPr>
              <a:defRPr/>
            </a:lvl1pPr>
          </a:lstStyle>
          <a:p>
            <a:r>
              <a:rPr lang="en-US"/>
              <a:t>Click to edit Master title style</a:t>
            </a:r>
          </a:p>
        </p:txBody>
      </p:sp>
      <p:sp>
        <p:nvSpPr>
          <p:cNvPr id="271363" name="Rectangle 3"/>
          <p:cNvSpPr>
            <a:spLocks noGrp="1" noChangeArrowheads="1"/>
          </p:cNvSpPr>
          <p:nvPr>
            <p:ph type="subTitle" idx="1"/>
          </p:nvPr>
        </p:nvSpPr>
        <p:spPr>
          <a:xfrm>
            <a:off x="2133600" y="3886200"/>
            <a:ext cx="6400800" cy="1771650"/>
          </a:xfrm>
        </p:spPr>
        <p:txBody>
          <a:bodyPr/>
          <a:lstStyle>
            <a:lvl1pPr marL="0" indent="0">
              <a:buFont typeface="Monotype Sorts" pitchFamily="2" charset="2"/>
              <a:buNone/>
              <a:defRPr>
                <a:latin typeface="Arial Black" pitchFamily="34" charset="0"/>
              </a:defRPr>
            </a:lvl1pPr>
          </a:lstStyle>
          <a:p>
            <a:r>
              <a:rPr lang="en-US"/>
              <a:t>Click to edit Master subtitle style</a:t>
            </a:r>
          </a:p>
        </p:txBody>
      </p:sp>
      <p:sp>
        <p:nvSpPr>
          <p:cNvPr id="5" name="Date Placeholder 4"/>
          <p:cNvSpPr>
            <a:spLocks noGrp="1" noChangeArrowheads="1"/>
          </p:cNvSpPr>
          <p:nvPr>
            <p:ph type="dt" sz="half" idx="10"/>
          </p:nvPr>
        </p:nvSpPr>
        <p:spPr>
          <a:xfrm>
            <a:off x="711200" y="6229350"/>
            <a:ext cx="1930400" cy="514350"/>
          </a:xfrm>
        </p:spPr>
        <p:txBody>
          <a:bodyPr/>
          <a:lstStyle>
            <a:lvl1pPr>
              <a:defRPr>
                <a:solidFill>
                  <a:srgbClr val="5E574E"/>
                </a:solidFill>
              </a:defRPr>
            </a:lvl1pPr>
          </a:lstStyle>
          <a:p>
            <a:pPr>
              <a:defRPr/>
            </a:pPr>
            <a:r>
              <a:rPr lang="en-US"/>
              <a:t>Trainers:  NHS QA Consultant /Head Project Planner/PM University Lecturer </a:t>
            </a:r>
          </a:p>
        </p:txBody>
      </p:sp>
      <p:sp>
        <p:nvSpPr>
          <p:cNvPr id="6" name="Footer Placeholder 5"/>
          <p:cNvSpPr>
            <a:spLocks noGrp="1" noChangeArrowheads="1"/>
          </p:cNvSpPr>
          <p:nvPr>
            <p:ph type="ftr" sz="quarter" idx="11"/>
          </p:nvPr>
        </p:nvSpPr>
        <p:spPr>
          <a:xfrm>
            <a:off x="3149600" y="6229350"/>
            <a:ext cx="2844800" cy="514350"/>
          </a:xfrm>
        </p:spPr>
        <p:txBody>
          <a:bodyPr/>
          <a:lstStyle>
            <a:lvl1pPr>
              <a:defRPr>
                <a:solidFill>
                  <a:srgbClr val="5E574E"/>
                </a:solidFill>
              </a:defRPr>
            </a:lvl1pPr>
          </a:lstStyle>
          <a:p>
            <a:pPr>
              <a:defRPr/>
            </a:pPr>
            <a:r>
              <a:rPr lang="en-GB"/>
              <a:t>Quotes:  “The greatest waste in the world is the difference between what we are and what we could become.” –  Ben Herbster</a:t>
            </a:r>
            <a:endParaRPr lang="en-US"/>
          </a:p>
        </p:txBody>
      </p:sp>
      <p:sp>
        <p:nvSpPr>
          <p:cNvPr id="7" name="Slide Number Placeholder 6"/>
          <p:cNvSpPr>
            <a:spLocks noGrp="1" noChangeArrowheads="1"/>
          </p:cNvSpPr>
          <p:nvPr>
            <p:ph type="sldNum" sz="quarter" idx="12"/>
          </p:nvPr>
        </p:nvSpPr>
        <p:spPr>
          <a:xfrm>
            <a:off x="6604000" y="6229350"/>
            <a:ext cx="1828800" cy="514350"/>
          </a:xfrm>
        </p:spPr>
        <p:txBody>
          <a:bodyPr/>
          <a:lstStyle>
            <a:lvl1pPr>
              <a:defRPr>
                <a:solidFill>
                  <a:srgbClr val="5E574E"/>
                </a:solidFill>
              </a:defRPr>
            </a:lvl1pPr>
          </a:lstStyle>
          <a:p>
            <a:pPr>
              <a:defRPr/>
            </a:pPr>
            <a:fld id="{A76C5CE2-15C6-4DEE-916E-AB277A2F3C15}" type="slidenum">
              <a:rPr lang="en-US" altLang="en-US"/>
              <a:pPr>
                <a:defRPr/>
              </a:pPr>
              <a:t>‹#›</a:t>
            </a:fld>
            <a:endParaRPr lang="en-US" altLang="en-US"/>
          </a:p>
        </p:txBody>
      </p:sp>
    </p:spTree>
    <p:extLst>
      <p:ext uri="{BB962C8B-B14F-4D97-AF65-F5344CB8AC3E}">
        <p14:creationId xmlns:p14="http://schemas.microsoft.com/office/powerpoint/2010/main" val="2886217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a:t>Trainers:  NHS QA Consultant /Head Project Planner/PM University Lecturer </a:t>
            </a:r>
          </a:p>
        </p:txBody>
      </p:sp>
      <p:sp>
        <p:nvSpPr>
          <p:cNvPr id="5" name="Rectangle 5"/>
          <p:cNvSpPr>
            <a:spLocks noGrp="1" noChangeArrowheads="1"/>
          </p:cNvSpPr>
          <p:nvPr>
            <p:ph type="ftr" sz="quarter" idx="11"/>
          </p:nvPr>
        </p:nvSpPr>
        <p:spPr>
          <a:ln/>
        </p:spPr>
        <p:txBody>
          <a:bodyPr/>
          <a:lstStyle>
            <a:lvl1pPr>
              <a:defRPr/>
            </a:lvl1pPr>
          </a:lstStyle>
          <a:p>
            <a:pPr>
              <a:defRPr/>
            </a:pPr>
            <a:r>
              <a:rPr lang="en-GB"/>
              <a:t>Quotes:  “The greatest waste in the world is the difference between what we are and what we could become.” –  Ben Herbster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3EFF49A-702F-47DA-8C3A-43F57FB8FBFC}" type="slidenum">
              <a:rPr lang="en-US" altLang="en-US"/>
              <a:pPr>
                <a:defRPr/>
              </a:pPr>
              <a:t>‹#›</a:t>
            </a:fld>
            <a:endParaRPr lang="en-US" altLang="en-US"/>
          </a:p>
        </p:txBody>
      </p:sp>
    </p:spTree>
    <p:extLst>
      <p:ext uri="{BB962C8B-B14F-4D97-AF65-F5344CB8AC3E}">
        <p14:creationId xmlns:p14="http://schemas.microsoft.com/office/powerpoint/2010/main" val="3588286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228600"/>
            <a:ext cx="2057400" cy="58293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06400" y="228600"/>
            <a:ext cx="6019800" cy="5829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a:t>Trainers:  NHS QA Consultant /Head Project Planner/PM University Lecturer </a:t>
            </a:r>
          </a:p>
        </p:txBody>
      </p:sp>
      <p:sp>
        <p:nvSpPr>
          <p:cNvPr id="5" name="Rectangle 5"/>
          <p:cNvSpPr>
            <a:spLocks noGrp="1" noChangeArrowheads="1"/>
          </p:cNvSpPr>
          <p:nvPr>
            <p:ph type="ftr" sz="quarter" idx="11"/>
          </p:nvPr>
        </p:nvSpPr>
        <p:spPr>
          <a:ln/>
        </p:spPr>
        <p:txBody>
          <a:bodyPr/>
          <a:lstStyle>
            <a:lvl1pPr>
              <a:defRPr/>
            </a:lvl1pPr>
          </a:lstStyle>
          <a:p>
            <a:pPr>
              <a:defRPr/>
            </a:pPr>
            <a:r>
              <a:rPr lang="en-GB"/>
              <a:t>Quotes:  “The greatest waste in the world is the difference between what we are and what we could become.” –  Ben Herbster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B1B9CA7-5450-4D28-AE01-0BEF7379C4F4}" type="slidenum">
              <a:rPr lang="en-US" altLang="en-US"/>
              <a:pPr>
                <a:defRPr/>
              </a:pPr>
              <a:t>‹#›</a:t>
            </a:fld>
            <a:endParaRPr lang="en-US" altLang="en-US"/>
          </a:p>
        </p:txBody>
      </p:sp>
    </p:spTree>
    <p:extLst>
      <p:ext uri="{BB962C8B-B14F-4D97-AF65-F5344CB8AC3E}">
        <p14:creationId xmlns:p14="http://schemas.microsoft.com/office/powerpoint/2010/main" val="37076345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06400" y="228600"/>
            <a:ext cx="77724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885950"/>
            <a:ext cx="8178800" cy="417195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a:t>Trainers:  NHS QA Consultant /Head Project Planner/PM University Lecturer </a:t>
            </a:r>
          </a:p>
        </p:txBody>
      </p:sp>
      <p:sp>
        <p:nvSpPr>
          <p:cNvPr id="5" name="Rectangle 5"/>
          <p:cNvSpPr>
            <a:spLocks noGrp="1" noChangeArrowheads="1"/>
          </p:cNvSpPr>
          <p:nvPr>
            <p:ph type="ftr" sz="quarter" idx="11"/>
          </p:nvPr>
        </p:nvSpPr>
        <p:spPr>
          <a:ln/>
        </p:spPr>
        <p:txBody>
          <a:bodyPr/>
          <a:lstStyle>
            <a:lvl1pPr>
              <a:defRPr/>
            </a:lvl1pPr>
          </a:lstStyle>
          <a:p>
            <a:pPr>
              <a:defRPr/>
            </a:pPr>
            <a:r>
              <a:rPr lang="en-GB"/>
              <a:t>Quotes:  “The greatest waste in the world is the difference between what we are and what we could become.” –  Ben Herbster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F868BA4-8A5F-4C91-A591-A85C8D3C66B2}" type="slidenum">
              <a:rPr lang="en-US" altLang="en-US"/>
              <a:pPr>
                <a:defRPr/>
              </a:pPr>
              <a:t>‹#›</a:t>
            </a:fld>
            <a:endParaRPr lang="en-US" altLang="en-US"/>
          </a:p>
        </p:txBody>
      </p:sp>
    </p:spTree>
    <p:extLst>
      <p:ext uri="{BB962C8B-B14F-4D97-AF65-F5344CB8AC3E}">
        <p14:creationId xmlns:p14="http://schemas.microsoft.com/office/powerpoint/2010/main" val="3781820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a:t>Trainers:  NHS QA Consultant /Head Project Planner/PM University Lecturer </a:t>
            </a:r>
          </a:p>
        </p:txBody>
      </p:sp>
      <p:sp>
        <p:nvSpPr>
          <p:cNvPr id="5" name="Rectangle 5"/>
          <p:cNvSpPr>
            <a:spLocks noGrp="1" noChangeArrowheads="1"/>
          </p:cNvSpPr>
          <p:nvPr>
            <p:ph type="ftr" sz="quarter" idx="11"/>
          </p:nvPr>
        </p:nvSpPr>
        <p:spPr>
          <a:ln/>
        </p:spPr>
        <p:txBody>
          <a:bodyPr/>
          <a:lstStyle>
            <a:lvl1pPr>
              <a:defRPr/>
            </a:lvl1pPr>
          </a:lstStyle>
          <a:p>
            <a:pPr>
              <a:defRPr/>
            </a:pPr>
            <a:r>
              <a:rPr lang="en-GB"/>
              <a:t>Quotes:  “The greatest waste in the world is the difference between what we are and what we could become.” –  Ben Herbster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3288B91-E040-46D6-9D1D-6361E53D0A50}" type="slidenum">
              <a:rPr lang="en-US" altLang="en-US"/>
              <a:pPr>
                <a:defRPr/>
              </a:pPr>
              <a:t>‹#›</a:t>
            </a:fld>
            <a:endParaRPr lang="en-US" altLang="en-US"/>
          </a:p>
        </p:txBody>
      </p:sp>
    </p:spTree>
    <p:extLst>
      <p:ext uri="{BB962C8B-B14F-4D97-AF65-F5344CB8AC3E}">
        <p14:creationId xmlns:p14="http://schemas.microsoft.com/office/powerpoint/2010/main" val="2617958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Trainers:  NHS QA Consultant /Head Project Planner/PM University Lecturer </a:t>
            </a:r>
          </a:p>
        </p:txBody>
      </p:sp>
      <p:sp>
        <p:nvSpPr>
          <p:cNvPr id="5" name="Rectangle 5"/>
          <p:cNvSpPr>
            <a:spLocks noGrp="1" noChangeArrowheads="1"/>
          </p:cNvSpPr>
          <p:nvPr>
            <p:ph type="ftr" sz="quarter" idx="11"/>
          </p:nvPr>
        </p:nvSpPr>
        <p:spPr>
          <a:ln/>
        </p:spPr>
        <p:txBody>
          <a:bodyPr/>
          <a:lstStyle>
            <a:lvl1pPr>
              <a:defRPr/>
            </a:lvl1pPr>
          </a:lstStyle>
          <a:p>
            <a:pPr>
              <a:defRPr/>
            </a:pPr>
            <a:r>
              <a:rPr lang="en-GB"/>
              <a:t>Quotes:  “The greatest waste in the world is the difference between what we are and what we could become.” –  Ben Herbster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E81F120-F6DE-46C2-A679-086D18264066}" type="slidenum">
              <a:rPr lang="en-US" altLang="en-US"/>
              <a:pPr>
                <a:defRPr/>
              </a:pPr>
              <a:t>‹#›</a:t>
            </a:fld>
            <a:endParaRPr lang="en-US" altLang="en-US"/>
          </a:p>
        </p:txBody>
      </p:sp>
    </p:spTree>
    <p:extLst>
      <p:ext uri="{BB962C8B-B14F-4D97-AF65-F5344CB8AC3E}">
        <p14:creationId xmlns:p14="http://schemas.microsoft.com/office/powerpoint/2010/main" val="3881498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885950"/>
            <a:ext cx="4013200" cy="4171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2800" y="1885950"/>
            <a:ext cx="4013200" cy="4171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a:t>Trainers:  NHS QA Consultant /Head Project Planner/PM University Lecturer </a:t>
            </a:r>
          </a:p>
        </p:txBody>
      </p:sp>
      <p:sp>
        <p:nvSpPr>
          <p:cNvPr id="6" name="Rectangle 5"/>
          <p:cNvSpPr>
            <a:spLocks noGrp="1" noChangeArrowheads="1"/>
          </p:cNvSpPr>
          <p:nvPr>
            <p:ph type="ftr" sz="quarter" idx="11"/>
          </p:nvPr>
        </p:nvSpPr>
        <p:spPr>
          <a:ln/>
        </p:spPr>
        <p:txBody>
          <a:bodyPr/>
          <a:lstStyle>
            <a:lvl1pPr>
              <a:defRPr/>
            </a:lvl1pPr>
          </a:lstStyle>
          <a:p>
            <a:pPr>
              <a:defRPr/>
            </a:pPr>
            <a:r>
              <a:rPr lang="en-GB"/>
              <a:t>Quotes:  “The greatest waste in the world is the difference between what we are and what we could become.” –  Ben Herbster</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E1BA0C8-BFFD-4EC1-8719-92A39A51D842}" type="slidenum">
              <a:rPr lang="en-US" altLang="en-US"/>
              <a:pPr>
                <a:defRPr/>
              </a:pPr>
              <a:t>‹#›</a:t>
            </a:fld>
            <a:endParaRPr lang="en-US" altLang="en-US"/>
          </a:p>
        </p:txBody>
      </p:sp>
    </p:spTree>
    <p:extLst>
      <p:ext uri="{BB962C8B-B14F-4D97-AF65-F5344CB8AC3E}">
        <p14:creationId xmlns:p14="http://schemas.microsoft.com/office/powerpoint/2010/main" val="1262640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a:t>Trainers:  NHS QA Consultant /Head Project Planner/PM University Lecturer </a:t>
            </a:r>
          </a:p>
        </p:txBody>
      </p:sp>
      <p:sp>
        <p:nvSpPr>
          <p:cNvPr id="8" name="Rectangle 5"/>
          <p:cNvSpPr>
            <a:spLocks noGrp="1" noChangeArrowheads="1"/>
          </p:cNvSpPr>
          <p:nvPr>
            <p:ph type="ftr" sz="quarter" idx="11"/>
          </p:nvPr>
        </p:nvSpPr>
        <p:spPr>
          <a:ln/>
        </p:spPr>
        <p:txBody>
          <a:bodyPr/>
          <a:lstStyle>
            <a:lvl1pPr>
              <a:defRPr/>
            </a:lvl1pPr>
          </a:lstStyle>
          <a:p>
            <a:pPr>
              <a:defRPr/>
            </a:pPr>
            <a:r>
              <a:rPr lang="en-GB"/>
              <a:t>Quotes:  “The greatest waste in the world is the difference between what we are and what we could become.” –  Ben Herbster</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B83BB6E-CB2B-4D13-A092-B988FB6058FB}" type="slidenum">
              <a:rPr lang="en-US" altLang="en-US"/>
              <a:pPr>
                <a:defRPr/>
              </a:pPr>
              <a:t>‹#›</a:t>
            </a:fld>
            <a:endParaRPr lang="en-US" altLang="en-US"/>
          </a:p>
        </p:txBody>
      </p:sp>
    </p:spTree>
    <p:extLst>
      <p:ext uri="{BB962C8B-B14F-4D97-AF65-F5344CB8AC3E}">
        <p14:creationId xmlns:p14="http://schemas.microsoft.com/office/powerpoint/2010/main" val="1233754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a:t>Trainers:  NHS QA Consultant /Head Project Planner/PM University Lecturer </a:t>
            </a:r>
          </a:p>
        </p:txBody>
      </p:sp>
      <p:sp>
        <p:nvSpPr>
          <p:cNvPr id="4" name="Rectangle 5"/>
          <p:cNvSpPr>
            <a:spLocks noGrp="1" noChangeArrowheads="1"/>
          </p:cNvSpPr>
          <p:nvPr>
            <p:ph type="ftr" sz="quarter" idx="11"/>
          </p:nvPr>
        </p:nvSpPr>
        <p:spPr>
          <a:ln/>
        </p:spPr>
        <p:txBody>
          <a:bodyPr/>
          <a:lstStyle>
            <a:lvl1pPr>
              <a:defRPr/>
            </a:lvl1pPr>
          </a:lstStyle>
          <a:p>
            <a:pPr>
              <a:defRPr/>
            </a:pPr>
            <a:r>
              <a:rPr lang="en-GB"/>
              <a:t>Quotes:  “The greatest waste in the world is the difference between what we are and what we could become.” –  Ben Herbster</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9F8B92-2169-4AAB-BAB5-9F9E47F4EB26}" type="slidenum">
              <a:rPr lang="en-US" altLang="en-US"/>
              <a:pPr>
                <a:defRPr/>
              </a:pPr>
              <a:t>‹#›</a:t>
            </a:fld>
            <a:endParaRPr lang="en-US" altLang="en-US"/>
          </a:p>
        </p:txBody>
      </p:sp>
    </p:spTree>
    <p:extLst>
      <p:ext uri="{BB962C8B-B14F-4D97-AF65-F5344CB8AC3E}">
        <p14:creationId xmlns:p14="http://schemas.microsoft.com/office/powerpoint/2010/main" val="733344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Trainers:  NHS QA Consultant /Head Project Planner/PM University Lecturer </a:t>
            </a:r>
          </a:p>
        </p:txBody>
      </p:sp>
      <p:sp>
        <p:nvSpPr>
          <p:cNvPr id="3" name="Rectangle 5"/>
          <p:cNvSpPr>
            <a:spLocks noGrp="1" noChangeArrowheads="1"/>
          </p:cNvSpPr>
          <p:nvPr>
            <p:ph type="ftr" sz="quarter" idx="11"/>
          </p:nvPr>
        </p:nvSpPr>
        <p:spPr>
          <a:ln/>
        </p:spPr>
        <p:txBody>
          <a:bodyPr/>
          <a:lstStyle>
            <a:lvl1pPr>
              <a:defRPr/>
            </a:lvl1pPr>
          </a:lstStyle>
          <a:p>
            <a:pPr>
              <a:defRPr/>
            </a:pPr>
            <a:r>
              <a:rPr lang="en-GB"/>
              <a:t>Quotes:  “The greatest waste in the world is the difference between what we are and what we could become.” –  Ben Herbster</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9A87F91-B26E-477E-B660-F17C6D05CE5C}" type="slidenum">
              <a:rPr lang="en-US" altLang="en-US"/>
              <a:pPr>
                <a:defRPr/>
              </a:pPr>
              <a:t>‹#›</a:t>
            </a:fld>
            <a:endParaRPr lang="en-US" altLang="en-US"/>
          </a:p>
        </p:txBody>
      </p:sp>
    </p:spTree>
    <p:extLst>
      <p:ext uri="{BB962C8B-B14F-4D97-AF65-F5344CB8AC3E}">
        <p14:creationId xmlns:p14="http://schemas.microsoft.com/office/powerpoint/2010/main" val="3454485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Trainers:  NHS QA Consultant /Head Project Planner/PM University Lecturer </a:t>
            </a:r>
          </a:p>
        </p:txBody>
      </p:sp>
      <p:sp>
        <p:nvSpPr>
          <p:cNvPr id="6" name="Rectangle 5"/>
          <p:cNvSpPr>
            <a:spLocks noGrp="1" noChangeArrowheads="1"/>
          </p:cNvSpPr>
          <p:nvPr>
            <p:ph type="ftr" sz="quarter" idx="11"/>
          </p:nvPr>
        </p:nvSpPr>
        <p:spPr>
          <a:ln/>
        </p:spPr>
        <p:txBody>
          <a:bodyPr/>
          <a:lstStyle>
            <a:lvl1pPr>
              <a:defRPr/>
            </a:lvl1pPr>
          </a:lstStyle>
          <a:p>
            <a:pPr>
              <a:defRPr/>
            </a:pPr>
            <a:r>
              <a:rPr lang="en-GB"/>
              <a:t>Quotes:  “The greatest waste in the world is the difference between what we are and what we could become.” –  Ben Herbster</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1D9DB99-652F-4007-AEE3-1870CE2C12F1}" type="slidenum">
              <a:rPr lang="en-US" altLang="en-US"/>
              <a:pPr>
                <a:defRPr/>
              </a:pPr>
              <a:t>‹#›</a:t>
            </a:fld>
            <a:endParaRPr lang="en-US" altLang="en-US"/>
          </a:p>
        </p:txBody>
      </p:sp>
    </p:spTree>
    <p:extLst>
      <p:ext uri="{BB962C8B-B14F-4D97-AF65-F5344CB8AC3E}">
        <p14:creationId xmlns:p14="http://schemas.microsoft.com/office/powerpoint/2010/main" val="1988640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Trainers:  NHS QA Consultant /Head Project Planner/PM University Lecturer </a:t>
            </a:r>
          </a:p>
        </p:txBody>
      </p:sp>
      <p:sp>
        <p:nvSpPr>
          <p:cNvPr id="6" name="Rectangle 5"/>
          <p:cNvSpPr>
            <a:spLocks noGrp="1" noChangeArrowheads="1"/>
          </p:cNvSpPr>
          <p:nvPr>
            <p:ph type="ftr" sz="quarter" idx="11"/>
          </p:nvPr>
        </p:nvSpPr>
        <p:spPr>
          <a:ln/>
        </p:spPr>
        <p:txBody>
          <a:bodyPr/>
          <a:lstStyle>
            <a:lvl1pPr>
              <a:defRPr/>
            </a:lvl1pPr>
          </a:lstStyle>
          <a:p>
            <a:pPr>
              <a:defRPr/>
            </a:pPr>
            <a:r>
              <a:rPr lang="en-GB"/>
              <a:t>Quotes:  “The greatest waste in the world is the difference between what we are and what we could become.” –  Ben Herbster</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6FC1505-3E94-45F0-B2C3-D1078D982E33}" type="slidenum">
              <a:rPr lang="en-US" altLang="en-US"/>
              <a:pPr>
                <a:defRPr/>
              </a:pPr>
              <a:t>‹#›</a:t>
            </a:fld>
            <a:endParaRPr lang="en-US" altLang="en-US"/>
          </a:p>
        </p:txBody>
      </p:sp>
    </p:spTree>
    <p:extLst>
      <p:ext uri="{BB962C8B-B14F-4D97-AF65-F5344CB8AC3E}">
        <p14:creationId xmlns:p14="http://schemas.microsoft.com/office/powerpoint/2010/main" val="3993521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064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885950"/>
            <a:ext cx="8178800" cy="417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70340" name="Rectangle 4"/>
          <p:cNvSpPr>
            <a:spLocks noGrp="1" noChangeArrowheads="1"/>
          </p:cNvSpPr>
          <p:nvPr>
            <p:ph type="dt" sz="half" idx="2"/>
          </p:nvPr>
        </p:nvSpPr>
        <p:spPr bwMode="auto">
          <a:xfrm>
            <a:off x="431800" y="622935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spcBef>
                <a:spcPct val="50000"/>
              </a:spcBef>
              <a:defRPr sz="1400">
                <a:solidFill>
                  <a:schemeClr val="bg2"/>
                </a:solidFill>
                <a:latin typeface="Arial" charset="0"/>
              </a:defRPr>
            </a:lvl1pPr>
          </a:lstStyle>
          <a:p>
            <a:pPr>
              <a:defRPr/>
            </a:pPr>
            <a:r>
              <a:rPr lang="en-US"/>
              <a:t>Trainers:  NHS QA Consultant /Head Project Planner/PM University Lecturer </a:t>
            </a:r>
          </a:p>
        </p:txBody>
      </p:sp>
      <p:sp>
        <p:nvSpPr>
          <p:cNvPr id="270341" name="Rectangle 5"/>
          <p:cNvSpPr>
            <a:spLocks noGrp="1" noChangeArrowheads="1"/>
          </p:cNvSpPr>
          <p:nvPr>
            <p:ph type="ftr" sz="quarter" idx="3"/>
          </p:nvPr>
        </p:nvSpPr>
        <p:spPr bwMode="auto">
          <a:xfrm>
            <a:off x="3124200" y="6229350"/>
            <a:ext cx="2895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eaLnBrk="0" hangingPunct="0">
              <a:spcBef>
                <a:spcPct val="50000"/>
              </a:spcBef>
              <a:defRPr sz="1400">
                <a:solidFill>
                  <a:schemeClr val="bg2"/>
                </a:solidFill>
                <a:latin typeface="Arial" charset="0"/>
              </a:defRPr>
            </a:lvl1pPr>
          </a:lstStyle>
          <a:p>
            <a:pPr>
              <a:defRPr/>
            </a:pPr>
            <a:r>
              <a:rPr lang="en-GB"/>
              <a:t>Quotes:  “The greatest waste in the world is the difference between what we are and what we could become.” –  Ben Herbster</a:t>
            </a:r>
            <a:endParaRPr lang="en-US"/>
          </a:p>
        </p:txBody>
      </p:sp>
      <p:sp>
        <p:nvSpPr>
          <p:cNvPr id="270342" name="Rectangle 6"/>
          <p:cNvSpPr>
            <a:spLocks noGrp="1" noChangeArrowheads="1"/>
          </p:cNvSpPr>
          <p:nvPr>
            <p:ph type="sldNum" sz="quarter" idx="4"/>
          </p:nvPr>
        </p:nvSpPr>
        <p:spPr bwMode="auto">
          <a:xfrm>
            <a:off x="6731000" y="622935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spcBef>
                <a:spcPct val="50000"/>
              </a:spcBef>
              <a:defRPr sz="1400">
                <a:solidFill>
                  <a:schemeClr val="bg2"/>
                </a:solidFill>
                <a:latin typeface="Arial" panose="020B0604020202020204" pitchFamily="34" charset="0"/>
              </a:defRPr>
            </a:lvl1pPr>
          </a:lstStyle>
          <a:p>
            <a:pPr>
              <a:defRPr/>
            </a:pPr>
            <a:fld id="{DE32D6AF-1BF4-497C-A2E4-5F61ED00054A}" type="slidenum">
              <a:rPr lang="en-US" altLang="en-US"/>
              <a:pPr>
                <a:defRPr/>
              </a:pPr>
              <a:t>‹#›</a:t>
            </a:fld>
            <a:endParaRPr lang="en-US" altLang="en-US"/>
          </a:p>
        </p:txBody>
      </p:sp>
      <p:pic>
        <p:nvPicPr>
          <p:cNvPr id="1031" name="Picture 7" descr="paint"/>
          <p:cNvPicPr>
            <a:picLocks noChangeAspect="1" noChangeArrowheads="1"/>
          </p:cNvPicPr>
          <p:nvPr/>
        </p:nvPicPr>
        <p:blipFill>
          <a:blip r:embed="rId1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914400" y="1314450"/>
            <a:ext cx="82296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69"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 id="2147483968" r:id="rId12"/>
  </p:sldLayoutIdLst>
  <p:hf hdr="0" ftr="0" dt="0"/>
  <p:txStyles>
    <p:titleStyle>
      <a:lvl1pPr algn="l" rtl="0" eaLnBrk="0" fontAlgn="base" hangingPunct="0">
        <a:spcBef>
          <a:spcPct val="0"/>
        </a:spcBef>
        <a:spcAft>
          <a:spcPct val="0"/>
        </a:spcAft>
        <a:defRPr kumimoji="1" sz="4000">
          <a:solidFill>
            <a:schemeClr val="tx2"/>
          </a:solidFill>
          <a:latin typeface="+mj-lt"/>
          <a:ea typeface="+mj-ea"/>
          <a:cs typeface="+mj-cs"/>
        </a:defRPr>
      </a:lvl1pPr>
      <a:lvl2pPr algn="l" rtl="0" eaLnBrk="0" fontAlgn="base" hangingPunct="0">
        <a:spcBef>
          <a:spcPct val="0"/>
        </a:spcBef>
        <a:spcAft>
          <a:spcPct val="0"/>
        </a:spcAft>
        <a:defRPr kumimoji="1" sz="4000">
          <a:solidFill>
            <a:schemeClr val="tx2"/>
          </a:solidFill>
          <a:latin typeface="Arial Black" pitchFamily="34" charset="0"/>
        </a:defRPr>
      </a:lvl2pPr>
      <a:lvl3pPr algn="l" rtl="0" eaLnBrk="0" fontAlgn="base" hangingPunct="0">
        <a:spcBef>
          <a:spcPct val="0"/>
        </a:spcBef>
        <a:spcAft>
          <a:spcPct val="0"/>
        </a:spcAft>
        <a:defRPr kumimoji="1" sz="4000">
          <a:solidFill>
            <a:schemeClr val="tx2"/>
          </a:solidFill>
          <a:latin typeface="Arial Black" pitchFamily="34" charset="0"/>
        </a:defRPr>
      </a:lvl3pPr>
      <a:lvl4pPr algn="l" rtl="0" eaLnBrk="0" fontAlgn="base" hangingPunct="0">
        <a:spcBef>
          <a:spcPct val="0"/>
        </a:spcBef>
        <a:spcAft>
          <a:spcPct val="0"/>
        </a:spcAft>
        <a:defRPr kumimoji="1" sz="4000">
          <a:solidFill>
            <a:schemeClr val="tx2"/>
          </a:solidFill>
          <a:latin typeface="Arial Black" pitchFamily="34" charset="0"/>
        </a:defRPr>
      </a:lvl4pPr>
      <a:lvl5pPr algn="l" rtl="0" eaLnBrk="0" fontAlgn="base" hangingPunct="0">
        <a:spcBef>
          <a:spcPct val="0"/>
        </a:spcBef>
        <a:spcAft>
          <a:spcPct val="0"/>
        </a:spcAft>
        <a:defRPr kumimoji="1" sz="4000">
          <a:solidFill>
            <a:schemeClr val="tx2"/>
          </a:solidFill>
          <a:latin typeface="Arial Black" pitchFamily="34" charset="0"/>
        </a:defRPr>
      </a:lvl5pPr>
      <a:lvl6pPr marL="457200" algn="l" rtl="0" eaLnBrk="0" fontAlgn="base" hangingPunct="0">
        <a:spcBef>
          <a:spcPct val="0"/>
        </a:spcBef>
        <a:spcAft>
          <a:spcPct val="0"/>
        </a:spcAft>
        <a:defRPr kumimoji="1" sz="4000">
          <a:solidFill>
            <a:schemeClr val="tx2"/>
          </a:solidFill>
          <a:latin typeface="Arial Black" pitchFamily="34" charset="0"/>
        </a:defRPr>
      </a:lvl6pPr>
      <a:lvl7pPr marL="914400" algn="l" rtl="0" eaLnBrk="0" fontAlgn="base" hangingPunct="0">
        <a:spcBef>
          <a:spcPct val="0"/>
        </a:spcBef>
        <a:spcAft>
          <a:spcPct val="0"/>
        </a:spcAft>
        <a:defRPr kumimoji="1" sz="4000">
          <a:solidFill>
            <a:schemeClr val="tx2"/>
          </a:solidFill>
          <a:latin typeface="Arial Black" pitchFamily="34" charset="0"/>
        </a:defRPr>
      </a:lvl7pPr>
      <a:lvl8pPr marL="1371600" algn="l" rtl="0" eaLnBrk="0" fontAlgn="base" hangingPunct="0">
        <a:spcBef>
          <a:spcPct val="0"/>
        </a:spcBef>
        <a:spcAft>
          <a:spcPct val="0"/>
        </a:spcAft>
        <a:defRPr kumimoji="1" sz="4000">
          <a:solidFill>
            <a:schemeClr val="tx2"/>
          </a:solidFill>
          <a:latin typeface="Arial Black" pitchFamily="34" charset="0"/>
        </a:defRPr>
      </a:lvl8pPr>
      <a:lvl9pPr marL="1828800" algn="l" rtl="0" eaLnBrk="0" fontAlgn="base" hangingPunct="0">
        <a:spcBef>
          <a:spcPct val="0"/>
        </a:spcBef>
        <a:spcAft>
          <a:spcPct val="0"/>
        </a:spcAft>
        <a:defRPr kumimoji="1" sz="4000">
          <a:solidFill>
            <a:schemeClr val="tx2"/>
          </a:solidFill>
          <a:latin typeface="Arial Black" pitchFamily="34" charset="0"/>
        </a:defRPr>
      </a:lvl9pPr>
    </p:titleStyle>
    <p:bodyStyle>
      <a:lvl1pPr marL="342900" indent="-342900" algn="l" rtl="0" eaLnBrk="0" fontAlgn="base" hangingPunct="0">
        <a:spcBef>
          <a:spcPct val="20000"/>
        </a:spcBef>
        <a:spcAft>
          <a:spcPct val="0"/>
        </a:spcAft>
        <a:buClr>
          <a:schemeClr val="accent2"/>
        </a:buClr>
        <a:buFont typeface="Monotype Sorts" pitchFamily="2" charset="2"/>
        <a:buChar char="z"/>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Monotype Sorts" pitchFamily="2" charset="2"/>
        <a:buChar char="y"/>
        <a:defRPr kumimoji="1" sz="2800">
          <a:solidFill>
            <a:schemeClr val="tx1"/>
          </a:solidFill>
          <a:latin typeface="+mn-lt"/>
        </a:defRPr>
      </a:lvl2pPr>
      <a:lvl3pPr marL="1143000" indent="-228600" algn="l" rtl="0" eaLnBrk="0" fontAlgn="base" hangingPunct="0">
        <a:spcBef>
          <a:spcPct val="20000"/>
        </a:spcBef>
        <a:spcAft>
          <a:spcPct val="0"/>
        </a:spcAft>
        <a:buClr>
          <a:schemeClr val="accent2"/>
        </a:buClr>
        <a:buFont typeface="Monotype Sorts" pitchFamily="2" charset="2"/>
        <a:buChar char="x"/>
        <a:defRPr kumimoji="1" sz="2400">
          <a:solidFill>
            <a:schemeClr val="tx1"/>
          </a:solidFill>
          <a:latin typeface="+mn-lt"/>
        </a:defRPr>
      </a:lvl3pPr>
      <a:lvl4pPr marL="1600200" indent="-228600" algn="l" rtl="0" eaLnBrk="0" fontAlgn="base" hangingPunct="0">
        <a:spcBef>
          <a:spcPct val="20000"/>
        </a:spcBef>
        <a:spcAft>
          <a:spcPct val="0"/>
        </a:spcAft>
        <a:buClr>
          <a:schemeClr val="accent2"/>
        </a:buClr>
        <a:buChar char="•"/>
        <a:defRPr kumimoji="1" sz="2000">
          <a:solidFill>
            <a:schemeClr val="tx1"/>
          </a:solidFill>
          <a:latin typeface="+mn-lt"/>
        </a:defRPr>
      </a:lvl4pPr>
      <a:lvl5pPr marL="2057400" indent="-228600" algn="l" rtl="0" eaLnBrk="0" fontAlgn="base" hangingPunct="0">
        <a:spcBef>
          <a:spcPct val="20000"/>
        </a:spcBef>
        <a:spcAft>
          <a:spcPct val="0"/>
        </a:spcAft>
        <a:buClr>
          <a:schemeClr val="accent2"/>
        </a:buClr>
        <a:buChar char="–"/>
        <a:defRPr kumimoji="1" sz="2000">
          <a:solidFill>
            <a:schemeClr val="tx1"/>
          </a:solidFill>
          <a:latin typeface="+mn-lt"/>
        </a:defRPr>
      </a:lvl5pPr>
      <a:lvl6pPr marL="2514600" indent="-228600" algn="l" rtl="0" eaLnBrk="0" fontAlgn="base" hangingPunct="0">
        <a:spcBef>
          <a:spcPct val="20000"/>
        </a:spcBef>
        <a:spcAft>
          <a:spcPct val="0"/>
        </a:spcAft>
        <a:buClr>
          <a:schemeClr val="accent2"/>
        </a:buClr>
        <a:buChar char="–"/>
        <a:defRPr kumimoji="1" sz="2000">
          <a:solidFill>
            <a:schemeClr val="tx1"/>
          </a:solidFill>
          <a:latin typeface="+mn-lt"/>
        </a:defRPr>
      </a:lvl6pPr>
      <a:lvl7pPr marL="2971800" indent="-228600" algn="l" rtl="0" eaLnBrk="0" fontAlgn="base" hangingPunct="0">
        <a:spcBef>
          <a:spcPct val="20000"/>
        </a:spcBef>
        <a:spcAft>
          <a:spcPct val="0"/>
        </a:spcAft>
        <a:buClr>
          <a:schemeClr val="accent2"/>
        </a:buClr>
        <a:buChar char="–"/>
        <a:defRPr kumimoji="1" sz="2000">
          <a:solidFill>
            <a:schemeClr val="tx1"/>
          </a:solidFill>
          <a:latin typeface="+mn-lt"/>
        </a:defRPr>
      </a:lvl7pPr>
      <a:lvl8pPr marL="3429000" indent="-228600" algn="l" rtl="0" eaLnBrk="0" fontAlgn="base" hangingPunct="0">
        <a:spcBef>
          <a:spcPct val="20000"/>
        </a:spcBef>
        <a:spcAft>
          <a:spcPct val="0"/>
        </a:spcAft>
        <a:buClr>
          <a:schemeClr val="accent2"/>
        </a:buClr>
        <a:buChar char="–"/>
        <a:defRPr kumimoji="1" sz="2000">
          <a:solidFill>
            <a:schemeClr val="tx1"/>
          </a:solidFill>
          <a:latin typeface="+mn-lt"/>
        </a:defRPr>
      </a:lvl8pPr>
      <a:lvl9pPr marL="3886200" indent="-228600" algn="l" rtl="0" eaLnBrk="0" fontAlgn="base" hangingPunct="0">
        <a:spcBef>
          <a:spcPct val="20000"/>
        </a:spcBef>
        <a:spcAft>
          <a:spcPct val="0"/>
        </a:spcAft>
        <a:buClr>
          <a:schemeClr val="accent2"/>
        </a:buClr>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7"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6.xml"/><Relationship Id="rId4" Type="http://schemas.openxmlformats.org/officeDocument/2006/relationships/chart" Target="../charts/chart7.xml"/></Relationships>
</file>

<file path=ppt/slides/_rels/slide1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6.xml"/><Relationship Id="rId5" Type="http://schemas.openxmlformats.org/officeDocument/2006/relationships/chart" Target="../charts/chart13.xml"/><Relationship Id="rId4" Type="http://schemas.openxmlformats.org/officeDocument/2006/relationships/chart" Target="../charts/chart12.xml"/></Relationships>
</file>

<file path=ppt/slides/_rels/slide13.xml.rels><?xml version="1.0" encoding="UTF-8" standalone="yes"?>
<Relationships xmlns="http://schemas.openxmlformats.org/package/2006/relationships"><Relationship Id="rId3" Type="http://schemas.openxmlformats.org/officeDocument/2006/relationships/chart" Target="../charts/chart15.xml"/><Relationship Id="rId7" Type="http://schemas.openxmlformats.org/officeDocument/2006/relationships/chart" Target="../charts/chart19.xml"/><Relationship Id="rId2" Type="http://schemas.openxmlformats.org/officeDocument/2006/relationships/chart" Target="../charts/chart14.xml"/><Relationship Id="rId1" Type="http://schemas.openxmlformats.org/officeDocument/2006/relationships/slideLayout" Target="../slideLayouts/slideLayout6.xml"/><Relationship Id="rId6" Type="http://schemas.openxmlformats.org/officeDocument/2006/relationships/chart" Target="../charts/chart18.xml"/><Relationship Id="rId5" Type="http://schemas.openxmlformats.org/officeDocument/2006/relationships/chart" Target="../charts/chart17.xml"/><Relationship Id="rId4" Type="http://schemas.openxmlformats.org/officeDocument/2006/relationships/chart" Target="../charts/chart16.xml"/></Relationships>
</file>

<file path=ppt/slides/_rels/slide14.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chart" Target="../charts/chart2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heacademy.ac.uk/system/files/hub/download/ptes_2017_national_report.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9A87F91-B26E-477E-B660-F17C6D05CE5C}" type="slidenum">
              <a:rPr lang="en-US" altLang="en-US" smtClean="0"/>
              <a:pPr>
                <a:defRPr/>
              </a:pPr>
              <a:t>1</a:t>
            </a:fld>
            <a:endParaRPr lang="en-US" alt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5848278"/>
            <a:ext cx="3888432" cy="83827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16832"/>
            <a:ext cx="5715000" cy="140017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32040" y="1905000"/>
            <a:ext cx="4211960" cy="152400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4796" y="5095801"/>
            <a:ext cx="3672408" cy="1008112"/>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8104" y="3703203"/>
            <a:ext cx="3268017" cy="2187897"/>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9592" y="3429000"/>
            <a:ext cx="4698413" cy="1252507"/>
          </a:xfrm>
          <a:prstGeom prst="rect">
            <a:avLst/>
          </a:prstGeom>
        </p:spPr>
      </p:pic>
    </p:spTree>
    <p:extLst>
      <p:ext uri="{BB962C8B-B14F-4D97-AF65-F5344CB8AC3E}">
        <p14:creationId xmlns:p14="http://schemas.microsoft.com/office/powerpoint/2010/main" val="1647392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2048"/>
            <a:ext cx="7772400" cy="1143000"/>
          </a:xfrm>
        </p:spPr>
        <p:txBody>
          <a:bodyPr/>
          <a:lstStyle/>
          <a:p>
            <a:r>
              <a:rPr lang="en-GB" dirty="0" smtClean="0"/>
              <a:t>4.3a</a:t>
            </a:r>
            <a:r>
              <a:rPr lang="en-GB" dirty="0" smtClean="0"/>
              <a:t>) Capstone awareness </a:t>
            </a:r>
            <a:endParaRPr lang="en-GB" dirty="0"/>
          </a:p>
        </p:txBody>
      </p:sp>
      <p:sp>
        <p:nvSpPr>
          <p:cNvPr id="3" name="Slide Number Placeholder 2"/>
          <p:cNvSpPr>
            <a:spLocks noGrp="1"/>
          </p:cNvSpPr>
          <p:nvPr>
            <p:ph type="sldNum" sz="quarter" idx="12"/>
          </p:nvPr>
        </p:nvSpPr>
        <p:spPr/>
        <p:txBody>
          <a:bodyPr/>
          <a:lstStyle/>
          <a:p>
            <a:pPr>
              <a:defRPr/>
            </a:pPr>
            <a:fld id="{569F8B92-2169-4AAB-BAB5-9F9E47F4EB26}" type="slidenum">
              <a:rPr lang="en-US" altLang="en-US" smtClean="0"/>
              <a:pPr>
                <a:defRPr/>
              </a:pPr>
              <a:t>10</a:t>
            </a:fld>
            <a:endParaRPr lang="en-US" altLang="en-US"/>
          </a:p>
        </p:txBody>
      </p:sp>
      <p:graphicFrame>
        <p:nvGraphicFramePr>
          <p:cNvPr id="8" name="Chart 7"/>
          <p:cNvGraphicFramePr>
            <a:graphicFrameLocks/>
          </p:cNvGraphicFramePr>
          <p:nvPr>
            <p:extLst/>
          </p:nvPr>
        </p:nvGraphicFramePr>
        <p:xfrm>
          <a:off x="2247518" y="929203"/>
          <a:ext cx="4792980" cy="27927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a:graphicFrameLocks/>
          </p:cNvGraphicFramePr>
          <p:nvPr>
            <p:extLst/>
          </p:nvPr>
        </p:nvGraphicFramePr>
        <p:xfrm>
          <a:off x="143915" y="3865948"/>
          <a:ext cx="4387629" cy="296461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nvPr>
        </p:nvGraphicFramePr>
        <p:xfrm>
          <a:off x="4644008" y="3865946"/>
          <a:ext cx="4392488" cy="296461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04056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7772400" cy="1143000"/>
          </a:xfrm>
        </p:spPr>
        <p:txBody>
          <a:bodyPr/>
          <a:lstStyle/>
          <a:p>
            <a:r>
              <a:rPr lang="en-GB" dirty="0" smtClean="0"/>
              <a:t>4.3b</a:t>
            </a:r>
            <a:r>
              <a:rPr lang="en-GB" dirty="0" smtClean="0"/>
              <a:t>) </a:t>
            </a:r>
            <a:endParaRPr lang="en-GB" dirty="0"/>
          </a:p>
        </p:txBody>
      </p:sp>
      <p:sp>
        <p:nvSpPr>
          <p:cNvPr id="3" name="Slide Number Placeholder 2"/>
          <p:cNvSpPr>
            <a:spLocks noGrp="1"/>
          </p:cNvSpPr>
          <p:nvPr>
            <p:ph type="sldNum" sz="quarter" idx="12"/>
          </p:nvPr>
        </p:nvSpPr>
        <p:spPr/>
        <p:txBody>
          <a:bodyPr/>
          <a:lstStyle/>
          <a:p>
            <a:pPr>
              <a:defRPr/>
            </a:pPr>
            <a:fld id="{569F8B92-2169-4AAB-BAB5-9F9E47F4EB26}" type="slidenum">
              <a:rPr lang="en-US" altLang="en-US" smtClean="0"/>
              <a:pPr>
                <a:defRPr/>
              </a:pPr>
              <a:t>11</a:t>
            </a:fld>
            <a:endParaRPr lang="en-US" altLang="en-US"/>
          </a:p>
        </p:txBody>
      </p:sp>
      <p:graphicFrame>
        <p:nvGraphicFramePr>
          <p:cNvPr id="6" name="Chart 5"/>
          <p:cNvGraphicFramePr>
            <a:graphicFrameLocks/>
          </p:cNvGraphicFramePr>
          <p:nvPr>
            <p:extLst/>
          </p:nvPr>
        </p:nvGraphicFramePr>
        <p:xfrm>
          <a:off x="107504" y="980728"/>
          <a:ext cx="4701540" cy="3124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a:graphicFrameLocks/>
          </p:cNvGraphicFramePr>
          <p:nvPr>
            <p:extLst/>
          </p:nvPr>
        </p:nvGraphicFramePr>
        <p:xfrm>
          <a:off x="4445000" y="3564939"/>
          <a:ext cx="4572000" cy="3128010"/>
        </p:xfrm>
        <a:graphic>
          <a:graphicData uri="http://schemas.openxmlformats.org/drawingml/2006/chart">
            <c:chart xmlns:c="http://schemas.openxmlformats.org/drawingml/2006/chart" xmlns:r="http://schemas.openxmlformats.org/officeDocument/2006/relationships" r:id="rId3"/>
          </a:graphicData>
        </a:graphic>
      </p:graphicFrame>
      <p:sp>
        <p:nvSpPr>
          <p:cNvPr id="8" name="AutoShape 5"/>
          <p:cNvSpPr>
            <a:spLocks noChangeArrowheads="1"/>
          </p:cNvSpPr>
          <p:nvPr/>
        </p:nvSpPr>
        <p:spPr bwMode="auto">
          <a:xfrm>
            <a:off x="5580112" y="32996"/>
            <a:ext cx="3563888" cy="3612027"/>
          </a:xfrm>
          <a:prstGeom prst="cloudCallout">
            <a:avLst>
              <a:gd name="adj1" fmla="val -70169"/>
              <a:gd name="adj2" fmla="val 26682"/>
            </a:avLst>
          </a:prstGeom>
          <a:solidFill>
            <a:srgbClr val="00FFFF"/>
          </a:solidFill>
          <a:ln w="9525">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defRPr>
                <a:solidFill>
                  <a:schemeClr val="tx1"/>
                </a:solidFill>
                <a:latin typeface="Arial" pitchFamily="34" charset="0"/>
              </a:defRPr>
            </a:lvl1pPr>
            <a:lvl2pPr marL="914400" indent="-457200">
              <a:defRPr>
                <a:solidFill>
                  <a:schemeClr val="tx1"/>
                </a:solidFill>
                <a:latin typeface="Arial" pitchFamily="34" charset="0"/>
              </a:defRPr>
            </a:lvl2pPr>
            <a:lvl3pPr marL="1371600" indent="-457200">
              <a:defRPr>
                <a:solidFill>
                  <a:schemeClr val="tx1"/>
                </a:solidFill>
                <a:latin typeface="Arial" pitchFamily="34" charset="0"/>
              </a:defRPr>
            </a:lvl3pPr>
            <a:lvl4pPr marL="1828800" indent="-457200">
              <a:defRPr>
                <a:solidFill>
                  <a:schemeClr val="tx1"/>
                </a:solidFill>
                <a:latin typeface="Arial" pitchFamily="34" charset="0"/>
              </a:defRPr>
            </a:lvl4pPr>
            <a:lvl5pPr marL="2286000" indent="-457200">
              <a:defRPr>
                <a:solidFill>
                  <a:schemeClr val="tx1"/>
                </a:solidFill>
                <a:latin typeface="Arial" pitchFamily="34" charset="0"/>
              </a:defRPr>
            </a:lvl5pPr>
            <a:lvl6pPr marL="2743200" indent="-457200" eaLnBrk="0" fontAlgn="base" hangingPunct="0">
              <a:spcBef>
                <a:spcPct val="0"/>
              </a:spcBef>
              <a:spcAft>
                <a:spcPct val="0"/>
              </a:spcAft>
              <a:defRPr>
                <a:solidFill>
                  <a:schemeClr val="tx1"/>
                </a:solidFill>
                <a:latin typeface="Arial" pitchFamily="34" charset="0"/>
              </a:defRPr>
            </a:lvl6pPr>
            <a:lvl7pPr marL="3200400" indent="-457200" eaLnBrk="0" fontAlgn="base" hangingPunct="0">
              <a:spcBef>
                <a:spcPct val="0"/>
              </a:spcBef>
              <a:spcAft>
                <a:spcPct val="0"/>
              </a:spcAft>
              <a:defRPr>
                <a:solidFill>
                  <a:schemeClr val="tx1"/>
                </a:solidFill>
                <a:latin typeface="Arial" pitchFamily="34" charset="0"/>
              </a:defRPr>
            </a:lvl7pPr>
            <a:lvl8pPr marL="3657600" indent="-457200" eaLnBrk="0" fontAlgn="base" hangingPunct="0">
              <a:spcBef>
                <a:spcPct val="0"/>
              </a:spcBef>
              <a:spcAft>
                <a:spcPct val="0"/>
              </a:spcAft>
              <a:defRPr>
                <a:solidFill>
                  <a:schemeClr val="tx1"/>
                </a:solidFill>
                <a:latin typeface="Arial" pitchFamily="34" charset="0"/>
              </a:defRPr>
            </a:lvl8pPr>
            <a:lvl9pPr marL="4114800" indent="-457200" eaLnBrk="0" fontAlgn="base" hangingPunct="0">
              <a:spcBef>
                <a:spcPct val="0"/>
              </a:spcBef>
              <a:spcAft>
                <a:spcPct val="0"/>
              </a:spcAft>
              <a:defRPr>
                <a:solidFill>
                  <a:schemeClr val="tx1"/>
                </a:solidFill>
                <a:latin typeface="Arial" pitchFamily="34" charset="0"/>
              </a:defRPr>
            </a:lvl9pPr>
          </a:lstStyle>
          <a:p>
            <a:pPr marL="352425" indent="-171450" eaLnBrk="1" hangingPunct="1">
              <a:buFontTx/>
              <a:buChar char="-"/>
            </a:pPr>
            <a:r>
              <a:rPr lang="en-GB" altLang="en-US" sz="1200" dirty="0" smtClean="0">
                <a:solidFill>
                  <a:srgbClr val="0000FF"/>
                </a:solidFill>
                <a:latin typeface="Calibri" panose="020F0502020204030204" pitchFamily="34" charset="0"/>
              </a:rPr>
              <a:t>Further </a:t>
            </a:r>
            <a:r>
              <a:rPr lang="en-GB" altLang="en-US" sz="1200" dirty="0">
                <a:solidFill>
                  <a:srgbClr val="0000FF"/>
                </a:solidFill>
                <a:latin typeface="Calibri" panose="020F0502020204030204" pitchFamily="34" charset="0"/>
              </a:rPr>
              <a:t>help on the capstone is critical for me. I would appreciate if the school provide more on </a:t>
            </a:r>
            <a:r>
              <a:rPr lang="en-GB" altLang="en-US" sz="1200" dirty="0" smtClean="0">
                <a:solidFill>
                  <a:srgbClr val="0000FF"/>
                </a:solidFill>
                <a:latin typeface="Calibri" panose="020F0502020204030204" pitchFamily="34" charset="0"/>
              </a:rPr>
              <a:t>it</a:t>
            </a:r>
          </a:p>
          <a:p>
            <a:pPr marL="352425" indent="-171450" eaLnBrk="1" hangingPunct="1">
              <a:buFontTx/>
              <a:buChar char="-"/>
            </a:pPr>
            <a:r>
              <a:rPr lang="en-GB" altLang="en-US" sz="1200" dirty="0" smtClean="0">
                <a:solidFill>
                  <a:srgbClr val="0000FF"/>
                </a:solidFill>
                <a:latin typeface="Calibri" panose="020F0502020204030204" pitchFamily="34" charset="0"/>
              </a:rPr>
              <a:t>I </a:t>
            </a:r>
            <a:r>
              <a:rPr lang="en-GB" altLang="en-US" sz="1200" dirty="0">
                <a:solidFill>
                  <a:srgbClr val="0000FF"/>
                </a:solidFill>
                <a:latin typeface="Calibri" panose="020F0502020204030204" pitchFamily="34" charset="0"/>
              </a:rPr>
              <a:t>have not seen my supervisor yet. But what I want from my supervisor is the specific </a:t>
            </a:r>
            <a:r>
              <a:rPr lang="en-GB" altLang="en-US" sz="1200" dirty="0" smtClean="0">
                <a:solidFill>
                  <a:srgbClr val="0000FF"/>
                </a:solidFill>
                <a:latin typeface="Calibri" panose="020F0502020204030204" pitchFamily="34" charset="0"/>
              </a:rPr>
              <a:t>suggestions</a:t>
            </a:r>
          </a:p>
          <a:p>
            <a:pPr marL="352425" indent="-171450" eaLnBrk="1" hangingPunct="1">
              <a:buFontTx/>
              <a:buChar char="-"/>
            </a:pPr>
            <a:r>
              <a:rPr lang="en-GB" altLang="en-US" sz="1200" dirty="0" smtClean="0">
                <a:solidFill>
                  <a:srgbClr val="0000FF"/>
                </a:solidFill>
                <a:latin typeface="Calibri" panose="020F0502020204030204" pitchFamily="34" charset="0"/>
              </a:rPr>
              <a:t>Expectations </a:t>
            </a:r>
            <a:r>
              <a:rPr lang="en-GB" altLang="en-US" sz="1200" dirty="0">
                <a:solidFill>
                  <a:srgbClr val="0000FF"/>
                </a:solidFill>
                <a:latin typeface="Calibri" panose="020F0502020204030204" pitchFamily="34" charset="0"/>
              </a:rPr>
              <a:t>from students should be 100% </a:t>
            </a:r>
            <a:r>
              <a:rPr lang="en-GB" altLang="en-US" sz="1200" dirty="0" smtClean="0">
                <a:solidFill>
                  <a:srgbClr val="0000FF"/>
                </a:solidFill>
                <a:latin typeface="Calibri" panose="020F0502020204030204" pitchFamily="34" charset="0"/>
              </a:rPr>
              <a:t>clear</a:t>
            </a:r>
          </a:p>
          <a:p>
            <a:pPr marL="352425" indent="-171450" eaLnBrk="1" hangingPunct="1">
              <a:buFontTx/>
              <a:buChar char="-"/>
            </a:pPr>
            <a:r>
              <a:rPr lang="en-GB" sz="1200" dirty="0" smtClean="0">
                <a:solidFill>
                  <a:srgbClr val="0000FF"/>
                </a:solidFill>
                <a:latin typeface="Calibri" panose="020F0502020204030204" pitchFamily="34" charset="0"/>
              </a:rPr>
              <a:t>Need examples </a:t>
            </a:r>
            <a:r>
              <a:rPr lang="en-GB" sz="1200" dirty="0">
                <a:solidFill>
                  <a:srgbClr val="0000FF"/>
                </a:solidFill>
                <a:latin typeface="Calibri" panose="020F0502020204030204" pitchFamily="34" charset="0"/>
              </a:rPr>
              <a:t>of previous work of different </a:t>
            </a:r>
            <a:r>
              <a:rPr lang="en-GB" sz="1200" dirty="0" smtClean="0">
                <a:solidFill>
                  <a:srgbClr val="0000FF"/>
                </a:solidFill>
                <a:latin typeface="Calibri" panose="020F0502020204030204" pitchFamily="34" charset="0"/>
              </a:rPr>
              <a:t>grades</a:t>
            </a:r>
          </a:p>
          <a:p>
            <a:pPr marL="352425" indent="-171450" eaLnBrk="1" hangingPunct="1">
              <a:buFontTx/>
              <a:buChar char="-"/>
            </a:pPr>
            <a:r>
              <a:rPr lang="en-GB" sz="1200" dirty="0" smtClean="0">
                <a:solidFill>
                  <a:srgbClr val="0000FF"/>
                </a:solidFill>
                <a:latin typeface="Calibri" panose="020F0502020204030204" pitchFamily="34" charset="0"/>
              </a:rPr>
              <a:t>Excellent </a:t>
            </a:r>
            <a:endParaRPr lang="en-GB" sz="1200" dirty="0">
              <a:solidFill>
                <a:srgbClr val="0000FF"/>
              </a:solidFill>
              <a:latin typeface="Calibri" panose="020F0502020204030204" pitchFamily="34" charset="0"/>
            </a:endParaRPr>
          </a:p>
          <a:p>
            <a:pPr marL="523875" indent="-342900" eaLnBrk="1" hangingPunct="1">
              <a:buFontTx/>
              <a:buChar char="-"/>
            </a:pPr>
            <a:endParaRPr lang="en-US" altLang="en-US" sz="140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416322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376" y="57150"/>
            <a:ext cx="7772400" cy="1143000"/>
          </a:xfrm>
        </p:spPr>
        <p:txBody>
          <a:bodyPr/>
          <a:lstStyle/>
          <a:p>
            <a:r>
              <a:rPr lang="en-GB" dirty="0" smtClean="0"/>
              <a:t>4.4a</a:t>
            </a:r>
            <a:r>
              <a:rPr lang="en-GB" dirty="0" smtClean="0"/>
              <a:t>) Developing CTS </a:t>
            </a:r>
            <a:endParaRPr lang="en-GB" dirty="0"/>
          </a:p>
        </p:txBody>
      </p:sp>
      <p:sp>
        <p:nvSpPr>
          <p:cNvPr id="3" name="Slide Number Placeholder 2"/>
          <p:cNvSpPr>
            <a:spLocks noGrp="1"/>
          </p:cNvSpPr>
          <p:nvPr>
            <p:ph type="sldNum" sz="quarter" idx="12"/>
          </p:nvPr>
        </p:nvSpPr>
        <p:spPr/>
        <p:txBody>
          <a:bodyPr/>
          <a:lstStyle/>
          <a:p>
            <a:pPr>
              <a:defRPr/>
            </a:pPr>
            <a:fld id="{569F8B92-2169-4AAB-BAB5-9F9E47F4EB26}" type="slidenum">
              <a:rPr lang="en-US" altLang="en-US" smtClean="0"/>
              <a:pPr>
                <a:defRPr/>
              </a:pPr>
              <a:t>12</a:t>
            </a:fld>
            <a:endParaRPr lang="en-US" altLang="en-US"/>
          </a:p>
        </p:txBody>
      </p:sp>
      <p:graphicFrame>
        <p:nvGraphicFramePr>
          <p:cNvPr id="8" name="Chart 7"/>
          <p:cNvGraphicFramePr>
            <a:graphicFrameLocks/>
          </p:cNvGraphicFramePr>
          <p:nvPr>
            <p:extLst/>
          </p:nvPr>
        </p:nvGraphicFramePr>
        <p:xfrm>
          <a:off x="245596" y="1200150"/>
          <a:ext cx="4254396" cy="28570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a:graphicFrameLocks/>
          </p:cNvGraphicFramePr>
          <p:nvPr>
            <p:extLst/>
          </p:nvPr>
        </p:nvGraphicFramePr>
        <p:xfrm>
          <a:off x="4716016" y="1200150"/>
          <a:ext cx="4320480" cy="285701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nvPr>
        </p:nvGraphicFramePr>
        <p:xfrm>
          <a:off x="245596" y="4123918"/>
          <a:ext cx="4254396" cy="26174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a:graphicFrameLocks/>
          </p:cNvGraphicFramePr>
          <p:nvPr>
            <p:extLst/>
          </p:nvPr>
        </p:nvGraphicFramePr>
        <p:xfrm>
          <a:off x="4716016" y="4123918"/>
          <a:ext cx="4320480" cy="261745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019384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84" y="0"/>
            <a:ext cx="7772400" cy="1143000"/>
          </a:xfrm>
        </p:spPr>
        <p:txBody>
          <a:bodyPr/>
          <a:lstStyle/>
          <a:p>
            <a:r>
              <a:rPr lang="en-GB" dirty="0" smtClean="0"/>
              <a:t>4.4b</a:t>
            </a:r>
            <a:r>
              <a:rPr lang="en-GB" dirty="0" smtClean="0"/>
              <a:t>) </a:t>
            </a:r>
            <a:endParaRPr lang="en-GB" dirty="0"/>
          </a:p>
        </p:txBody>
      </p:sp>
      <p:sp>
        <p:nvSpPr>
          <p:cNvPr id="3" name="Slide Number Placeholder 2"/>
          <p:cNvSpPr>
            <a:spLocks noGrp="1"/>
          </p:cNvSpPr>
          <p:nvPr>
            <p:ph type="sldNum" sz="quarter" idx="12"/>
          </p:nvPr>
        </p:nvSpPr>
        <p:spPr/>
        <p:txBody>
          <a:bodyPr/>
          <a:lstStyle/>
          <a:p>
            <a:pPr>
              <a:defRPr/>
            </a:pPr>
            <a:fld id="{569F8B92-2169-4AAB-BAB5-9F9E47F4EB26}" type="slidenum">
              <a:rPr lang="en-US" altLang="en-US" smtClean="0"/>
              <a:pPr>
                <a:defRPr/>
              </a:pPr>
              <a:t>13</a:t>
            </a:fld>
            <a:endParaRPr lang="en-US" altLang="en-US"/>
          </a:p>
        </p:txBody>
      </p:sp>
      <p:graphicFrame>
        <p:nvGraphicFramePr>
          <p:cNvPr id="4" name="Chart 3"/>
          <p:cNvGraphicFramePr>
            <a:graphicFrameLocks/>
          </p:cNvGraphicFramePr>
          <p:nvPr>
            <p:extLst/>
          </p:nvPr>
        </p:nvGraphicFramePr>
        <p:xfrm>
          <a:off x="1547664" y="58849"/>
          <a:ext cx="3449743" cy="21683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nvPr>
        </p:nvGraphicFramePr>
        <p:xfrm>
          <a:off x="5148063" y="1"/>
          <a:ext cx="3864101" cy="218232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nvPr>
        </p:nvGraphicFramePr>
        <p:xfrm>
          <a:off x="240428" y="2292291"/>
          <a:ext cx="4203351" cy="22322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a:graphicFrameLocks/>
          </p:cNvGraphicFramePr>
          <p:nvPr>
            <p:extLst/>
          </p:nvPr>
        </p:nvGraphicFramePr>
        <p:xfrm>
          <a:off x="4709375" y="2285459"/>
          <a:ext cx="4215532" cy="224591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7"/>
          <p:cNvGraphicFramePr>
            <a:graphicFrameLocks/>
          </p:cNvGraphicFramePr>
          <p:nvPr>
            <p:extLst/>
          </p:nvPr>
        </p:nvGraphicFramePr>
        <p:xfrm>
          <a:off x="216271" y="4634508"/>
          <a:ext cx="4227508" cy="222349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9" name="Chart 8"/>
          <p:cNvGraphicFramePr>
            <a:graphicFrameLocks/>
          </p:cNvGraphicFramePr>
          <p:nvPr>
            <p:extLst/>
          </p:nvPr>
        </p:nvGraphicFramePr>
        <p:xfrm>
          <a:off x="4650030" y="4634509"/>
          <a:ext cx="4333172" cy="2223492"/>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34192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7772400" cy="783410"/>
          </a:xfrm>
        </p:spPr>
        <p:txBody>
          <a:bodyPr/>
          <a:lstStyle/>
          <a:p>
            <a:r>
              <a:rPr lang="en-GB" dirty="0" smtClean="0"/>
              <a:t>4.4c</a:t>
            </a:r>
            <a:r>
              <a:rPr lang="en-GB" dirty="0" smtClean="0"/>
              <a:t>) </a:t>
            </a:r>
            <a:endParaRPr lang="en-GB" dirty="0"/>
          </a:p>
        </p:txBody>
      </p:sp>
      <p:sp>
        <p:nvSpPr>
          <p:cNvPr id="3" name="Slide Number Placeholder 2"/>
          <p:cNvSpPr>
            <a:spLocks noGrp="1"/>
          </p:cNvSpPr>
          <p:nvPr>
            <p:ph type="sldNum" sz="quarter" idx="12"/>
          </p:nvPr>
        </p:nvSpPr>
        <p:spPr/>
        <p:txBody>
          <a:bodyPr/>
          <a:lstStyle/>
          <a:p>
            <a:pPr>
              <a:defRPr/>
            </a:pPr>
            <a:fld id="{569F8B92-2169-4AAB-BAB5-9F9E47F4EB26}" type="slidenum">
              <a:rPr lang="en-US" altLang="en-US" smtClean="0"/>
              <a:pPr>
                <a:defRPr/>
              </a:pPr>
              <a:t>14</a:t>
            </a:fld>
            <a:endParaRPr lang="en-US" altLang="en-US"/>
          </a:p>
        </p:txBody>
      </p:sp>
      <p:graphicFrame>
        <p:nvGraphicFramePr>
          <p:cNvPr id="6" name="Chart 5"/>
          <p:cNvGraphicFramePr>
            <a:graphicFrameLocks/>
          </p:cNvGraphicFramePr>
          <p:nvPr>
            <p:extLst/>
          </p:nvPr>
        </p:nvGraphicFramePr>
        <p:xfrm>
          <a:off x="160091" y="1026085"/>
          <a:ext cx="4405180" cy="29249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a:graphicFrameLocks/>
          </p:cNvGraphicFramePr>
          <p:nvPr>
            <p:extLst/>
          </p:nvPr>
        </p:nvGraphicFramePr>
        <p:xfrm>
          <a:off x="186063" y="4077072"/>
          <a:ext cx="4319003" cy="2780928"/>
        </p:xfrm>
        <a:graphic>
          <a:graphicData uri="http://schemas.openxmlformats.org/drawingml/2006/chart">
            <c:chart xmlns:c="http://schemas.openxmlformats.org/drawingml/2006/chart" xmlns:r="http://schemas.openxmlformats.org/officeDocument/2006/relationships" r:id="rId3"/>
          </a:graphicData>
        </a:graphic>
      </p:graphicFrame>
      <p:sp>
        <p:nvSpPr>
          <p:cNvPr id="8" name="AutoShape 5"/>
          <p:cNvSpPr>
            <a:spLocks noChangeArrowheads="1"/>
          </p:cNvSpPr>
          <p:nvPr/>
        </p:nvSpPr>
        <p:spPr bwMode="auto">
          <a:xfrm>
            <a:off x="5508104" y="150014"/>
            <a:ext cx="3635896" cy="3168352"/>
          </a:xfrm>
          <a:prstGeom prst="cloudCallout">
            <a:avLst>
              <a:gd name="adj1" fmla="val -70169"/>
              <a:gd name="adj2" fmla="val 26682"/>
            </a:avLst>
          </a:prstGeom>
          <a:solidFill>
            <a:srgbClr val="00FFFF"/>
          </a:solidFill>
          <a:ln w="9525">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defRPr>
                <a:solidFill>
                  <a:schemeClr val="tx1"/>
                </a:solidFill>
                <a:latin typeface="Arial" pitchFamily="34" charset="0"/>
              </a:defRPr>
            </a:lvl1pPr>
            <a:lvl2pPr marL="914400" indent="-457200">
              <a:defRPr>
                <a:solidFill>
                  <a:schemeClr val="tx1"/>
                </a:solidFill>
                <a:latin typeface="Arial" pitchFamily="34" charset="0"/>
              </a:defRPr>
            </a:lvl2pPr>
            <a:lvl3pPr marL="1371600" indent="-457200">
              <a:defRPr>
                <a:solidFill>
                  <a:schemeClr val="tx1"/>
                </a:solidFill>
                <a:latin typeface="Arial" pitchFamily="34" charset="0"/>
              </a:defRPr>
            </a:lvl3pPr>
            <a:lvl4pPr marL="1828800" indent="-457200">
              <a:defRPr>
                <a:solidFill>
                  <a:schemeClr val="tx1"/>
                </a:solidFill>
                <a:latin typeface="Arial" pitchFamily="34" charset="0"/>
              </a:defRPr>
            </a:lvl4pPr>
            <a:lvl5pPr marL="2286000" indent="-457200">
              <a:defRPr>
                <a:solidFill>
                  <a:schemeClr val="tx1"/>
                </a:solidFill>
                <a:latin typeface="Arial" pitchFamily="34" charset="0"/>
              </a:defRPr>
            </a:lvl5pPr>
            <a:lvl6pPr marL="2743200" indent="-457200" eaLnBrk="0" fontAlgn="base" hangingPunct="0">
              <a:spcBef>
                <a:spcPct val="0"/>
              </a:spcBef>
              <a:spcAft>
                <a:spcPct val="0"/>
              </a:spcAft>
              <a:defRPr>
                <a:solidFill>
                  <a:schemeClr val="tx1"/>
                </a:solidFill>
                <a:latin typeface="Arial" pitchFamily="34" charset="0"/>
              </a:defRPr>
            </a:lvl6pPr>
            <a:lvl7pPr marL="3200400" indent="-457200" eaLnBrk="0" fontAlgn="base" hangingPunct="0">
              <a:spcBef>
                <a:spcPct val="0"/>
              </a:spcBef>
              <a:spcAft>
                <a:spcPct val="0"/>
              </a:spcAft>
              <a:defRPr>
                <a:solidFill>
                  <a:schemeClr val="tx1"/>
                </a:solidFill>
                <a:latin typeface="Arial" pitchFamily="34" charset="0"/>
              </a:defRPr>
            </a:lvl7pPr>
            <a:lvl8pPr marL="3657600" indent="-457200" eaLnBrk="0" fontAlgn="base" hangingPunct="0">
              <a:spcBef>
                <a:spcPct val="0"/>
              </a:spcBef>
              <a:spcAft>
                <a:spcPct val="0"/>
              </a:spcAft>
              <a:defRPr>
                <a:solidFill>
                  <a:schemeClr val="tx1"/>
                </a:solidFill>
                <a:latin typeface="Arial" pitchFamily="34" charset="0"/>
              </a:defRPr>
            </a:lvl8pPr>
            <a:lvl9pPr marL="4114800" indent="-457200" eaLnBrk="0" fontAlgn="base" hangingPunct="0">
              <a:spcBef>
                <a:spcPct val="0"/>
              </a:spcBef>
              <a:spcAft>
                <a:spcPct val="0"/>
              </a:spcAft>
              <a:defRPr>
                <a:solidFill>
                  <a:schemeClr val="tx1"/>
                </a:solidFill>
                <a:latin typeface="Arial" pitchFamily="34" charset="0"/>
              </a:defRPr>
            </a:lvl9pPr>
          </a:lstStyle>
          <a:p>
            <a:pPr marL="180975" indent="0" eaLnBrk="1" hangingPunct="1">
              <a:buFontTx/>
              <a:buChar char="-"/>
            </a:pPr>
            <a:r>
              <a:rPr lang="en-GB" altLang="en-US" sz="1200" dirty="0" smtClean="0">
                <a:solidFill>
                  <a:srgbClr val="0000FF"/>
                </a:solidFill>
                <a:latin typeface="Calibri" panose="020F0502020204030204" pitchFamily="34" charset="0"/>
              </a:rPr>
              <a:t> I </a:t>
            </a:r>
            <a:r>
              <a:rPr lang="en-GB" altLang="en-US" sz="1200" dirty="0">
                <a:solidFill>
                  <a:srgbClr val="0000FF"/>
                </a:solidFill>
                <a:latin typeface="Calibri" panose="020F0502020204030204" pitchFamily="34" charset="0"/>
              </a:rPr>
              <a:t>am able to gather different views of different authors before concluding on an issue.</a:t>
            </a:r>
          </a:p>
          <a:p>
            <a:pPr marL="180975" indent="0" eaLnBrk="1" hangingPunct="1">
              <a:buFontTx/>
              <a:buChar char="-"/>
            </a:pPr>
            <a:r>
              <a:rPr lang="en-GB" altLang="en-US" sz="1200" dirty="0" smtClean="0">
                <a:solidFill>
                  <a:srgbClr val="0000FF"/>
                </a:solidFill>
                <a:latin typeface="Calibri" panose="020F0502020204030204" pitchFamily="34" charset="0"/>
              </a:rPr>
              <a:t> It </a:t>
            </a:r>
            <a:r>
              <a:rPr lang="en-GB" altLang="en-US" sz="1200" dirty="0">
                <a:solidFill>
                  <a:srgbClr val="0000FF"/>
                </a:solidFill>
                <a:latin typeface="Calibri" panose="020F0502020204030204" pitchFamily="34" charset="0"/>
              </a:rPr>
              <a:t>made me understand more people's research and opinions, changed my previous views, and thought </a:t>
            </a:r>
            <a:endParaRPr lang="en-GB" altLang="en-US" sz="1200" dirty="0" smtClean="0">
              <a:solidFill>
                <a:srgbClr val="0000FF"/>
              </a:solidFill>
              <a:latin typeface="Calibri" panose="020F0502020204030204" pitchFamily="34" charset="0"/>
            </a:endParaRPr>
          </a:p>
          <a:p>
            <a:pPr marL="180975" indent="0" eaLnBrk="1" hangingPunct="1">
              <a:buFontTx/>
              <a:buChar char="-"/>
            </a:pPr>
            <a:r>
              <a:rPr lang="en-GB" altLang="en-US" sz="1200" dirty="0" smtClean="0">
                <a:solidFill>
                  <a:srgbClr val="0000FF"/>
                </a:solidFill>
                <a:latin typeface="Calibri" panose="020F0502020204030204" pitchFamily="34" charset="0"/>
              </a:rPr>
              <a:t> </a:t>
            </a:r>
            <a:r>
              <a:rPr lang="en-GB" altLang="en-US" sz="1200" dirty="0">
                <a:solidFill>
                  <a:srgbClr val="0000FF"/>
                </a:solidFill>
                <a:latin typeface="Calibri" panose="020F0502020204030204" pitchFamily="34" charset="0"/>
              </a:rPr>
              <a:t>I don't remember what I have learnt from capstone unit.  the classes were boring.</a:t>
            </a:r>
          </a:p>
          <a:p>
            <a:pPr marL="352425" indent="-171450" eaLnBrk="1" hangingPunct="1">
              <a:buFontTx/>
              <a:buChar char="-"/>
            </a:pPr>
            <a:endParaRPr lang="en-US" altLang="en-US" sz="1200" dirty="0">
              <a:solidFill>
                <a:srgbClr val="0000FF"/>
              </a:solidFill>
              <a:latin typeface="Calibri" panose="020F0502020204030204" pitchFamily="34" charset="0"/>
            </a:endParaRPr>
          </a:p>
        </p:txBody>
      </p:sp>
      <p:sp>
        <p:nvSpPr>
          <p:cNvPr id="9" name="AutoShape 5"/>
          <p:cNvSpPr>
            <a:spLocks noChangeArrowheads="1"/>
          </p:cNvSpPr>
          <p:nvPr/>
        </p:nvSpPr>
        <p:spPr bwMode="auto">
          <a:xfrm>
            <a:off x="5292080" y="2996952"/>
            <a:ext cx="3744416" cy="3523148"/>
          </a:xfrm>
          <a:prstGeom prst="cloudCallout">
            <a:avLst>
              <a:gd name="adj1" fmla="val -70169"/>
              <a:gd name="adj2" fmla="val 26682"/>
            </a:avLst>
          </a:prstGeom>
          <a:solidFill>
            <a:srgbClr val="00FFFF"/>
          </a:solidFill>
          <a:ln w="9525">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defRPr>
                <a:solidFill>
                  <a:schemeClr val="tx1"/>
                </a:solidFill>
                <a:latin typeface="Arial" pitchFamily="34" charset="0"/>
              </a:defRPr>
            </a:lvl1pPr>
            <a:lvl2pPr marL="914400" indent="-457200">
              <a:defRPr>
                <a:solidFill>
                  <a:schemeClr val="tx1"/>
                </a:solidFill>
                <a:latin typeface="Arial" pitchFamily="34" charset="0"/>
              </a:defRPr>
            </a:lvl2pPr>
            <a:lvl3pPr marL="1371600" indent="-457200">
              <a:defRPr>
                <a:solidFill>
                  <a:schemeClr val="tx1"/>
                </a:solidFill>
                <a:latin typeface="Arial" pitchFamily="34" charset="0"/>
              </a:defRPr>
            </a:lvl3pPr>
            <a:lvl4pPr marL="1828800" indent="-457200">
              <a:defRPr>
                <a:solidFill>
                  <a:schemeClr val="tx1"/>
                </a:solidFill>
                <a:latin typeface="Arial" pitchFamily="34" charset="0"/>
              </a:defRPr>
            </a:lvl4pPr>
            <a:lvl5pPr marL="2286000" indent="-457200">
              <a:defRPr>
                <a:solidFill>
                  <a:schemeClr val="tx1"/>
                </a:solidFill>
                <a:latin typeface="Arial" pitchFamily="34" charset="0"/>
              </a:defRPr>
            </a:lvl5pPr>
            <a:lvl6pPr marL="2743200" indent="-457200" eaLnBrk="0" fontAlgn="base" hangingPunct="0">
              <a:spcBef>
                <a:spcPct val="0"/>
              </a:spcBef>
              <a:spcAft>
                <a:spcPct val="0"/>
              </a:spcAft>
              <a:defRPr>
                <a:solidFill>
                  <a:schemeClr val="tx1"/>
                </a:solidFill>
                <a:latin typeface="Arial" pitchFamily="34" charset="0"/>
              </a:defRPr>
            </a:lvl6pPr>
            <a:lvl7pPr marL="3200400" indent="-457200" eaLnBrk="0" fontAlgn="base" hangingPunct="0">
              <a:spcBef>
                <a:spcPct val="0"/>
              </a:spcBef>
              <a:spcAft>
                <a:spcPct val="0"/>
              </a:spcAft>
              <a:defRPr>
                <a:solidFill>
                  <a:schemeClr val="tx1"/>
                </a:solidFill>
                <a:latin typeface="Arial" pitchFamily="34" charset="0"/>
              </a:defRPr>
            </a:lvl7pPr>
            <a:lvl8pPr marL="3657600" indent="-457200" eaLnBrk="0" fontAlgn="base" hangingPunct="0">
              <a:spcBef>
                <a:spcPct val="0"/>
              </a:spcBef>
              <a:spcAft>
                <a:spcPct val="0"/>
              </a:spcAft>
              <a:defRPr>
                <a:solidFill>
                  <a:schemeClr val="tx1"/>
                </a:solidFill>
                <a:latin typeface="Arial" pitchFamily="34" charset="0"/>
              </a:defRPr>
            </a:lvl8pPr>
            <a:lvl9pPr marL="4114800" indent="-457200" eaLnBrk="0" fontAlgn="base" hangingPunct="0">
              <a:spcBef>
                <a:spcPct val="0"/>
              </a:spcBef>
              <a:spcAft>
                <a:spcPct val="0"/>
              </a:spcAft>
              <a:defRPr>
                <a:solidFill>
                  <a:schemeClr val="tx1"/>
                </a:solidFill>
                <a:latin typeface="Arial" pitchFamily="34" charset="0"/>
              </a:defRPr>
            </a:lvl9pPr>
          </a:lstStyle>
          <a:p>
            <a:pPr marL="180975" indent="0" eaLnBrk="1" hangingPunct="1"/>
            <a:r>
              <a:rPr lang="en-GB" altLang="en-US" sz="1200" dirty="0" smtClean="0">
                <a:solidFill>
                  <a:srgbClr val="0000FF"/>
                </a:solidFill>
                <a:latin typeface="Calibri" panose="020F0502020204030204" pitchFamily="34" charset="0"/>
              </a:rPr>
              <a:t>- Capstone expands </a:t>
            </a:r>
            <a:r>
              <a:rPr lang="en-GB" altLang="en-US" sz="1200" dirty="0">
                <a:solidFill>
                  <a:srgbClr val="0000FF"/>
                </a:solidFill>
                <a:latin typeface="Calibri" panose="020F0502020204030204" pitchFamily="34" charset="0"/>
              </a:rPr>
              <a:t>my </a:t>
            </a:r>
            <a:r>
              <a:rPr lang="en-GB" altLang="en-US" sz="1200" dirty="0" smtClean="0">
                <a:solidFill>
                  <a:srgbClr val="0000FF"/>
                </a:solidFill>
                <a:latin typeface="Calibri" panose="020F0502020204030204" pitchFamily="34" charset="0"/>
              </a:rPr>
              <a:t>thinking</a:t>
            </a:r>
          </a:p>
          <a:p>
            <a:pPr marL="352425" indent="-171450" eaLnBrk="1" hangingPunct="1">
              <a:buFontTx/>
              <a:buChar char="-"/>
            </a:pPr>
            <a:r>
              <a:rPr lang="en-GB" altLang="en-US" sz="1200" dirty="0" smtClean="0">
                <a:solidFill>
                  <a:srgbClr val="0000FF"/>
                </a:solidFill>
                <a:latin typeface="Calibri" panose="020F0502020204030204" pitchFamily="34" charset="0"/>
              </a:rPr>
              <a:t>I </a:t>
            </a:r>
            <a:r>
              <a:rPr lang="en-GB" altLang="en-US" sz="1200" dirty="0">
                <a:solidFill>
                  <a:srgbClr val="0000FF"/>
                </a:solidFill>
                <a:latin typeface="Calibri" panose="020F0502020204030204" pitchFamily="34" charset="0"/>
              </a:rPr>
              <a:t>think it is a great learning experience that we get the opportunity to work with a company because you can also learn from </a:t>
            </a:r>
            <a:r>
              <a:rPr lang="en-GB" altLang="en-US" sz="1200" dirty="0" smtClean="0">
                <a:solidFill>
                  <a:srgbClr val="0000FF"/>
                </a:solidFill>
                <a:latin typeface="Calibri" panose="020F0502020204030204" pitchFamily="34" charset="0"/>
              </a:rPr>
              <a:t>practice</a:t>
            </a:r>
          </a:p>
          <a:p>
            <a:pPr marL="352425" indent="-171450" eaLnBrk="1" hangingPunct="1">
              <a:buFontTx/>
              <a:buChar char="-"/>
            </a:pPr>
            <a:r>
              <a:rPr lang="en-GB" altLang="en-US" sz="1200" dirty="0" smtClean="0">
                <a:solidFill>
                  <a:srgbClr val="0000FF"/>
                </a:solidFill>
                <a:latin typeface="Calibri" panose="020F0502020204030204" pitchFamily="34" charset="0"/>
              </a:rPr>
              <a:t>It </a:t>
            </a:r>
            <a:r>
              <a:rPr lang="en-GB" altLang="en-US" sz="1200" dirty="0">
                <a:solidFill>
                  <a:srgbClr val="0000FF"/>
                </a:solidFill>
                <a:latin typeface="Calibri" panose="020F0502020204030204" pitchFamily="34" charset="0"/>
              </a:rPr>
              <a:t>gave me a better understanding of </a:t>
            </a:r>
            <a:r>
              <a:rPr lang="en-GB" altLang="en-US" sz="1200" dirty="0" smtClean="0">
                <a:solidFill>
                  <a:srgbClr val="0000FF"/>
                </a:solidFill>
                <a:latin typeface="Calibri" panose="020F0502020204030204" pitchFamily="34" charset="0"/>
              </a:rPr>
              <a:t>a </a:t>
            </a:r>
            <a:r>
              <a:rPr lang="en-GB" altLang="en-US" sz="1200" dirty="0">
                <a:solidFill>
                  <a:srgbClr val="0000FF"/>
                </a:solidFill>
                <a:latin typeface="Calibri" panose="020F0502020204030204" pitchFamily="34" charset="0"/>
              </a:rPr>
              <a:t>big firm whilst also exploring new terrains. I learned that it is okay to ask critical questions about certain processes to improve them in the future</a:t>
            </a:r>
            <a:r>
              <a:rPr lang="en-GB" altLang="en-US" sz="1200" dirty="0" smtClean="0">
                <a:solidFill>
                  <a:srgbClr val="0000FF"/>
                </a:solidFill>
                <a:latin typeface="Calibri" panose="020F0502020204030204" pitchFamily="34" charset="0"/>
              </a:rPr>
              <a:t>.</a:t>
            </a:r>
          </a:p>
          <a:p>
            <a:pPr marL="352425" indent="-171450" eaLnBrk="1" hangingPunct="1">
              <a:buFontTx/>
              <a:buChar char="-"/>
            </a:pPr>
            <a:r>
              <a:rPr lang="en-GB" altLang="en-US" sz="1200" dirty="0" smtClean="0">
                <a:solidFill>
                  <a:srgbClr val="0000FF"/>
                </a:solidFill>
                <a:latin typeface="Calibri" panose="020F0502020204030204" pitchFamily="34" charset="0"/>
              </a:rPr>
              <a:t>Not applicable</a:t>
            </a:r>
          </a:p>
          <a:p>
            <a:pPr marL="180975" indent="0" eaLnBrk="1" hangingPunct="1"/>
            <a:endParaRPr lang="en-US" altLang="en-US" sz="120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4043466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5) Conclusion </a:t>
            </a:r>
            <a:endParaRPr lang="en-GB" dirty="0"/>
          </a:p>
        </p:txBody>
      </p:sp>
      <p:sp>
        <p:nvSpPr>
          <p:cNvPr id="3" name="Content Placeholder 2"/>
          <p:cNvSpPr>
            <a:spLocks noGrp="1"/>
          </p:cNvSpPr>
          <p:nvPr>
            <p:ph idx="1"/>
          </p:nvPr>
        </p:nvSpPr>
        <p:spPr>
          <a:xfrm>
            <a:off x="470818" y="1484784"/>
            <a:ext cx="8178800" cy="4171950"/>
          </a:xfrm>
        </p:spPr>
        <p:txBody>
          <a:bodyPr/>
          <a:lstStyle/>
          <a:p>
            <a:r>
              <a:rPr lang="en-GB" sz="2400" dirty="0"/>
              <a:t> </a:t>
            </a:r>
            <a:r>
              <a:rPr lang="en-GB" sz="2400" dirty="0" smtClean="0"/>
              <a:t>Stand-alone </a:t>
            </a:r>
            <a:r>
              <a:rPr lang="en-GB" sz="2400" dirty="0"/>
              <a:t>presentations are not sufficient conditions for developing CTS in </a:t>
            </a:r>
            <a:r>
              <a:rPr lang="en-GB" sz="2400" dirty="0" smtClean="0"/>
              <a:t>students, which conflict with the works of Cullen (2016) which states that </a:t>
            </a:r>
            <a:r>
              <a:rPr lang="en-GB" sz="2400" dirty="0"/>
              <a:t>the overarching objectives of Capstone unit are focused on enhancing graduate employability and assuring graduate outcomes. </a:t>
            </a:r>
          </a:p>
          <a:p>
            <a:r>
              <a:rPr lang="en-GB" sz="2400" dirty="0"/>
              <a:t> Students on LP/PP demonstrate CTS quite well, which confirms the works of </a:t>
            </a:r>
            <a:r>
              <a:rPr lang="en-GB" sz="2400" dirty="0" err="1"/>
              <a:t>Lovelance</a:t>
            </a:r>
            <a:r>
              <a:rPr lang="en-GB" sz="2400" dirty="0"/>
              <a:t>, Eggers and </a:t>
            </a:r>
            <a:r>
              <a:rPr lang="en-GB" sz="2400" dirty="0" err="1"/>
              <a:t>Dyck</a:t>
            </a:r>
            <a:r>
              <a:rPr lang="en-GB" sz="2400" dirty="0"/>
              <a:t> (2016) that  critical thinking in an experiential environment helps to enhance performance, encourage participation, allows creativity and novelty. </a:t>
            </a:r>
          </a:p>
          <a:p>
            <a:pPr marL="0" indent="0">
              <a:buNone/>
            </a:pPr>
            <a:endParaRPr lang="en-GB" sz="2400" dirty="0"/>
          </a:p>
        </p:txBody>
      </p:sp>
      <p:sp>
        <p:nvSpPr>
          <p:cNvPr id="4" name="Slide Number Placeholder 3"/>
          <p:cNvSpPr>
            <a:spLocks noGrp="1"/>
          </p:cNvSpPr>
          <p:nvPr>
            <p:ph type="sldNum" sz="quarter" idx="12"/>
          </p:nvPr>
        </p:nvSpPr>
        <p:spPr/>
        <p:txBody>
          <a:bodyPr/>
          <a:lstStyle/>
          <a:p>
            <a:pPr>
              <a:defRPr/>
            </a:pPr>
            <a:fld id="{83288B91-E040-46D6-9D1D-6361E53D0A50}" type="slidenum">
              <a:rPr lang="en-US" altLang="en-US" smtClean="0"/>
              <a:pPr>
                <a:defRPr/>
              </a:pPr>
              <a:t>15</a:t>
            </a:fld>
            <a:endParaRPr lang="en-US" altLang="en-US"/>
          </a:p>
        </p:txBody>
      </p:sp>
    </p:spTree>
    <p:extLst>
      <p:ext uri="{BB962C8B-B14F-4D97-AF65-F5344CB8AC3E}">
        <p14:creationId xmlns:p14="http://schemas.microsoft.com/office/powerpoint/2010/main" val="3422841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6) Implications</a:t>
            </a:r>
            <a:endParaRPr lang="en-GB" dirty="0"/>
          </a:p>
        </p:txBody>
      </p:sp>
      <p:sp>
        <p:nvSpPr>
          <p:cNvPr id="3" name="Content Placeholder 2"/>
          <p:cNvSpPr>
            <a:spLocks noGrp="1"/>
          </p:cNvSpPr>
          <p:nvPr>
            <p:ph idx="1"/>
          </p:nvPr>
        </p:nvSpPr>
        <p:spPr>
          <a:xfrm>
            <a:off x="179512" y="1628800"/>
            <a:ext cx="8784976" cy="4824536"/>
          </a:xfrm>
        </p:spPr>
        <p:txBody>
          <a:bodyPr/>
          <a:lstStyle/>
          <a:p>
            <a:r>
              <a:rPr lang="en-GB" sz="2000" dirty="0" smtClean="0"/>
              <a:t>Our study can be considered as one o</a:t>
            </a:r>
            <a:r>
              <a:rPr lang="en-GB" sz="2000" dirty="0" smtClean="0"/>
              <a:t>f </a:t>
            </a:r>
            <a:r>
              <a:rPr lang="en-GB" sz="2000" dirty="0"/>
              <a:t>the first systematic analysis of how Capstone can enhance </a:t>
            </a:r>
            <a:r>
              <a:rPr lang="en-GB" sz="2000" dirty="0" smtClean="0"/>
              <a:t>CTS amongst </a:t>
            </a:r>
            <a:r>
              <a:rPr lang="en-GB" sz="2000" dirty="0"/>
              <a:t>masters’ students. In so doing, we respond to an increasing body of recent literature clamouring for improved delivery in postgraduate studies in UK HEIs such as better management education (Kolb and Kolb, 2005; Rousseau and McCarthy, 2007), simulation education (Lovelace, Eggers and </a:t>
            </a:r>
            <a:r>
              <a:rPr lang="en-GB" sz="2000" dirty="0" err="1"/>
              <a:t>Dyck</a:t>
            </a:r>
            <a:r>
              <a:rPr lang="en-GB" sz="2000" dirty="0"/>
              <a:t>, 2016), knowledge and expertise (</a:t>
            </a:r>
            <a:r>
              <a:rPr lang="en-GB" sz="2000" dirty="0" err="1"/>
              <a:t>McPeck</a:t>
            </a:r>
            <a:r>
              <a:rPr lang="en-GB" sz="2000" dirty="0"/>
              <a:t>, 2016) and students experience (PTES, 2017).</a:t>
            </a:r>
            <a:r>
              <a:rPr lang="en-GB" sz="2000" dirty="0" smtClean="0"/>
              <a:t> </a:t>
            </a:r>
          </a:p>
          <a:p>
            <a:r>
              <a:rPr lang="en-GB" sz="2000" dirty="0"/>
              <a:t>Our contribution to policy and practice within business schools is done extensively and provides insights into how delivery can be measured through Capstone, going beyond the recognised PTES benchmark for measuring postgraduate delivery. </a:t>
            </a:r>
            <a:endParaRPr lang="en-GB" sz="2000" dirty="0" smtClean="0"/>
          </a:p>
          <a:p>
            <a:r>
              <a:rPr lang="en-GB" sz="2000" dirty="0"/>
              <a:t>For UK HEIs to encourage CTS in masters’ programme, there’s the need to move from the monologue approach of Dissertation and focus more on the Experiential approaches. </a:t>
            </a:r>
            <a:endParaRPr lang="en-GB" sz="2000" dirty="0"/>
          </a:p>
        </p:txBody>
      </p:sp>
      <p:sp>
        <p:nvSpPr>
          <p:cNvPr id="4" name="Slide Number Placeholder 3"/>
          <p:cNvSpPr>
            <a:spLocks noGrp="1"/>
          </p:cNvSpPr>
          <p:nvPr>
            <p:ph type="sldNum" sz="quarter" idx="12"/>
          </p:nvPr>
        </p:nvSpPr>
        <p:spPr/>
        <p:txBody>
          <a:bodyPr/>
          <a:lstStyle/>
          <a:p>
            <a:pPr>
              <a:defRPr/>
            </a:pPr>
            <a:fld id="{83288B91-E040-46D6-9D1D-6361E53D0A50}" type="slidenum">
              <a:rPr lang="en-US" altLang="en-US" smtClean="0"/>
              <a:pPr>
                <a:defRPr/>
              </a:pPr>
              <a:t>16</a:t>
            </a:fld>
            <a:endParaRPr lang="en-US" altLang="en-US"/>
          </a:p>
        </p:txBody>
      </p:sp>
    </p:spTree>
    <p:extLst>
      <p:ext uri="{BB962C8B-B14F-4D97-AF65-F5344CB8AC3E}">
        <p14:creationId xmlns:p14="http://schemas.microsoft.com/office/powerpoint/2010/main" val="902439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547" y="40035"/>
            <a:ext cx="7772400" cy="1143000"/>
          </a:xfrm>
        </p:spPr>
        <p:txBody>
          <a:bodyPr/>
          <a:lstStyle/>
          <a:p>
            <a:r>
              <a:rPr lang="en-GB" dirty="0" smtClean="0"/>
              <a:t>References</a:t>
            </a:r>
            <a:endParaRPr lang="en-GB" dirty="0"/>
          </a:p>
        </p:txBody>
      </p:sp>
      <p:sp>
        <p:nvSpPr>
          <p:cNvPr id="3" name="Content Placeholder 2"/>
          <p:cNvSpPr>
            <a:spLocks noGrp="1"/>
          </p:cNvSpPr>
          <p:nvPr>
            <p:ph idx="1"/>
          </p:nvPr>
        </p:nvSpPr>
        <p:spPr>
          <a:xfrm>
            <a:off x="457200" y="1628800"/>
            <a:ext cx="8178800" cy="4429100"/>
          </a:xfrm>
        </p:spPr>
        <p:txBody>
          <a:bodyPr/>
          <a:lstStyle/>
          <a:p>
            <a:r>
              <a:rPr lang="en-GB" sz="1500" dirty="0"/>
              <a:t>Bloom, B. (1956). ‘A taxonomy of educational objectives’, Handbook 1: cognitive domain. New York: McKay.</a:t>
            </a:r>
          </a:p>
          <a:p>
            <a:r>
              <a:rPr lang="en-GB" sz="1500" dirty="0"/>
              <a:t>Cullen, T. (2016). ‘Journalism Capstone units based on agreed principles and standards’. Pacific Journalism Review, 22(2), pp. 172-184.</a:t>
            </a:r>
          </a:p>
          <a:p>
            <a:r>
              <a:rPr lang="en-GB" sz="1500" dirty="0" smtClean="0"/>
              <a:t>Kolb</a:t>
            </a:r>
            <a:r>
              <a:rPr lang="en-GB" sz="1500" dirty="0"/>
              <a:t>, A. Y. and D. A. Kolb (2005). ‘Learning styles and learning spaces: Enhancing experiential learning in higher education’. Academy of Management Learning and Education, 4(2), pp. 193-212.</a:t>
            </a:r>
          </a:p>
          <a:p>
            <a:r>
              <a:rPr lang="en-GB" sz="1500" dirty="0"/>
              <a:t>Lovelace, K. J., F. Eggers and L. R. </a:t>
            </a:r>
            <a:r>
              <a:rPr lang="en-GB" sz="1500" dirty="0" err="1"/>
              <a:t>Dyck</a:t>
            </a:r>
            <a:r>
              <a:rPr lang="en-GB" sz="1500" dirty="0"/>
              <a:t> (2016). ‘I do and I understand: Assessing the utility of web-based management simulations to develop critical thinking skills’. The Academy of Management Learning and Education, 15 (1), pp. 100-121</a:t>
            </a:r>
          </a:p>
          <a:p>
            <a:r>
              <a:rPr lang="en-GB" sz="1500" dirty="0" err="1"/>
              <a:t>McPeck</a:t>
            </a:r>
            <a:r>
              <a:rPr lang="en-GB" sz="1500" dirty="0"/>
              <a:t>, J. E. (2016). ‘Critical thinking and education’. Abingdon, Oxfordshire: Routledge.</a:t>
            </a:r>
          </a:p>
          <a:p>
            <a:r>
              <a:rPr lang="en-GB" sz="1500" dirty="0"/>
              <a:t>PTES (2017). ‘Postgraduate taught experience survey 2017’. Higher Education Academy, </a:t>
            </a:r>
            <a:r>
              <a:rPr lang="en-GB" sz="1500" u="sng" dirty="0">
                <a:hlinkClick r:id="rId2"/>
              </a:rPr>
              <a:t>https://www.heacademy.ac.uk/system/files/hub/download/ptes_2017_national_report.pdf</a:t>
            </a:r>
            <a:endParaRPr lang="en-GB" sz="1500" dirty="0"/>
          </a:p>
          <a:p>
            <a:r>
              <a:rPr lang="en-GB" sz="1500" dirty="0"/>
              <a:t>Rousseau, D. M. and S. McCarthy (2017). ‘Educating managers from an evidence-based perspective’. Academy of Management Learning and Education, 6 (1)</a:t>
            </a:r>
          </a:p>
          <a:p>
            <a:r>
              <a:rPr lang="en-GB" sz="1500" dirty="0"/>
              <a:t>Yin, R. K. (2003). ‘Case study research: Design and methods’, 3rd Ed., Thousand Oaks, CA: Sage</a:t>
            </a:r>
            <a:r>
              <a:rPr lang="en-GB" sz="1500" dirty="0" smtClean="0"/>
              <a:t>.</a:t>
            </a:r>
            <a:endParaRPr lang="en-GB" sz="1500" dirty="0"/>
          </a:p>
        </p:txBody>
      </p:sp>
      <p:sp>
        <p:nvSpPr>
          <p:cNvPr id="4" name="Slide Number Placeholder 3"/>
          <p:cNvSpPr>
            <a:spLocks noGrp="1"/>
          </p:cNvSpPr>
          <p:nvPr>
            <p:ph type="sldNum" sz="quarter" idx="12"/>
          </p:nvPr>
        </p:nvSpPr>
        <p:spPr/>
        <p:txBody>
          <a:bodyPr/>
          <a:lstStyle/>
          <a:p>
            <a:pPr>
              <a:defRPr/>
            </a:pPr>
            <a:fld id="{83288B91-E040-46D6-9D1D-6361E53D0A50}" type="slidenum">
              <a:rPr lang="en-US" altLang="en-US" smtClean="0"/>
              <a:pPr>
                <a:defRPr/>
              </a:pPr>
              <a:t>17</a:t>
            </a:fld>
            <a:endParaRPr lang="en-US" altLang="en-US"/>
          </a:p>
        </p:txBody>
      </p:sp>
    </p:spTree>
    <p:extLst>
      <p:ext uri="{BB962C8B-B14F-4D97-AF65-F5344CB8AC3E}">
        <p14:creationId xmlns:p14="http://schemas.microsoft.com/office/powerpoint/2010/main" val="4131871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692696"/>
            <a:ext cx="7721600" cy="1143000"/>
          </a:xfrm>
        </p:spPr>
        <p:txBody>
          <a:bodyPr/>
          <a:lstStyle/>
          <a:p>
            <a:pPr algn="ctr"/>
            <a:r>
              <a:rPr lang="en-GB" sz="3200" b="1" dirty="0"/>
              <a:t>Advances in Management and Innovation Conference </a:t>
            </a:r>
            <a:r>
              <a:rPr lang="en-GB" sz="3200" b="1" dirty="0" smtClean="0"/>
              <a:t>2020</a:t>
            </a:r>
            <a:endParaRPr lang="en-GB" sz="3200" dirty="0"/>
          </a:p>
        </p:txBody>
      </p:sp>
      <p:sp>
        <p:nvSpPr>
          <p:cNvPr id="3" name="Subtitle 2"/>
          <p:cNvSpPr>
            <a:spLocks noGrp="1"/>
          </p:cNvSpPr>
          <p:nvPr>
            <p:ph type="subTitle" idx="1"/>
          </p:nvPr>
        </p:nvSpPr>
        <p:spPr>
          <a:xfrm>
            <a:off x="1378419" y="2072308"/>
            <a:ext cx="6858992" cy="1771650"/>
          </a:xfrm>
        </p:spPr>
        <p:txBody>
          <a:bodyPr/>
          <a:lstStyle/>
          <a:p>
            <a:pPr algn="ctr"/>
            <a:r>
              <a:rPr lang="en-GB" dirty="0"/>
              <a:t>Impact of Capstone in enhancing Masters Students experience in UK/EU HEIs: using Bloom’s taxonomy</a:t>
            </a:r>
          </a:p>
          <a:p>
            <a:pPr algn="ctr"/>
            <a:r>
              <a:rPr lang="en-GB" dirty="0"/>
              <a:t> </a:t>
            </a:r>
          </a:p>
        </p:txBody>
      </p:sp>
      <p:sp>
        <p:nvSpPr>
          <p:cNvPr id="4" name="Slide Number Placeholder 3"/>
          <p:cNvSpPr>
            <a:spLocks noGrp="1"/>
          </p:cNvSpPr>
          <p:nvPr>
            <p:ph type="sldNum" sz="quarter" idx="12"/>
          </p:nvPr>
        </p:nvSpPr>
        <p:spPr/>
        <p:txBody>
          <a:bodyPr/>
          <a:lstStyle/>
          <a:p>
            <a:pPr>
              <a:defRPr/>
            </a:pPr>
            <a:fld id="{A76C5CE2-15C6-4DEE-916E-AB277A2F3C15}" type="slidenum">
              <a:rPr lang="en-US" altLang="en-US" smtClean="0"/>
              <a:pPr>
                <a:defRPr/>
              </a:pPr>
              <a:t>2</a:t>
            </a:fld>
            <a:endParaRPr lang="en-US" altLang="en-US"/>
          </a:p>
        </p:txBody>
      </p:sp>
      <p:sp>
        <p:nvSpPr>
          <p:cNvPr id="5" name="Subtitle 2"/>
          <p:cNvSpPr txBox="1">
            <a:spLocks/>
          </p:cNvSpPr>
          <p:nvPr/>
        </p:nvSpPr>
        <p:spPr bwMode="auto">
          <a:xfrm>
            <a:off x="920227" y="4221088"/>
            <a:ext cx="7317184" cy="141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accent2"/>
              </a:buClr>
              <a:buFont typeface="Monotype Sorts" pitchFamily="2" charset="2"/>
              <a:buNone/>
              <a:defRPr kumimoji="1" sz="3200">
                <a:solidFill>
                  <a:schemeClr val="tx1"/>
                </a:solidFill>
                <a:latin typeface="Arial Black" pitchFamily="34" charset="0"/>
                <a:ea typeface="+mn-ea"/>
                <a:cs typeface="+mn-cs"/>
              </a:defRPr>
            </a:lvl1pPr>
            <a:lvl2pPr marL="742950" indent="-285750" algn="l" rtl="0" eaLnBrk="0" fontAlgn="base" hangingPunct="0">
              <a:spcBef>
                <a:spcPct val="20000"/>
              </a:spcBef>
              <a:spcAft>
                <a:spcPct val="0"/>
              </a:spcAft>
              <a:buClr>
                <a:schemeClr val="accent2"/>
              </a:buClr>
              <a:buFont typeface="Monotype Sorts" pitchFamily="2" charset="2"/>
              <a:buChar char="y"/>
              <a:defRPr kumimoji="1" sz="2800">
                <a:solidFill>
                  <a:schemeClr val="tx1"/>
                </a:solidFill>
                <a:latin typeface="+mn-lt"/>
              </a:defRPr>
            </a:lvl2pPr>
            <a:lvl3pPr marL="1143000" indent="-228600" algn="l" rtl="0" eaLnBrk="0" fontAlgn="base" hangingPunct="0">
              <a:spcBef>
                <a:spcPct val="20000"/>
              </a:spcBef>
              <a:spcAft>
                <a:spcPct val="0"/>
              </a:spcAft>
              <a:buClr>
                <a:schemeClr val="accent2"/>
              </a:buClr>
              <a:buFont typeface="Monotype Sorts" pitchFamily="2" charset="2"/>
              <a:buChar char="x"/>
              <a:defRPr kumimoji="1" sz="2400">
                <a:solidFill>
                  <a:schemeClr val="tx1"/>
                </a:solidFill>
                <a:latin typeface="+mn-lt"/>
              </a:defRPr>
            </a:lvl3pPr>
            <a:lvl4pPr marL="1600200" indent="-228600" algn="l" rtl="0" eaLnBrk="0" fontAlgn="base" hangingPunct="0">
              <a:spcBef>
                <a:spcPct val="20000"/>
              </a:spcBef>
              <a:spcAft>
                <a:spcPct val="0"/>
              </a:spcAft>
              <a:buClr>
                <a:schemeClr val="accent2"/>
              </a:buClr>
              <a:buChar char="•"/>
              <a:defRPr kumimoji="1" sz="2000">
                <a:solidFill>
                  <a:schemeClr val="tx1"/>
                </a:solidFill>
                <a:latin typeface="+mn-lt"/>
              </a:defRPr>
            </a:lvl4pPr>
            <a:lvl5pPr marL="2057400" indent="-228600" algn="l" rtl="0" eaLnBrk="0" fontAlgn="base" hangingPunct="0">
              <a:spcBef>
                <a:spcPct val="20000"/>
              </a:spcBef>
              <a:spcAft>
                <a:spcPct val="0"/>
              </a:spcAft>
              <a:buClr>
                <a:schemeClr val="accent2"/>
              </a:buClr>
              <a:buChar char="–"/>
              <a:defRPr kumimoji="1" sz="2000">
                <a:solidFill>
                  <a:schemeClr val="tx1"/>
                </a:solidFill>
                <a:latin typeface="+mn-lt"/>
              </a:defRPr>
            </a:lvl5pPr>
            <a:lvl6pPr marL="2514600" indent="-228600" algn="l" rtl="0" eaLnBrk="0" fontAlgn="base" hangingPunct="0">
              <a:spcBef>
                <a:spcPct val="20000"/>
              </a:spcBef>
              <a:spcAft>
                <a:spcPct val="0"/>
              </a:spcAft>
              <a:buClr>
                <a:schemeClr val="accent2"/>
              </a:buClr>
              <a:buChar char="–"/>
              <a:defRPr kumimoji="1" sz="2000">
                <a:solidFill>
                  <a:schemeClr val="tx1"/>
                </a:solidFill>
                <a:latin typeface="+mn-lt"/>
              </a:defRPr>
            </a:lvl6pPr>
            <a:lvl7pPr marL="2971800" indent="-228600" algn="l" rtl="0" eaLnBrk="0" fontAlgn="base" hangingPunct="0">
              <a:spcBef>
                <a:spcPct val="20000"/>
              </a:spcBef>
              <a:spcAft>
                <a:spcPct val="0"/>
              </a:spcAft>
              <a:buClr>
                <a:schemeClr val="accent2"/>
              </a:buClr>
              <a:buChar char="–"/>
              <a:defRPr kumimoji="1" sz="2000">
                <a:solidFill>
                  <a:schemeClr val="tx1"/>
                </a:solidFill>
                <a:latin typeface="+mn-lt"/>
              </a:defRPr>
            </a:lvl7pPr>
            <a:lvl8pPr marL="3429000" indent="-228600" algn="l" rtl="0" eaLnBrk="0" fontAlgn="base" hangingPunct="0">
              <a:spcBef>
                <a:spcPct val="20000"/>
              </a:spcBef>
              <a:spcAft>
                <a:spcPct val="0"/>
              </a:spcAft>
              <a:buClr>
                <a:schemeClr val="accent2"/>
              </a:buClr>
              <a:buChar char="–"/>
              <a:defRPr kumimoji="1" sz="2000">
                <a:solidFill>
                  <a:schemeClr val="tx1"/>
                </a:solidFill>
                <a:latin typeface="+mn-lt"/>
              </a:defRPr>
            </a:lvl8pPr>
            <a:lvl9pPr marL="3886200" indent="-228600" algn="l" rtl="0" eaLnBrk="0" fontAlgn="base" hangingPunct="0">
              <a:spcBef>
                <a:spcPct val="20000"/>
              </a:spcBef>
              <a:spcAft>
                <a:spcPct val="0"/>
              </a:spcAft>
              <a:buClr>
                <a:schemeClr val="accent2"/>
              </a:buClr>
              <a:buChar char="–"/>
              <a:defRPr kumimoji="1" sz="2000">
                <a:solidFill>
                  <a:schemeClr val="tx1"/>
                </a:solidFill>
                <a:latin typeface="+mn-lt"/>
              </a:defRPr>
            </a:lvl9pPr>
          </a:lstStyle>
          <a:p>
            <a:pPr algn="ctr"/>
            <a:r>
              <a:rPr lang="en-GB" sz="2800" b="1" kern="0" dirty="0" smtClean="0">
                <a:latin typeface="+mn-lt"/>
              </a:rPr>
              <a:t>FACILITATORS</a:t>
            </a:r>
            <a:r>
              <a:rPr lang="en-GB" sz="2800" kern="0" dirty="0" smtClean="0">
                <a:latin typeface="+mn-lt"/>
              </a:rPr>
              <a:t>:</a:t>
            </a:r>
          </a:p>
          <a:p>
            <a:pPr marL="457200" indent="-457200" algn="ctr">
              <a:buFontTx/>
              <a:buChar char="-"/>
            </a:pPr>
            <a:r>
              <a:rPr lang="en-GB" sz="2800" kern="0" dirty="0" smtClean="0">
                <a:latin typeface="+mn-lt"/>
              </a:rPr>
              <a:t>Dr Oyegoke Teslim Bukoye (Uni. Of Bath)</a:t>
            </a:r>
          </a:p>
          <a:p>
            <a:pPr marL="457200" indent="-457200" algn="ctr">
              <a:buFontTx/>
              <a:buChar char="-"/>
            </a:pPr>
            <a:r>
              <a:rPr lang="en-GB" sz="2800" kern="0" dirty="0" smtClean="0">
                <a:latin typeface="+mn-lt"/>
              </a:rPr>
              <a:t>Dr Michael </a:t>
            </a:r>
            <a:r>
              <a:rPr lang="en-GB" sz="2800" kern="0" dirty="0" err="1" smtClean="0">
                <a:latin typeface="+mn-lt"/>
              </a:rPr>
              <a:t>Oyelere</a:t>
            </a:r>
            <a:r>
              <a:rPr lang="en-GB" sz="2800" kern="0" dirty="0" smtClean="0">
                <a:latin typeface="+mn-lt"/>
              </a:rPr>
              <a:t> (Coventry Uni.)</a:t>
            </a:r>
          </a:p>
          <a:p>
            <a:pPr marL="457200" indent="-457200" algn="ctr">
              <a:buFontTx/>
              <a:buChar char="-"/>
            </a:pPr>
            <a:r>
              <a:rPr lang="en-GB" sz="2800" kern="0" dirty="0" smtClean="0">
                <a:latin typeface="+mn-lt"/>
              </a:rPr>
              <a:t>Dr Nasir </a:t>
            </a:r>
            <a:r>
              <a:rPr lang="en-GB" sz="2800" kern="0" dirty="0" err="1" smtClean="0">
                <a:latin typeface="+mn-lt"/>
              </a:rPr>
              <a:t>Aminu</a:t>
            </a:r>
            <a:r>
              <a:rPr lang="en-GB" sz="2800" kern="0" dirty="0" smtClean="0">
                <a:latin typeface="+mn-lt"/>
              </a:rPr>
              <a:t> (Cardiff Met Uni.)</a:t>
            </a:r>
          </a:p>
          <a:p>
            <a:pPr algn="ctr"/>
            <a:endParaRPr lang="en-GB" sz="2800" kern="0" dirty="0">
              <a:latin typeface="+mn-lt"/>
            </a:endParaRPr>
          </a:p>
        </p:txBody>
      </p:sp>
    </p:spTree>
    <p:extLst>
      <p:ext uri="{BB962C8B-B14F-4D97-AF65-F5344CB8AC3E}">
        <p14:creationId xmlns:p14="http://schemas.microsoft.com/office/powerpoint/2010/main" val="908346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lstStyle/>
          <a:p>
            <a:r>
              <a:rPr lang="en-GB" dirty="0" smtClean="0"/>
              <a:t> Introduction</a:t>
            </a:r>
          </a:p>
          <a:p>
            <a:r>
              <a:rPr lang="en-GB" dirty="0" smtClean="0"/>
              <a:t> Background</a:t>
            </a:r>
            <a:endParaRPr lang="en-GB" dirty="0" smtClean="0"/>
          </a:p>
          <a:p>
            <a:r>
              <a:rPr lang="en-GB" dirty="0" smtClean="0"/>
              <a:t> Research </a:t>
            </a:r>
            <a:r>
              <a:rPr lang="en-GB" dirty="0" smtClean="0"/>
              <a:t>approach</a:t>
            </a:r>
            <a:endParaRPr lang="en-GB" dirty="0" smtClean="0"/>
          </a:p>
          <a:p>
            <a:r>
              <a:rPr lang="en-GB" dirty="0"/>
              <a:t> </a:t>
            </a:r>
            <a:r>
              <a:rPr lang="en-GB" dirty="0" smtClean="0"/>
              <a:t>Findings and Discussion (so </a:t>
            </a:r>
            <a:r>
              <a:rPr lang="en-GB" dirty="0" smtClean="0"/>
              <a:t>far!)</a:t>
            </a:r>
          </a:p>
          <a:p>
            <a:r>
              <a:rPr lang="en-GB" dirty="0" smtClean="0"/>
              <a:t> </a:t>
            </a:r>
            <a:r>
              <a:rPr lang="en-GB" dirty="0" smtClean="0"/>
              <a:t>Conclusion </a:t>
            </a:r>
          </a:p>
          <a:p>
            <a:r>
              <a:rPr lang="en-GB" dirty="0"/>
              <a:t> </a:t>
            </a:r>
            <a:r>
              <a:rPr lang="en-GB" dirty="0" smtClean="0"/>
              <a:t>Implications</a:t>
            </a:r>
            <a:endParaRPr lang="en-GB" dirty="0"/>
          </a:p>
          <a:p>
            <a:endParaRPr lang="en-GB" dirty="0"/>
          </a:p>
        </p:txBody>
      </p:sp>
      <p:sp>
        <p:nvSpPr>
          <p:cNvPr id="4" name="Slide Number Placeholder 3"/>
          <p:cNvSpPr>
            <a:spLocks noGrp="1"/>
          </p:cNvSpPr>
          <p:nvPr>
            <p:ph type="sldNum" sz="quarter" idx="12"/>
          </p:nvPr>
        </p:nvSpPr>
        <p:spPr/>
        <p:txBody>
          <a:bodyPr/>
          <a:lstStyle/>
          <a:p>
            <a:pPr>
              <a:defRPr/>
            </a:pPr>
            <a:fld id="{83288B91-E040-46D6-9D1D-6361E53D0A50}" type="slidenum">
              <a:rPr lang="en-US" altLang="en-US" smtClean="0"/>
              <a:pPr>
                <a:defRPr/>
              </a:pPr>
              <a:t>3</a:t>
            </a:fld>
            <a:endParaRPr lang="en-US" altLang="en-US"/>
          </a:p>
        </p:txBody>
      </p:sp>
    </p:spTree>
    <p:extLst>
      <p:ext uri="{BB962C8B-B14F-4D97-AF65-F5344CB8AC3E}">
        <p14:creationId xmlns:p14="http://schemas.microsoft.com/office/powerpoint/2010/main" val="553978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 Introduction</a:t>
            </a:r>
            <a:endParaRPr lang="en-GB" dirty="0"/>
          </a:p>
        </p:txBody>
      </p:sp>
      <p:sp>
        <p:nvSpPr>
          <p:cNvPr id="3" name="Content Placeholder 2"/>
          <p:cNvSpPr>
            <a:spLocks noGrp="1"/>
          </p:cNvSpPr>
          <p:nvPr>
            <p:ph idx="1"/>
          </p:nvPr>
        </p:nvSpPr>
        <p:spPr>
          <a:xfrm>
            <a:off x="406400" y="1556792"/>
            <a:ext cx="8342064" cy="4171950"/>
          </a:xfrm>
        </p:spPr>
        <p:txBody>
          <a:bodyPr/>
          <a:lstStyle/>
          <a:p>
            <a:r>
              <a:rPr lang="en-GB" sz="2400" dirty="0" smtClean="0"/>
              <a:t>This </a:t>
            </a:r>
            <a:r>
              <a:rPr lang="en-GB" sz="2400" dirty="0"/>
              <a:t>project is funded by BAM – Management Knowledge &amp; Education (MKE) Grants Scheme 2017 – 2018. </a:t>
            </a:r>
            <a:endParaRPr lang="en-GB" sz="2400" dirty="0" smtClean="0"/>
          </a:p>
          <a:p>
            <a:r>
              <a:rPr lang="en-GB" sz="2400" dirty="0"/>
              <a:t>The project aims to assess the impact of Capstone enhancing Masters Students’ experience through the development of critical thinking skills using Bloom’s taxonomy. </a:t>
            </a:r>
            <a:endParaRPr lang="en-GB" sz="2400" dirty="0" smtClean="0"/>
          </a:p>
          <a:p>
            <a:r>
              <a:rPr lang="en-GB" sz="2400" dirty="0" smtClean="0"/>
              <a:t>To </a:t>
            </a:r>
            <a:r>
              <a:rPr lang="en-GB" sz="2400" dirty="0"/>
              <a:t>achieve this aim, the study focuses on the following objectives: (a) to examine different Capstone options (traditional dissertation or experiential capstones) and how they help learners to develop and use critical thinking skills, and (b) in the light of the above, the study explores impact on Masters Students’ experience</a:t>
            </a:r>
            <a:endParaRPr lang="en-GB" sz="2400" dirty="0" smtClean="0"/>
          </a:p>
        </p:txBody>
      </p:sp>
      <p:sp>
        <p:nvSpPr>
          <p:cNvPr id="4" name="Slide Number Placeholder 3"/>
          <p:cNvSpPr>
            <a:spLocks noGrp="1"/>
          </p:cNvSpPr>
          <p:nvPr>
            <p:ph type="sldNum" sz="quarter" idx="12"/>
          </p:nvPr>
        </p:nvSpPr>
        <p:spPr/>
        <p:txBody>
          <a:bodyPr/>
          <a:lstStyle/>
          <a:p>
            <a:pPr>
              <a:defRPr/>
            </a:pPr>
            <a:fld id="{83288B91-E040-46D6-9D1D-6361E53D0A50}" type="slidenum">
              <a:rPr lang="en-US" altLang="en-US" smtClean="0"/>
              <a:pPr>
                <a:defRPr/>
              </a:pPr>
              <a:t>4</a:t>
            </a:fld>
            <a:endParaRPr lang="en-US" altLang="en-US"/>
          </a:p>
        </p:txBody>
      </p:sp>
    </p:spTree>
    <p:extLst>
      <p:ext uri="{BB962C8B-B14F-4D97-AF65-F5344CB8AC3E}">
        <p14:creationId xmlns:p14="http://schemas.microsoft.com/office/powerpoint/2010/main" val="3573621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7772400" cy="1040160"/>
          </a:xfrm>
          <a:solidFill>
            <a:schemeClr val="accent3"/>
          </a:solidFill>
        </p:spPr>
        <p:txBody>
          <a:bodyPr/>
          <a:lstStyle/>
          <a:p>
            <a:r>
              <a:rPr lang="en-GB" dirty="0" smtClean="0"/>
              <a:t>2) Background</a:t>
            </a:r>
            <a:endParaRPr lang="en-GB" dirty="0"/>
          </a:p>
        </p:txBody>
      </p:sp>
      <p:graphicFrame>
        <p:nvGraphicFramePr>
          <p:cNvPr id="6" name="Content Placeholder 5"/>
          <p:cNvGraphicFramePr>
            <a:graphicFrameLocks noGrp="1"/>
          </p:cNvGraphicFramePr>
          <p:nvPr>
            <p:ph idx="1"/>
            <p:extLst/>
          </p:nvPr>
        </p:nvGraphicFramePr>
        <p:xfrm>
          <a:off x="251520" y="1118345"/>
          <a:ext cx="8784976" cy="5484759"/>
        </p:xfrm>
        <a:graphic>
          <a:graphicData uri="http://schemas.openxmlformats.org/drawingml/2006/table">
            <a:tbl>
              <a:tblPr firstRow="1" bandRow="1">
                <a:tableStyleId>{073A0DAA-6AF3-43AB-8588-CEC1D06C72B9}</a:tableStyleId>
              </a:tblPr>
              <a:tblGrid>
                <a:gridCol w="1867388">
                  <a:extLst>
                    <a:ext uri="{9D8B030D-6E8A-4147-A177-3AD203B41FA5}">
                      <a16:colId xmlns:a16="http://schemas.microsoft.com/office/drawing/2014/main" xmlns="" val="20000"/>
                    </a:ext>
                  </a:extLst>
                </a:gridCol>
                <a:gridCol w="6917588">
                  <a:extLst>
                    <a:ext uri="{9D8B030D-6E8A-4147-A177-3AD203B41FA5}">
                      <a16:colId xmlns:a16="http://schemas.microsoft.com/office/drawing/2014/main" xmlns="" val="20001"/>
                    </a:ext>
                  </a:extLst>
                </a:gridCol>
              </a:tblGrid>
              <a:tr h="373372">
                <a:tc>
                  <a:txBody>
                    <a:bodyPr/>
                    <a:lstStyle/>
                    <a:p>
                      <a:r>
                        <a:rPr lang="en-GB" dirty="0" smtClean="0"/>
                        <a:t>Perspectives</a:t>
                      </a:r>
                      <a:endParaRPr lang="en-GB" dirty="0"/>
                    </a:p>
                  </a:txBody>
                  <a:tcPr/>
                </a:tc>
                <a:tc>
                  <a:txBody>
                    <a:bodyPr/>
                    <a:lstStyle/>
                    <a:p>
                      <a:r>
                        <a:rPr lang="en-GB" dirty="0" smtClean="0"/>
                        <a:t>Outcomes</a:t>
                      </a:r>
                      <a:endParaRPr lang="en-GB" dirty="0"/>
                    </a:p>
                  </a:txBody>
                  <a:tcPr/>
                </a:tc>
                <a:extLst>
                  <a:ext uri="{0D108BD9-81ED-4DB2-BD59-A6C34878D82A}">
                    <a16:rowId xmlns:a16="http://schemas.microsoft.com/office/drawing/2014/main" xmlns="" val="10000"/>
                  </a:ext>
                </a:extLst>
              </a:tr>
              <a:tr h="1289211">
                <a:tc>
                  <a:txBody>
                    <a:bodyPr/>
                    <a:lstStyle/>
                    <a:p>
                      <a:r>
                        <a:rPr lang="en-GB" dirty="0" smtClean="0"/>
                        <a:t>Global </a:t>
                      </a:r>
                      <a:endParaRPr lang="en-GB" dirty="0"/>
                    </a:p>
                  </a:txBody>
                  <a:tcPr/>
                </a:tc>
                <a:tc>
                  <a:txBody>
                    <a:bodyPr/>
                    <a:lstStyle/>
                    <a:p>
                      <a:r>
                        <a:rPr lang="en-GB" sz="1800" kern="1200" dirty="0" smtClean="0">
                          <a:solidFill>
                            <a:schemeClr val="dk1"/>
                          </a:solidFill>
                          <a:effectLst/>
                          <a:latin typeface="+mn-lt"/>
                          <a:ea typeface="+mn-ea"/>
                          <a:cs typeface="+mn-cs"/>
                        </a:rPr>
                        <a:t>Capstone has gained prominence in institutions around the globe. Aside from the United States of America where the idea emanates from, it has now gained currency in the Higher Education system in Australia and some European Educational Institutions. </a:t>
                      </a:r>
                      <a:endParaRPr lang="en-GB" dirty="0"/>
                    </a:p>
                  </a:txBody>
                  <a:tcPr/>
                </a:tc>
                <a:extLst>
                  <a:ext uri="{0D108BD9-81ED-4DB2-BD59-A6C34878D82A}">
                    <a16:rowId xmlns:a16="http://schemas.microsoft.com/office/drawing/2014/main" xmlns="" val="10001"/>
                  </a:ext>
                </a:extLst>
              </a:tr>
              <a:tr h="1749220">
                <a:tc>
                  <a:txBody>
                    <a:bodyPr/>
                    <a:lstStyle/>
                    <a:p>
                      <a:r>
                        <a:rPr lang="en-GB" dirty="0" smtClean="0"/>
                        <a:t>UK</a:t>
                      </a:r>
                      <a:endParaRPr lang="en-GB" dirty="0"/>
                    </a:p>
                  </a:txBody>
                  <a:tcPr/>
                </a:tc>
                <a:tc>
                  <a:txBody>
                    <a:bodyPr/>
                    <a:lstStyle/>
                    <a:p>
                      <a:r>
                        <a:rPr lang="en-GB" sz="1800" kern="1200" dirty="0" smtClean="0">
                          <a:solidFill>
                            <a:schemeClr val="dk1"/>
                          </a:solidFill>
                          <a:effectLst/>
                          <a:latin typeface="+mn-lt"/>
                          <a:ea typeface="+mn-ea"/>
                          <a:cs typeface="+mn-cs"/>
                        </a:rPr>
                        <a:t>In UK Business schools, the quality of teaching and learning are now under intense scrutiny due largely to the decline in student recruitment in the recent past. Business schools are facing increasing pressure to deliver programmes that will enhance graduate employability. There’s the growing demand to rank business schools based on their postgraduate delivery by PTES.</a:t>
                      </a:r>
                      <a:endParaRPr lang="en-GB" dirty="0"/>
                    </a:p>
                  </a:txBody>
                  <a:tcPr/>
                </a:tc>
                <a:extLst>
                  <a:ext uri="{0D108BD9-81ED-4DB2-BD59-A6C34878D82A}">
                    <a16:rowId xmlns:a16="http://schemas.microsoft.com/office/drawing/2014/main" xmlns="" val="10003"/>
                  </a:ext>
                </a:extLst>
              </a:tr>
              <a:tr h="2072956">
                <a:tc>
                  <a:txBody>
                    <a:bodyPr/>
                    <a:lstStyle/>
                    <a:p>
                      <a:r>
                        <a:rPr lang="en-GB" dirty="0" smtClean="0"/>
                        <a:t>Institutionally </a:t>
                      </a:r>
                      <a:endParaRPr lang="en-GB" dirty="0"/>
                    </a:p>
                  </a:txBody>
                  <a:tcPr/>
                </a:tc>
                <a:tc>
                  <a:txBody>
                    <a:bodyPr/>
                    <a:lstStyle/>
                    <a:p>
                      <a:r>
                        <a:rPr lang="en-GB" sz="1800" kern="1200" dirty="0" smtClean="0">
                          <a:solidFill>
                            <a:schemeClr val="dk1"/>
                          </a:solidFill>
                          <a:effectLst/>
                          <a:latin typeface="+mn-lt"/>
                          <a:ea typeface="+mn-ea"/>
                          <a:cs typeface="+mn-cs"/>
                        </a:rPr>
                        <a:t>MSc </a:t>
                      </a:r>
                      <a:r>
                        <a:rPr lang="en-GB" sz="1800" kern="1200" dirty="0" smtClean="0">
                          <a:solidFill>
                            <a:schemeClr val="dk1"/>
                          </a:solidFill>
                          <a:effectLst/>
                          <a:latin typeface="+mn-lt"/>
                          <a:ea typeface="+mn-ea"/>
                          <a:cs typeface="+mn-cs"/>
                        </a:rPr>
                        <a:t>programmes insist </a:t>
                      </a:r>
                      <a:r>
                        <a:rPr lang="en-GB" sz="1800" kern="1200" dirty="0" smtClean="0">
                          <a:solidFill>
                            <a:schemeClr val="dk1"/>
                          </a:solidFill>
                          <a:effectLst/>
                          <a:latin typeface="+mn-lt"/>
                          <a:ea typeface="+mn-ea"/>
                          <a:cs typeface="+mn-cs"/>
                        </a:rPr>
                        <a:t>on outcome-based assessment that demonstrates graduating students ability to apply critical analysis and thinking skills to solve a real-world business problem.</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effectLst/>
                          <a:latin typeface="+mn-lt"/>
                          <a:ea typeface="+mn-ea"/>
                          <a:cs typeface="+mn-cs"/>
                        </a:rPr>
                        <a:t>As with most business schools offering MSc programmes in the UK, efforts are made to integrate PSRB requirements in their curriculum, particularly those that focus on critical-analytic and thinking skills.  </a:t>
                      </a:r>
                    </a:p>
                  </a:txBody>
                  <a:tcPr/>
                </a:tc>
                <a:extLst>
                  <a:ext uri="{0D108BD9-81ED-4DB2-BD59-A6C34878D82A}">
                    <a16:rowId xmlns:a16="http://schemas.microsoft.com/office/drawing/2014/main" xmlns="" val="10004"/>
                  </a:ext>
                </a:extLst>
              </a:tr>
            </a:tbl>
          </a:graphicData>
        </a:graphic>
      </p:graphicFrame>
      <p:sp>
        <p:nvSpPr>
          <p:cNvPr id="4" name="Slide Number Placeholder 3"/>
          <p:cNvSpPr>
            <a:spLocks noGrp="1"/>
          </p:cNvSpPr>
          <p:nvPr>
            <p:ph type="sldNum" sz="quarter" idx="12"/>
          </p:nvPr>
        </p:nvSpPr>
        <p:spPr/>
        <p:txBody>
          <a:bodyPr/>
          <a:lstStyle/>
          <a:p>
            <a:pPr>
              <a:defRPr/>
            </a:pPr>
            <a:fld id="{83288B91-E040-46D6-9D1D-6361E53D0A50}" type="slidenum">
              <a:rPr lang="en-US" altLang="en-US" smtClean="0"/>
              <a:pPr>
                <a:defRPr/>
              </a:pPr>
              <a:t>5</a:t>
            </a:fld>
            <a:endParaRPr lang="en-US" altLang="en-US" dirty="0"/>
          </a:p>
        </p:txBody>
      </p:sp>
    </p:spTree>
    <p:extLst>
      <p:ext uri="{BB962C8B-B14F-4D97-AF65-F5344CB8AC3E}">
        <p14:creationId xmlns:p14="http://schemas.microsoft.com/office/powerpoint/2010/main" val="3580710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9357" y="1844824"/>
            <a:ext cx="8178800" cy="4171950"/>
          </a:xfrm>
        </p:spPr>
        <p:txBody>
          <a:bodyPr/>
          <a:lstStyle/>
          <a:p>
            <a:r>
              <a:rPr lang="en-GB" sz="2000" dirty="0"/>
              <a:t>The data employed in this study are from some European Union and UK business schools. </a:t>
            </a:r>
            <a:endParaRPr lang="en-GB" sz="2000" dirty="0" smtClean="0"/>
          </a:p>
          <a:p>
            <a:r>
              <a:rPr lang="en-GB" sz="2000" dirty="0" smtClean="0"/>
              <a:t>Survey </a:t>
            </a:r>
            <a:r>
              <a:rPr lang="en-GB" sz="2000" dirty="0"/>
              <a:t>questionnaires </a:t>
            </a:r>
            <a:r>
              <a:rPr lang="en-GB" sz="2000" dirty="0" smtClean="0"/>
              <a:t>was </a:t>
            </a:r>
            <a:r>
              <a:rPr lang="en-GB" sz="2000" dirty="0"/>
              <a:t>administered mainly to Masters level students within these business schools. The response rate was very high; this was due to the technique employed for the administration of the instrument. </a:t>
            </a:r>
            <a:endParaRPr lang="en-GB" sz="2000" dirty="0" smtClean="0"/>
          </a:p>
          <a:p>
            <a:r>
              <a:rPr lang="en-GB" sz="2000" dirty="0" smtClean="0"/>
              <a:t>A </a:t>
            </a:r>
            <a:r>
              <a:rPr lang="en-GB" sz="2000" dirty="0"/>
              <a:t>total of 119 questionnaires were completed across four business schools in Europe and the UK. Our use of multiple business schools allows us to investigate our study from multiple perspectives, rather than from a single viewpoint (Yin, </a:t>
            </a:r>
            <a:r>
              <a:rPr lang="en-GB" sz="2000" dirty="0" smtClean="0"/>
              <a:t>2003).</a:t>
            </a:r>
          </a:p>
          <a:p>
            <a:r>
              <a:rPr lang="en-GB" sz="2000" dirty="0" smtClean="0"/>
              <a:t>The </a:t>
            </a:r>
            <a:r>
              <a:rPr lang="en-GB" sz="2000" dirty="0"/>
              <a:t>planning and administration of the empirical data took place between April 2018 and August 2019. </a:t>
            </a:r>
          </a:p>
          <a:p>
            <a:pPr marL="0" indent="0">
              <a:buNone/>
            </a:pPr>
            <a:endParaRPr lang="en-GB" sz="2000" dirty="0" smtClean="0"/>
          </a:p>
        </p:txBody>
      </p:sp>
      <p:sp>
        <p:nvSpPr>
          <p:cNvPr id="2" name="Title 1"/>
          <p:cNvSpPr>
            <a:spLocks noGrp="1"/>
          </p:cNvSpPr>
          <p:nvPr>
            <p:ph type="title"/>
          </p:nvPr>
        </p:nvSpPr>
        <p:spPr/>
        <p:txBody>
          <a:bodyPr/>
          <a:lstStyle/>
          <a:p>
            <a:r>
              <a:rPr lang="en-GB" dirty="0" smtClean="0"/>
              <a:t>3) Research Approach</a:t>
            </a:r>
            <a:endParaRPr lang="en-GB" dirty="0"/>
          </a:p>
        </p:txBody>
      </p:sp>
      <p:sp>
        <p:nvSpPr>
          <p:cNvPr id="4" name="Slide Number Placeholder 3"/>
          <p:cNvSpPr>
            <a:spLocks noGrp="1"/>
          </p:cNvSpPr>
          <p:nvPr>
            <p:ph type="sldNum" sz="quarter" idx="12"/>
          </p:nvPr>
        </p:nvSpPr>
        <p:spPr/>
        <p:txBody>
          <a:bodyPr/>
          <a:lstStyle/>
          <a:p>
            <a:pPr>
              <a:defRPr/>
            </a:pPr>
            <a:fld id="{83288B91-E040-46D6-9D1D-6361E53D0A50}" type="slidenum">
              <a:rPr lang="en-US" altLang="en-US" smtClean="0"/>
              <a:pPr>
                <a:defRPr/>
              </a:pPr>
              <a:t>6</a:t>
            </a:fld>
            <a:endParaRPr lang="en-US" altLang="en-US"/>
          </a:p>
        </p:txBody>
      </p:sp>
    </p:spTree>
    <p:extLst>
      <p:ext uri="{BB962C8B-B14F-4D97-AF65-F5344CB8AC3E}">
        <p14:creationId xmlns:p14="http://schemas.microsoft.com/office/powerpoint/2010/main" val="626675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solidFill>
        </p:spPr>
        <p:txBody>
          <a:bodyPr/>
          <a:lstStyle/>
          <a:p>
            <a:r>
              <a:rPr lang="en-GB" dirty="0" smtClean="0"/>
              <a:t>4) Outcome</a:t>
            </a:r>
            <a:r>
              <a:rPr lang="en-GB" dirty="0" smtClean="0"/>
              <a:t> </a:t>
            </a:r>
            <a:r>
              <a:rPr lang="en-GB" dirty="0" smtClean="0"/>
              <a:t>so far!</a:t>
            </a:r>
            <a:endParaRPr lang="en-GB" dirty="0"/>
          </a:p>
        </p:txBody>
      </p:sp>
      <p:sp>
        <p:nvSpPr>
          <p:cNvPr id="3" name="Content Placeholder 2"/>
          <p:cNvSpPr>
            <a:spLocks noGrp="1"/>
          </p:cNvSpPr>
          <p:nvPr>
            <p:ph idx="1"/>
          </p:nvPr>
        </p:nvSpPr>
        <p:spPr/>
        <p:txBody>
          <a:bodyPr/>
          <a:lstStyle/>
          <a:p>
            <a:r>
              <a:rPr lang="en-GB" dirty="0" smtClean="0"/>
              <a:t> Update on various capstone approaches adopted by universities</a:t>
            </a:r>
          </a:p>
          <a:p>
            <a:r>
              <a:rPr lang="en-GB" dirty="0"/>
              <a:t> </a:t>
            </a:r>
            <a:r>
              <a:rPr lang="en-GB" dirty="0" smtClean="0"/>
              <a:t>Students profile</a:t>
            </a:r>
          </a:p>
          <a:p>
            <a:r>
              <a:rPr lang="en-GB" dirty="0"/>
              <a:t> </a:t>
            </a:r>
            <a:r>
              <a:rPr lang="en-GB" dirty="0" smtClean="0"/>
              <a:t>Capstone awareness</a:t>
            </a:r>
          </a:p>
          <a:p>
            <a:r>
              <a:rPr lang="en-GB" dirty="0" smtClean="0"/>
              <a:t> Developing critical thinking skills </a:t>
            </a:r>
          </a:p>
          <a:p>
            <a:r>
              <a:rPr lang="en-GB" dirty="0"/>
              <a:t> </a:t>
            </a:r>
            <a:r>
              <a:rPr lang="en-GB" dirty="0" smtClean="0"/>
              <a:t>Facilitators comment</a:t>
            </a:r>
            <a:endParaRPr lang="en-GB" dirty="0"/>
          </a:p>
        </p:txBody>
      </p:sp>
      <p:sp>
        <p:nvSpPr>
          <p:cNvPr id="4" name="Slide Number Placeholder 3"/>
          <p:cNvSpPr>
            <a:spLocks noGrp="1"/>
          </p:cNvSpPr>
          <p:nvPr>
            <p:ph type="sldNum" sz="quarter" idx="12"/>
          </p:nvPr>
        </p:nvSpPr>
        <p:spPr/>
        <p:txBody>
          <a:bodyPr/>
          <a:lstStyle/>
          <a:p>
            <a:pPr>
              <a:defRPr/>
            </a:pPr>
            <a:fld id="{83288B91-E040-46D6-9D1D-6361E53D0A50}" type="slidenum">
              <a:rPr lang="en-US" altLang="en-US" smtClean="0"/>
              <a:pPr>
                <a:defRPr/>
              </a:pPr>
              <a:t>7</a:t>
            </a:fld>
            <a:endParaRPr lang="en-US" altLang="en-US"/>
          </a:p>
        </p:txBody>
      </p:sp>
    </p:spTree>
    <p:extLst>
      <p:ext uri="{BB962C8B-B14F-4D97-AF65-F5344CB8AC3E}">
        <p14:creationId xmlns:p14="http://schemas.microsoft.com/office/powerpoint/2010/main" val="495134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4.1</a:t>
            </a:r>
            <a:r>
              <a:rPr lang="en-GB" dirty="0" smtClean="0"/>
              <a:t>) Universities capstone approaches</a:t>
            </a:r>
            <a:endParaRPr lang="en-GB" dirty="0"/>
          </a:p>
        </p:txBody>
      </p:sp>
      <p:graphicFrame>
        <p:nvGraphicFramePr>
          <p:cNvPr id="5" name="Content Placeholder 4"/>
          <p:cNvGraphicFramePr>
            <a:graphicFrameLocks noGrp="1"/>
          </p:cNvGraphicFramePr>
          <p:nvPr>
            <p:ph idx="1"/>
            <p:extLst/>
          </p:nvPr>
        </p:nvGraphicFramePr>
        <p:xfrm>
          <a:off x="457200" y="1556792"/>
          <a:ext cx="8178800"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pPr>
              <a:defRPr/>
            </a:pPr>
            <a:fld id="{83288B91-E040-46D6-9D1D-6361E53D0A50}" type="slidenum">
              <a:rPr lang="en-US" altLang="en-US" smtClean="0"/>
              <a:pPr>
                <a:defRPr/>
              </a:pPr>
              <a:t>8</a:t>
            </a:fld>
            <a:endParaRPr lang="en-US" altLang="en-US"/>
          </a:p>
        </p:txBody>
      </p:sp>
    </p:spTree>
    <p:extLst>
      <p:ext uri="{BB962C8B-B14F-4D97-AF65-F5344CB8AC3E}">
        <p14:creationId xmlns:p14="http://schemas.microsoft.com/office/powerpoint/2010/main" val="1103132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4.2</a:t>
            </a:r>
            <a:r>
              <a:rPr lang="en-GB" dirty="0" smtClean="0"/>
              <a:t>) Students profile </a:t>
            </a:r>
            <a:endParaRPr lang="en-GB" dirty="0"/>
          </a:p>
        </p:txBody>
      </p:sp>
      <p:sp>
        <p:nvSpPr>
          <p:cNvPr id="3" name="Slide Number Placeholder 2"/>
          <p:cNvSpPr>
            <a:spLocks noGrp="1"/>
          </p:cNvSpPr>
          <p:nvPr>
            <p:ph type="sldNum" sz="quarter" idx="12"/>
          </p:nvPr>
        </p:nvSpPr>
        <p:spPr/>
        <p:txBody>
          <a:bodyPr/>
          <a:lstStyle/>
          <a:p>
            <a:pPr>
              <a:defRPr/>
            </a:pPr>
            <a:fld id="{569F8B92-2169-4AAB-BAB5-9F9E47F4EB26}" type="slidenum">
              <a:rPr lang="en-US" altLang="en-US" smtClean="0"/>
              <a:pPr>
                <a:defRPr/>
              </a:pPr>
              <a:t>9</a:t>
            </a:fld>
            <a:endParaRPr lang="en-US" altLang="en-US"/>
          </a:p>
        </p:txBody>
      </p:sp>
      <p:graphicFrame>
        <p:nvGraphicFramePr>
          <p:cNvPr id="5" name="Chart 4"/>
          <p:cNvGraphicFramePr>
            <a:graphicFrameLocks/>
          </p:cNvGraphicFramePr>
          <p:nvPr>
            <p:extLst/>
          </p:nvPr>
        </p:nvGraphicFramePr>
        <p:xfrm>
          <a:off x="179512" y="1486387"/>
          <a:ext cx="4320480" cy="23746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nvPr>
        </p:nvGraphicFramePr>
        <p:xfrm>
          <a:off x="4574248" y="1486387"/>
          <a:ext cx="4390240" cy="237466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a:graphicFrameLocks/>
          </p:cNvGraphicFramePr>
          <p:nvPr>
            <p:extLst/>
          </p:nvPr>
        </p:nvGraphicFramePr>
        <p:xfrm>
          <a:off x="179513" y="3993053"/>
          <a:ext cx="4320480" cy="269349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Chart 8"/>
          <p:cNvGraphicFramePr>
            <a:graphicFrameLocks/>
          </p:cNvGraphicFramePr>
          <p:nvPr>
            <p:extLst/>
          </p:nvPr>
        </p:nvGraphicFramePr>
        <p:xfrm>
          <a:off x="4572000" y="3993053"/>
          <a:ext cx="4392488" cy="2693497"/>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76309066"/>
      </p:ext>
    </p:extLst>
  </p:cSld>
  <p:clrMapOvr>
    <a:masterClrMapping/>
  </p:clrMapOvr>
</p:sld>
</file>

<file path=ppt/theme/theme1.xml><?xml version="1.0" encoding="utf-8"?>
<a:theme xmlns:a="http://schemas.openxmlformats.org/drawingml/2006/main" name="Contemporary Portrait">
  <a:themeElements>
    <a:clrScheme name="Contemporary Portrait.po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fontScheme name="Contemporary Portrait.pot">
      <a:majorFont>
        <a:latin typeface="Arial 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ntemporary Portrait.pot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Contemporary Portrait.pot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clrMap bg1="lt1" tx1="dk1" bg2="lt2" tx2="dk2" accent1="accent1" accent2="accent2" accent3="accent3" accent4="accent4" accent5="accent5" accent6="accent6" hlink="hlink" folHlink="folHlink"/>
    </a:extraClrScheme>
    <a:extraClrScheme>
      <a:clrScheme name="Contemporary Portrait.pot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ntemporary Portrait.pot 4">
        <a:dk1>
          <a:srgbClr val="000000"/>
        </a:dk1>
        <a:lt1>
          <a:srgbClr val="FFFFFF"/>
        </a:lt1>
        <a:dk2>
          <a:srgbClr val="8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FF0000"/>
        </a:hlink>
        <a:folHlink>
          <a:srgbClr val="FFFFCC"/>
        </a:folHlink>
      </a:clrScheme>
      <a:clrMap bg1="lt1" tx1="dk1" bg2="lt2" tx2="dk2" accent1="accent1" accent2="accent2" accent3="accent3" accent4="accent4" accent5="accent5" accent6="accent6" hlink="hlink" folHlink="folHlink"/>
    </a:extraClrScheme>
    <a:extraClrScheme>
      <a:clrScheme name="Contemporary Portrait.pot 5">
        <a:dk1>
          <a:srgbClr val="000066"/>
        </a:dk1>
        <a:lt1>
          <a:srgbClr val="FFFFFF"/>
        </a:lt1>
        <a:dk2>
          <a:srgbClr val="0000FF"/>
        </a:dk2>
        <a:lt2>
          <a:srgbClr val="000000"/>
        </a:lt2>
        <a:accent1>
          <a:srgbClr val="0066FF"/>
        </a:accent1>
        <a:accent2>
          <a:srgbClr val="33CCCC"/>
        </a:accent2>
        <a:accent3>
          <a:srgbClr val="FFFFFF"/>
        </a:accent3>
        <a:accent4>
          <a:srgbClr val="000056"/>
        </a:accent4>
        <a:accent5>
          <a:srgbClr val="AAB8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
      <a:clrScheme name="Contemporary Portrait.pot 6">
        <a:dk1>
          <a:srgbClr val="000000"/>
        </a:dk1>
        <a:lt1>
          <a:srgbClr val="FFFFFF"/>
        </a:lt1>
        <a:dk2>
          <a:srgbClr val="000066"/>
        </a:dk2>
        <a:lt2>
          <a:srgbClr val="FFCC00"/>
        </a:lt2>
        <a:accent1>
          <a:srgbClr val="0066FF"/>
        </a:accent1>
        <a:accent2>
          <a:srgbClr val="33CCCC"/>
        </a:accent2>
        <a:accent3>
          <a:srgbClr val="AAAAB8"/>
        </a:accent3>
        <a:accent4>
          <a:srgbClr val="DADADA"/>
        </a:accent4>
        <a:accent5>
          <a:srgbClr val="AAB8FF"/>
        </a:accent5>
        <a:accent6>
          <a:srgbClr val="2DB9B9"/>
        </a:accent6>
        <a:hlink>
          <a:srgbClr val="FF00FF"/>
        </a:hlink>
        <a:folHlink>
          <a:srgbClr val="9933FF"/>
        </a:folHlink>
      </a:clrScheme>
      <a:clrMap bg1="dk2" tx1="lt1" bg2="dk1" tx2="lt2" accent1="accent1" accent2="accent2" accent3="accent3" accent4="accent4" accent5="accent5" accent6="accent6" hlink="hlink" folHlink="folHlink"/>
    </a:extraClrScheme>
    <a:extraClrScheme>
      <a:clrScheme name="Contemporary Portrait.pot 7">
        <a:dk1>
          <a:srgbClr val="5E574E"/>
        </a:dk1>
        <a:lt1>
          <a:srgbClr val="FFFFCC"/>
        </a:lt1>
        <a:dk2>
          <a:srgbClr val="800000"/>
        </a:dk2>
        <a:lt2>
          <a:srgbClr val="FFCC00"/>
        </a:lt2>
        <a:accent1>
          <a:srgbClr val="CC9900"/>
        </a:accent1>
        <a:accent2>
          <a:srgbClr val="FF6600"/>
        </a:accent2>
        <a:accent3>
          <a:srgbClr val="C0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Designs\Contemporary Portrait.pot</Template>
  <TotalTime>49994</TotalTime>
  <Words>1530</Words>
  <Application>Microsoft Office PowerPoint</Application>
  <PresentationFormat>On-screen Show (4:3)</PresentationFormat>
  <Paragraphs>126</Paragraphs>
  <Slides>17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Arial Black</vt:lpstr>
      <vt:lpstr>Calibri</vt:lpstr>
      <vt:lpstr>Garamond</vt:lpstr>
      <vt:lpstr>Monotype Sorts</vt:lpstr>
      <vt:lpstr>Tahoma</vt:lpstr>
      <vt:lpstr>Times New Roman</vt:lpstr>
      <vt:lpstr>Contemporary Portrait</vt:lpstr>
      <vt:lpstr>PowerPoint Presentation</vt:lpstr>
      <vt:lpstr>Advances in Management and Innovation Conference 2020</vt:lpstr>
      <vt:lpstr>Overview</vt:lpstr>
      <vt:lpstr>1) Introduction</vt:lpstr>
      <vt:lpstr>2) Background</vt:lpstr>
      <vt:lpstr>3) Research Approach</vt:lpstr>
      <vt:lpstr>4) Outcome so far!</vt:lpstr>
      <vt:lpstr>4.1) Universities capstone approaches</vt:lpstr>
      <vt:lpstr>4.2) Students profile </vt:lpstr>
      <vt:lpstr>4.3a) Capstone awareness </vt:lpstr>
      <vt:lpstr>4.3b) </vt:lpstr>
      <vt:lpstr>4.4a) Developing CTS </vt:lpstr>
      <vt:lpstr>4.4b) </vt:lpstr>
      <vt:lpstr>4.4c) </vt:lpstr>
      <vt:lpstr>5) Conclusion </vt:lpstr>
      <vt:lpstr>6) Implications</vt:lpstr>
      <vt:lpstr>References</vt:lpstr>
    </vt:vector>
  </TitlesOfParts>
  <Company>Capita Education Services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Set-up and Operators Course</dc:title>
  <dc:creator>Geoff Grieveson</dc:creator>
  <cp:lastModifiedBy>Dr O.T Bukoye</cp:lastModifiedBy>
  <cp:revision>337</cp:revision>
  <cp:lastPrinted>2019-05-11T04:14:12Z</cp:lastPrinted>
  <dcterms:created xsi:type="dcterms:W3CDTF">2002-01-10T17:37:32Z</dcterms:created>
  <dcterms:modified xsi:type="dcterms:W3CDTF">2020-05-02T02:33:48Z</dcterms:modified>
</cp:coreProperties>
</file>